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371" r:id="rId3"/>
    <p:sldId id="366" r:id="rId4"/>
    <p:sldId id="370" r:id="rId5"/>
    <p:sldId id="316" r:id="rId6"/>
    <p:sldId id="315" r:id="rId7"/>
    <p:sldId id="318" r:id="rId8"/>
    <p:sldId id="319" r:id="rId9"/>
    <p:sldId id="321" r:id="rId10"/>
    <p:sldId id="323" r:id="rId11"/>
    <p:sldId id="324" r:id="rId12"/>
    <p:sldId id="326" r:id="rId13"/>
    <p:sldId id="369" r:id="rId14"/>
    <p:sldId id="329" r:id="rId15"/>
    <p:sldId id="330" r:id="rId16"/>
    <p:sldId id="331" r:id="rId17"/>
    <p:sldId id="332" r:id="rId18"/>
    <p:sldId id="333" r:id="rId19"/>
    <p:sldId id="372" r:id="rId20"/>
    <p:sldId id="335" r:id="rId21"/>
    <p:sldId id="337" r:id="rId22"/>
    <p:sldId id="338" r:id="rId23"/>
    <p:sldId id="339" r:id="rId24"/>
    <p:sldId id="340" r:id="rId25"/>
    <p:sldId id="347" r:id="rId26"/>
    <p:sldId id="348" r:id="rId27"/>
    <p:sldId id="343" r:id="rId28"/>
    <p:sldId id="344" r:id="rId29"/>
    <p:sldId id="384" r:id="rId30"/>
    <p:sldId id="380" r:id="rId31"/>
    <p:sldId id="342" r:id="rId32"/>
    <p:sldId id="38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22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5086-D258-1E4B-8E6B-FAE5051B67F5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E708A-8390-9844-8BE8-AA57B7F0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off </a:t>
            </a:r>
            <a:r>
              <a:rPr lang="en-US"/>
              <a:t>27 Oct 2021</a:t>
            </a:r>
          </a:p>
        </p:txBody>
      </p:sp>
    </p:spTree>
    <p:extLst>
      <p:ext uri="{BB962C8B-B14F-4D97-AF65-F5344CB8AC3E}">
        <p14:creationId xmlns:p14="http://schemas.microsoft.com/office/powerpoint/2010/main" val="394202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first lecture</a:t>
            </a:r>
          </a:p>
        </p:txBody>
      </p:sp>
    </p:spTree>
    <p:extLst>
      <p:ext uri="{BB962C8B-B14F-4D97-AF65-F5344CB8AC3E}">
        <p14:creationId xmlns:p14="http://schemas.microsoft.com/office/powerpoint/2010/main" val="2290382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033963" y="411163"/>
            <a:ext cx="2741612" cy="20574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13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off 28 March 2016</a:t>
            </a:r>
          </a:p>
        </p:txBody>
      </p:sp>
    </p:spTree>
    <p:extLst>
      <p:ext uri="{BB962C8B-B14F-4D97-AF65-F5344CB8AC3E}">
        <p14:creationId xmlns:p14="http://schemas.microsoft.com/office/powerpoint/2010/main" val="1677131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Ended 1 Nov 2021</a:t>
            </a:r>
          </a:p>
        </p:txBody>
      </p:sp>
    </p:spTree>
    <p:extLst>
      <p:ext uri="{BB962C8B-B14F-4D97-AF65-F5344CB8AC3E}">
        <p14:creationId xmlns:p14="http://schemas.microsoft.com/office/powerpoint/2010/main" val="844809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033963" y="411163"/>
            <a:ext cx="2741612" cy="20574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32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1A1A-DE88-B64F-9488-189AEB4F1926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BACC-0378-2748-9E63-43970C29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3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1A1A-DE88-B64F-9488-189AEB4F1926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BACC-0378-2748-9E63-43970C29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3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1A1A-DE88-B64F-9488-189AEB4F1926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BACC-0378-2748-9E63-43970C29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7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1A1A-DE88-B64F-9488-189AEB4F1926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BACC-0378-2748-9E63-43970C29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5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1A1A-DE88-B64F-9488-189AEB4F1926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BACC-0378-2748-9E63-43970C29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6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1A1A-DE88-B64F-9488-189AEB4F1926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BACC-0378-2748-9E63-43970C29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6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1A1A-DE88-B64F-9488-189AEB4F1926}" type="datetimeFigureOut">
              <a:rPr lang="en-US" smtClean="0"/>
              <a:t>4/4/22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BACC-0378-2748-9E63-43970C29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2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1A1A-DE88-B64F-9488-189AEB4F1926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BACC-0378-2748-9E63-43970C29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0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1A1A-DE88-B64F-9488-189AEB4F1926}" type="datetimeFigureOut">
              <a:rPr lang="en-US" smtClean="0"/>
              <a:t>4/4/22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BACC-0378-2748-9E63-43970C29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6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1A1A-DE88-B64F-9488-189AEB4F1926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BACC-0378-2748-9E63-43970C29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1A1A-DE88-B64F-9488-189AEB4F1926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BACC-0378-2748-9E63-43970C29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6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1A1A-DE88-B64F-9488-189AEB4F1926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7BACC-0378-2748-9E63-43970C29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6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32A7-379F-F844-A808-426B52A8C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18: Occupancy, 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D9B3E-8763-B74D-B39A-D03F001AD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 4, 2022</a:t>
            </a:r>
          </a:p>
        </p:txBody>
      </p:sp>
    </p:spTree>
    <p:extLst>
      <p:ext uri="{BB962C8B-B14F-4D97-AF65-F5344CB8AC3E}">
        <p14:creationId xmlns:p14="http://schemas.microsoft.com/office/powerpoint/2010/main" val="2694941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Encounter histories</a:t>
            </a:r>
          </a:p>
        </p:txBody>
      </p:sp>
      <p:sp>
        <p:nvSpPr>
          <p:cNvPr id="3" name="Freeform 4"/>
          <p:cNvSpPr>
            <a:spLocks/>
          </p:cNvSpPr>
          <p:nvPr/>
        </p:nvSpPr>
        <p:spPr bwMode="auto">
          <a:xfrm>
            <a:off x="765810" y="1165860"/>
            <a:ext cx="3929063" cy="4003675"/>
          </a:xfrm>
          <a:custGeom>
            <a:avLst/>
            <a:gdLst>
              <a:gd name="T0" fmla="*/ 378 w 2475"/>
              <a:gd name="T1" fmla="*/ 226 h 2522"/>
              <a:gd name="T2" fmla="*/ 387 w 2475"/>
              <a:gd name="T3" fmla="*/ 198 h 2522"/>
              <a:gd name="T4" fmla="*/ 472 w 2475"/>
              <a:gd name="T5" fmla="*/ 141 h 2522"/>
              <a:gd name="T6" fmla="*/ 520 w 2475"/>
              <a:gd name="T7" fmla="*/ 94 h 2522"/>
              <a:gd name="T8" fmla="*/ 538 w 2475"/>
              <a:gd name="T9" fmla="*/ 66 h 2522"/>
              <a:gd name="T10" fmla="*/ 680 w 2475"/>
              <a:gd name="T11" fmla="*/ 0 h 2522"/>
              <a:gd name="T12" fmla="*/ 1303 w 2475"/>
              <a:gd name="T13" fmla="*/ 28 h 2522"/>
              <a:gd name="T14" fmla="*/ 1464 w 2475"/>
              <a:gd name="T15" fmla="*/ 123 h 2522"/>
              <a:gd name="T16" fmla="*/ 1520 w 2475"/>
              <a:gd name="T17" fmla="*/ 160 h 2522"/>
              <a:gd name="T18" fmla="*/ 1681 w 2475"/>
              <a:gd name="T19" fmla="*/ 311 h 2522"/>
              <a:gd name="T20" fmla="*/ 1700 w 2475"/>
              <a:gd name="T21" fmla="*/ 340 h 2522"/>
              <a:gd name="T22" fmla="*/ 1756 w 2475"/>
              <a:gd name="T23" fmla="*/ 396 h 2522"/>
              <a:gd name="T24" fmla="*/ 1823 w 2475"/>
              <a:gd name="T25" fmla="*/ 519 h 2522"/>
              <a:gd name="T26" fmla="*/ 1851 w 2475"/>
              <a:gd name="T27" fmla="*/ 642 h 2522"/>
              <a:gd name="T28" fmla="*/ 1889 w 2475"/>
              <a:gd name="T29" fmla="*/ 727 h 2522"/>
              <a:gd name="T30" fmla="*/ 1898 w 2475"/>
              <a:gd name="T31" fmla="*/ 774 h 2522"/>
              <a:gd name="T32" fmla="*/ 1926 w 2475"/>
              <a:gd name="T33" fmla="*/ 802 h 2522"/>
              <a:gd name="T34" fmla="*/ 2068 w 2475"/>
              <a:gd name="T35" fmla="*/ 944 h 2522"/>
              <a:gd name="T36" fmla="*/ 2163 w 2475"/>
              <a:gd name="T37" fmla="*/ 1029 h 2522"/>
              <a:gd name="T38" fmla="*/ 2285 w 2475"/>
              <a:gd name="T39" fmla="*/ 1237 h 2522"/>
              <a:gd name="T40" fmla="*/ 2314 w 2475"/>
              <a:gd name="T41" fmla="*/ 1293 h 2522"/>
              <a:gd name="T42" fmla="*/ 2417 w 2475"/>
              <a:gd name="T43" fmla="*/ 1482 h 2522"/>
              <a:gd name="T44" fmla="*/ 2436 w 2475"/>
              <a:gd name="T45" fmla="*/ 1539 h 2522"/>
              <a:gd name="T46" fmla="*/ 2455 w 2475"/>
              <a:gd name="T47" fmla="*/ 1614 h 2522"/>
              <a:gd name="T48" fmla="*/ 2408 w 2475"/>
              <a:gd name="T49" fmla="*/ 1983 h 2522"/>
              <a:gd name="T50" fmla="*/ 2238 w 2475"/>
              <a:gd name="T51" fmla="*/ 2153 h 2522"/>
              <a:gd name="T52" fmla="*/ 2181 w 2475"/>
              <a:gd name="T53" fmla="*/ 2200 h 2522"/>
              <a:gd name="T54" fmla="*/ 1813 w 2475"/>
              <a:gd name="T55" fmla="*/ 2294 h 2522"/>
              <a:gd name="T56" fmla="*/ 1709 w 2475"/>
              <a:gd name="T57" fmla="*/ 2408 h 2522"/>
              <a:gd name="T58" fmla="*/ 1530 w 2475"/>
              <a:gd name="T59" fmla="*/ 2483 h 2522"/>
              <a:gd name="T60" fmla="*/ 1171 w 2475"/>
              <a:gd name="T61" fmla="*/ 2521 h 2522"/>
              <a:gd name="T62" fmla="*/ 1039 w 2475"/>
              <a:gd name="T63" fmla="*/ 2511 h 2522"/>
              <a:gd name="T64" fmla="*/ 982 w 2475"/>
              <a:gd name="T65" fmla="*/ 2474 h 2522"/>
              <a:gd name="T66" fmla="*/ 859 w 2475"/>
              <a:gd name="T67" fmla="*/ 2398 h 2522"/>
              <a:gd name="T68" fmla="*/ 765 w 2475"/>
              <a:gd name="T69" fmla="*/ 2313 h 2522"/>
              <a:gd name="T70" fmla="*/ 699 w 2475"/>
              <a:gd name="T71" fmla="*/ 2257 h 2522"/>
              <a:gd name="T72" fmla="*/ 671 w 2475"/>
              <a:gd name="T73" fmla="*/ 2219 h 2522"/>
              <a:gd name="T74" fmla="*/ 595 w 2475"/>
              <a:gd name="T75" fmla="*/ 2134 h 2522"/>
              <a:gd name="T76" fmla="*/ 557 w 2475"/>
              <a:gd name="T77" fmla="*/ 2020 h 2522"/>
              <a:gd name="T78" fmla="*/ 538 w 2475"/>
              <a:gd name="T79" fmla="*/ 1964 h 2522"/>
              <a:gd name="T80" fmla="*/ 529 w 2475"/>
              <a:gd name="T81" fmla="*/ 1482 h 2522"/>
              <a:gd name="T82" fmla="*/ 453 w 2475"/>
              <a:gd name="T83" fmla="*/ 1416 h 2522"/>
              <a:gd name="T84" fmla="*/ 312 w 2475"/>
              <a:gd name="T85" fmla="*/ 1350 h 2522"/>
              <a:gd name="T86" fmla="*/ 255 w 2475"/>
              <a:gd name="T87" fmla="*/ 1312 h 2522"/>
              <a:gd name="T88" fmla="*/ 227 w 2475"/>
              <a:gd name="T89" fmla="*/ 1293 h 2522"/>
              <a:gd name="T90" fmla="*/ 95 w 2475"/>
              <a:gd name="T91" fmla="*/ 1180 h 2522"/>
              <a:gd name="T92" fmla="*/ 19 w 2475"/>
              <a:gd name="T93" fmla="*/ 1086 h 2522"/>
              <a:gd name="T94" fmla="*/ 0 w 2475"/>
              <a:gd name="T95" fmla="*/ 1020 h 2522"/>
              <a:gd name="T96" fmla="*/ 57 w 2475"/>
              <a:gd name="T97" fmla="*/ 680 h 2522"/>
              <a:gd name="T98" fmla="*/ 104 w 2475"/>
              <a:gd name="T99" fmla="*/ 623 h 2522"/>
              <a:gd name="T100" fmla="*/ 132 w 2475"/>
              <a:gd name="T101" fmla="*/ 566 h 2522"/>
              <a:gd name="T102" fmla="*/ 161 w 2475"/>
              <a:gd name="T103" fmla="*/ 453 h 2522"/>
              <a:gd name="T104" fmla="*/ 180 w 2475"/>
              <a:gd name="T105" fmla="*/ 359 h 2522"/>
              <a:gd name="T106" fmla="*/ 283 w 2475"/>
              <a:gd name="T107" fmla="*/ 311 h 2522"/>
              <a:gd name="T108" fmla="*/ 321 w 2475"/>
              <a:gd name="T109" fmla="*/ 264 h 2522"/>
              <a:gd name="T110" fmla="*/ 378 w 2475"/>
              <a:gd name="T111" fmla="*/ 226 h 2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75" h="2522">
                <a:moveTo>
                  <a:pt x="378" y="226"/>
                </a:moveTo>
                <a:cubicBezTo>
                  <a:pt x="381" y="217"/>
                  <a:pt x="380" y="205"/>
                  <a:pt x="387" y="198"/>
                </a:cubicBezTo>
                <a:cubicBezTo>
                  <a:pt x="412" y="175"/>
                  <a:pt x="472" y="141"/>
                  <a:pt x="472" y="141"/>
                </a:cubicBezTo>
                <a:cubicBezTo>
                  <a:pt x="525" y="63"/>
                  <a:pt x="454" y="160"/>
                  <a:pt x="520" y="94"/>
                </a:cubicBezTo>
                <a:cubicBezTo>
                  <a:pt x="528" y="86"/>
                  <a:pt x="530" y="73"/>
                  <a:pt x="538" y="66"/>
                </a:cubicBezTo>
                <a:cubicBezTo>
                  <a:pt x="590" y="19"/>
                  <a:pt x="616" y="12"/>
                  <a:pt x="680" y="0"/>
                </a:cubicBezTo>
                <a:cubicBezTo>
                  <a:pt x="891" y="6"/>
                  <a:pt x="1093" y="21"/>
                  <a:pt x="1303" y="28"/>
                </a:cubicBezTo>
                <a:cubicBezTo>
                  <a:pt x="1357" y="60"/>
                  <a:pt x="1411" y="89"/>
                  <a:pt x="1464" y="123"/>
                </a:cubicBezTo>
                <a:cubicBezTo>
                  <a:pt x="1540" y="171"/>
                  <a:pt x="1449" y="137"/>
                  <a:pt x="1520" y="160"/>
                </a:cubicBezTo>
                <a:cubicBezTo>
                  <a:pt x="1568" y="222"/>
                  <a:pt x="1613" y="270"/>
                  <a:pt x="1681" y="311"/>
                </a:cubicBezTo>
                <a:cubicBezTo>
                  <a:pt x="1687" y="321"/>
                  <a:pt x="1692" y="331"/>
                  <a:pt x="1700" y="340"/>
                </a:cubicBezTo>
                <a:cubicBezTo>
                  <a:pt x="1717" y="360"/>
                  <a:pt x="1756" y="396"/>
                  <a:pt x="1756" y="396"/>
                </a:cubicBezTo>
                <a:cubicBezTo>
                  <a:pt x="1772" y="441"/>
                  <a:pt x="1804" y="475"/>
                  <a:pt x="1823" y="519"/>
                </a:cubicBezTo>
                <a:cubicBezTo>
                  <a:pt x="1840" y="558"/>
                  <a:pt x="1837" y="602"/>
                  <a:pt x="1851" y="642"/>
                </a:cubicBezTo>
                <a:cubicBezTo>
                  <a:pt x="1867" y="687"/>
                  <a:pt x="1879" y="689"/>
                  <a:pt x="1889" y="727"/>
                </a:cubicBezTo>
                <a:cubicBezTo>
                  <a:pt x="1893" y="742"/>
                  <a:pt x="1891" y="760"/>
                  <a:pt x="1898" y="774"/>
                </a:cubicBezTo>
                <a:cubicBezTo>
                  <a:pt x="1904" y="786"/>
                  <a:pt x="1918" y="792"/>
                  <a:pt x="1926" y="802"/>
                </a:cubicBezTo>
                <a:cubicBezTo>
                  <a:pt x="1969" y="855"/>
                  <a:pt x="2018" y="898"/>
                  <a:pt x="2068" y="944"/>
                </a:cubicBezTo>
                <a:cubicBezTo>
                  <a:pt x="2164" y="1033"/>
                  <a:pt x="2100" y="988"/>
                  <a:pt x="2163" y="1029"/>
                </a:cubicBezTo>
                <a:cubicBezTo>
                  <a:pt x="2240" y="1137"/>
                  <a:pt x="2199" y="1074"/>
                  <a:pt x="2285" y="1237"/>
                </a:cubicBezTo>
                <a:cubicBezTo>
                  <a:pt x="2295" y="1256"/>
                  <a:pt x="2314" y="1293"/>
                  <a:pt x="2314" y="1293"/>
                </a:cubicBezTo>
                <a:cubicBezTo>
                  <a:pt x="2331" y="1366"/>
                  <a:pt x="2378" y="1419"/>
                  <a:pt x="2417" y="1482"/>
                </a:cubicBezTo>
                <a:cubicBezTo>
                  <a:pt x="2428" y="1499"/>
                  <a:pt x="2431" y="1520"/>
                  <a:pt x="2436" y="1539"/>
                </a:cubicBezTo>
                <a:cubicBezTo>
                  <a:pt x="2442" y="1564"/>
                  <a:pt x="2455" y="1614"/>
                  <a:pt x="2455" y="1614"/>
                </a:cubicBezTo>
                <a:cubicBezTo>
                  <a:pt x="2451" y="1720"/>
                  <a:pt x="2475" y="1880"/>
                  <a:pt x="2408" y="1983"/>
                </a:cubicBezTo>
                <a:cubicBezTo>
                  <a:pt x="2386" y="2072"/>
                  <a:pt x="2310" y="2105"/>
                  <a:pt x="2238" y="2153"/>
                </a:cubicBezTo>
                <a:cubicBezTo>
                  <a:pt x="2134" y="2222"/>
                  <a:pt x="2271" y="2169"/>
                  <a:pt x="2181" y="2200"/>
                </a:cubicBezTo>
                <a:cubicBezTo>
                  <a:pt x="2067" y="2314"/>
                  <a:pt x="1978" y="2285"/>
                  <a:pt x="1813" y="2294"/>
                </a:cubicBezTo>
                <a:cubicBezTo>
                  <a:pt x="1797" y="2313"/>
                  <a:pt x="1731" y="2397"/>
                  <a:pt x="1709" y="2408"/>
                </a:cubicBezTo>
                <a:cubicBezTo>
                  <a:pt x="1655" y="2435"/>
                  <a:pt x="1590" y="2474"/>
                  <a:pt x="1530" y="2483"/>
                </a:cubicBezTo>
                <a:cubicBezTo>
                  <a:pt x="1411" y="2501"/>
                  <a:pt x="1290" y="2505"/>
                  <a:pt x="1171" y="2521"/>
                </a:cubicBezTo>
                <a:cubicBezTo>
                  <a:pt x="1127" y="2518"/>
                  <a:pt x="1082" y="2522"/>
                  <a:pt x="1039" y="2511"/>
                </a:cubicBezTo>
                <a:cubicBezTo>
                  <a:pt x="1017" y="2506"/>
                  <a:pt x="1003" y="2482"/>
                  <a:pt x="982" y="2474"/>
                </a:cubicBezTo>
                <a:cubicBezTo>
                  <a:pt x="936" y="2458"/>
                  <a:pt x="900" y="2425"/>
                  <a:pt x="859" y="2398"/>
                </a:cubicBezTo>
                <a:cubicBezTo>
                  <a:pt x="832" y="2357"/>
                  <a:pt x="807" y="2339"/>
                  <a:pt x="765" y="2313"/>
                </a:cubicBezTo>
                <a:cubicBezTo>
                  <a:pt x="746" y="2253"/>
                  <a:pt x="773" y="2314"/>
                  <a:pt x="699" y="2257"/>
                </a:cubicBezTo>
                <a:cubicBezTo>
                  <a:pt x="687" y="2247"/>
                  <a:pt x="681" y="2231"/>
                  <a:pt x="671" y="2219"/>
                </a:cubicBezTo>
                <a:cubicBezTo>
                  <a:pt x="585" y="2122"/>
                  <a:pt x="638" y="2198"/>
                  <a:pt x="595" y="2134"/>
                </a:cubicBezTo>
                <a:cubicBezTo>
                  <a:pt x="586" y="2094"/>
                  <a:pt x="569" y="2059"/>
                  <a:pt x="557" y="2020"/>
                </a:cubicBezTo>
                <a:cubicBezTo>
                  <a:pt x="551" y="2001"/>
                  <a:pt x="538" y="1964"/>
                  <a:pt x="538" y="1964"/>
                </a:cubicBezTo>
                <a:cubicBezTo>
                  <a:pt x="535" y="1803"/>
                  <a:pt x="538" y="1642"/>
                  <a:pt x="529" y="1482"/>
                </a:cubicBezTo>
                <a:cubicBezTo>
                  <a:pt x="528" y="1455"/>
                  <a:pt x="458" y="1419"/>
                  <a:pt x="453" y="1416"/>
                </a:cubicBezTo>
                <a:cubicBezTo>
                  <a:pt x="412" y="1389"/>
                  <a:pt x="358" y="1365"/>
                  <a:pt x="312" y="1350"/>
                </a:cubicBezTo>
                <a:cubicBezTo>
                  <a:pt x="293" y="1337"/>
                  <a:pt x="274" y="1325"/>
                  <a:pt x="255" y="1312"/>
                </a:cubicBezTo>
                <a:cubicBezTo>
                  <a:pt x="246" y="1306"/>
                  <a:pt x="227" y="1293"/>
                  <a:pt x="227" y="1293"/>
                </a:cubicBezTo>
                <a:cubicBezTo>
                  <a:pt x="192" y="1242"/>
                  <a:pt x="146" y="1215"/>
                  <a:pt x="95" y="1180"/>
                </a:cubicBezTo>
                <a:cubicBezTo>
                  <a:pt x="68" y="1162"/>
                  <a:pt x="43" y="1110"/>
                  <a:pt x="19" y="1086"/>
                </a:cubicBezTo>
                <a:cubicBezTo>
                  <a:pt x="14" y="1064"/>
                  <a:pt x="0" y="1043"/>
                  <a:pt x="0" y="1020"/>
                </a:cubicBezTo>
                <a:cubicBezTo>
                  <a:pt x="0" y="900"/>
                  <a:pt x="19" y="791"/>
                  <a:pt x="57" y="680"/>
                </a:cubicBezTo>
                <a:cubicBezTo>
                  <a:pt x="65" y="657"/>
                  <a:pt x="90" y="643"/>
                  <a:pt x="104" y="623"/>
                </a:cubicBezTo>
                <a:cubicBezTo>
                  <a:pt x="135" y="526"/>
                  <a:pt x="86" y="671"/>
                  <a:pt x="132" y="566"/>
                </a:cubicBezTo>
                <a:cubicBezTo>
                  <a:pt x="146" y="534"/>
                  <a:pt x="155" y="487"/>
                  <a:pt x="161" y="453"/>
                </a:cubicBezTo>
                <a:cubicBezTo>
                  <a:pt x="166" y="421"/>
                  <a:pt x="157" y="382"/>
                  <a:pt x="180" y="359"/>
                </a:cubicBezTo>
                <a:cubicBezTo>
                  <a:pt x="221" y="318"/>
                  <a:pt x="234" y="321"/>
                  <a:pt x="283" y="311"/>
                </a:cubicBezTo>
                <a:cubicBezTo>
                  <a:pt x="302" y="256"/>
                  <a:pt x="278" y="307"/>
                  <a:pt x="321" y="264"/>
                </a:cubicBezTo>
                <a:cubicBezTo>
                  <a:pt x="364" y="221"/>
                  <a:pt x="309" y="244"/>
                  <a:pt x="378" y="226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70610" y="23850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832610" y="42138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137410" y="34518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89810" y="20802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442210" y="49758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94610" y="14706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375410" y="22326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527810" y="28422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747010" y="13182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2747010" y="37566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2747010" y="46710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2899410" y="25374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2899410" y="31470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3204210" y="25374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3356610" y="34518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3356610" y="39090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3661410" y="45186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3813810" y="31470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3966210" y="39090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4118610" y="32994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 rot="21496794" flipH="1">
            <a:off x="3355424" y="1447648"/>
            <a:ext cx="1232181" cy="1021325"/>
          </a:xfrm>
          <a:prstGeom prst="line">
            <a:avLst/>
          </a:prstGeom>
          <a:noFill/>
          <a:ln w="25400">
            <a:solidFill>
              <a:schemeClr val="accent2">
                <a:lumMod val="75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4587875" y="1053789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0, 1, 0, 1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5745004" y="4442460"/>
            <a:ext cx="274320" cy="2743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745004" y="4061460"/>
            <a:ext cx="274320" cy="27432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065520" y="4008120"/>
            <a:ext cx="11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65520" y="4391144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detection</a:t>
            </a:r>
          </a:p>
        </p:txBody>
      </p:sp>
    </p:spTree>
    <p:extLst>
      <p:ext uri="{BB962C8B-B14F-4D97-AF65-F5344CB8AC3E}">
        <p14:creationId xmlns:p14="http://schemas.microsoft.com/office/powerpoint/2010/main" val="86637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Encounter histories</a:t>
            </a:r>
          </a:p>
        </p:txBody>
      </p:sp>
      <p:sp>
        <p:nvSpPr>
          <p:cNvPr id="3" name="Freeform 4"/>
          <p:cNvSpPr>
            <a:spLocks/>
          </p:cNvSpPr>
          <p:nvPr/>
        </p:nvSpPr>
        <p:spPr bwMode="auto">
          <a:xfrm>
            <a:off x="765810" y="1165860"/>
            <a:ext cx="3929063" cy="4003675"/>
          </a:xfrm>
          <a:custGeom>
            <a:avLst/>
            <a:gdLst>
              <a:gd name="T0" fmla="*/ 378 w 2475"/>
              <a:gd name="T1" fmla="*/ 226 h 2522"/>
              <a:gd name="T2" fmla="*/ 387 w 2475"/>
              <a:gd name="T3" fmla="*/ 198 h 2522"/>
              <a:gd name="T4" fmla="*/ 472 w 2475"/>
              <a:gd name="T5" fmla="*/ 141 h 2522"/>
              <a:gd name="T6" fmla="*/ 520 w 2475"/>
              <a:gd name="T7" fmla="*/ 94 h 2522"/>
              <a:gd name="T8" fmla="*/ 538 w 2475"/>
              <a:gd name="T9" fmla="*/ 66 h 2522"/>
              <a:gd name="T10" fmla="*/ 680 w 2475"/>
              <a:gd name="T11" fmla="*/ 0 h 2522"/>
              <a:gd name="T12" fmla="*/ 1303 w 2475"/>
              <a:gd name="T13" fmla="*/ 28 h 2522"/>
              <a:gd name="T14" fmla="*/ 1464 w 2475"/>
              <a:gd name="T15" fmla="*/ 123 h 2522"/>
              <a:gd name="T16" fmla="*/ 1520 w 2475"/>
              <a:gd name="T17" fmla="*/ 160 h 2522"/>
              <a:gd name="T18" fmla="*/ 1681 w 2475"/>
              <a:gd name="T19" fmla="*/ 311 h 2522"/>
              <a:gd name="T20" fmla="*/ 1700 w 2475"/>
              <a:gd name="T21" fmla="*/ 340 h 2522"/>
              <a:gd name="T22" fmla="*/ 1756 w 2475"/>
              <a:gd name="T23" fmla="*/ 396 h 2522"/>
              <a:gd name="T24" fmla="*/ 1823 w 2475"/>
              <a:gd name="T25" fmla="*/ 519 h 2522"/>
              <a:gd name="T26" fmla="*/ 1851 w 2475"/>
              <a:gd name="T27" fmla="*/ 642 h 2522"/>
              <a:gd name="T28" fmla="*/ 1889 w 2475"/>
              <a:gd name="T29" fmla="*/ 727 h 2522"/>
              <a:gd name="T30" fmla="*/ 1898 w 2475"/>
              <a:gd name="T31" fmla="*/ 774 h 2522"/>
              <a:gd name="T32" fmla="*/ 1926 w 2475"/>
              <a:gd name="T33" fmla="*/ 802 h 2522"/>
              <a:gd name="T34" fmla="*/ 2068 w 2475"/>
              <a:gd name="T35" fmla="*/ 944 h 2522"/>
              <a:gd name="T36" fmla="*/ 2163 w 2475"/>
              <a:gd name="T37" fmla="*/ 1029 h 2522"/>
              <a:gd name="T38" fmla="*/ 2285 w 2475"/>
              <a:gd name="T39" fmla="*/ 1237 h 2522"/>
              <a:gd name="T40" fmla="*/ 2314 w 2475"/>
              <a:gd name="T41" fmla="*/ 1293 h 2522"/>
              <a:gd name="T42" fmla="*/ 2417 w 2475"/>
              <a:gd name="T43" fmla="*/ 1482 h 2522"/>
              <a:gd name="T44" fmla="*/ 2436 w 2475"/>
              <a:gd name="T45" fmla="*/ 1539 h 2522"/>
              <a:gd name="T46" fmla="*/ 2455 w 2475"/>
              <a:gd name="T47" fmla="*/ 1614 h 2522"/>
              <a:gd name="T48" fmla="*/ 2408 w 2475"/>
              <a:gd name="T49" fmla="*/ 1983 h 2522"/>
              <a:gd name="T50" fmla="*/ 2238 w 2475"/>
              <a:gd name="T51" fmla="*/ 2153 h 2522"/>
              <a:gd name="T52" fmla="*/ 2181 w 2475"/>
              <a:gd name="T53" fmla="*/ 2200 h 2522"/>
              <a:gd name="T54" fmla="*/ 1813 w 2475"/>
              <a:gd name="T55" fmla="*/ 2294 h 2522"/>
              <a:gd name="T56" fmla="*/ 1709 w 2475"/>
              <a:gd name="T57" fmla="*/ 2408 h 2522"/>
              <a:gd name="T58" fmla="*/ 1530 w 2475"/>
              <a:gd name="T59" fmla="*/ 2483 h 2522"/>
              <a:gd name="T60" fmla="*/ 1171 w 2475"/>
              <a:gd name="T61" fmla="*/ 2521 h 2522"/>
              <a:gd name="T62" fmla="*/ 1039 w 2475"/>
              <a:gd name="T63" fmla="*/ 2511 h 2522"/>
              <a:gd name="T64" fmla="*/ 982 w 2475"/>
              <a:gd name="T65" fmla="*/ 2474 h 2522"/>
              <a:gd name="T66" fmla="*/ 859 w 2475"/>
              <a:gd name="T67" fmla="*/ 2398 h 2522"/>
              <a:gd name="T68" fmla="*/ 765 w 2475"/>
              <a:gd name="T69" fmla="*/ 2313 h 2522"/>
              <a:gd name="T70" fmla="*/ 699 w 2475"/>
              <a:gd name="T71" fmla="*/ 2257 h 2522"/>
              <a:gd name="T72" fmla="*/ 671 w 2475"/>
              <a:gd name="T73" fmla="*/ 2219 h 2522"/>
              <a:gd name="T74" fmla="*/ 595 w 2475"/>
              <a:gd name="T75" fmla="*/ 2134 h 2522"/>
              <a:gd name="T76" fmla="*/ 557 w 2475"/>
              <a:gd name="T77" fmla="*/ 2020 h 2522"/>
              <a:gd name="T78" fmla="*/ 538 w 2475"/>
              <a:gd name="T79" fmla="*/ 1964 h 2522"/>
              <a:gd name="T80" fmla="*/ 529 w 2475"/>
              <a:gd name="T81" fmla="*/ 1482 h 2522"/>
              <a:gd name="T82" fmla="*/ 453 w 2475"/>
              <a:gd name="T83" fmla="*/ 1416 h 2522"/>
              <a:gd name="T84" fmla="*/ 312 w 2475"/>
              <a:gd name="T85" fmla="*/ 1350 h 2522"/>
              <a:gd name="T86" fmla="*/ 255 w 2475"/>
              <a:gd name="T87" fmla="*/ 1312 h 2522"/>
              <a:gd name="T88" fmla="*/ 227 w 2475"/>
              <a:gd name="T89" fmla="*/ 1293 h 2522"/>
              <a:gd name="T90" fmla="*/ 95 w 2475"/>
              <a:gd name="T91" fmla="*/ 1180 h 2522"/>
              <a:gd name="T92" fmla="*/ 19 w 2475"/>
              <a:gd name="T93" fmla="*/ 1086 h 2522"/>
              <a:gd name="T94" fmla="*/ 0 w 2475"/>
              <a:gd name="T95" fmla="*/ 1020 h 2522"/>
              <a:gd name="T96" fmla="*/ 57 w 2475"/>
              <a:gd name="T97" fmla="*/ 680 h 2522"/>
              <a:gd name="T98" fmla="*/ 104 w 2475"/>
              <a:gd name="T99" fmla="*/ 623 h 2522"/>
              <a:gd name="T100" fmla="*/ 132 w 2475"/>
              <a:gd name="T101" fmla="*/ 566 h 2522"/>
              <a:gd name="T102" fmla="*/ 161 w 2475"/>
              <a:gd name="T103" fmla="*/ 453 h 2522"/>
              <a:gd name="T104" fmla="*/ 180 w 2475"/>
              <a:gd name="T105" fmla="*/ 359 h 2522"/>
              <a:gd name="T106" fmla="*/ 283 w 2475"/>
              <a:gd name="T107" fmla="*/ 311 h 2522"/>
              <a:gd name="T108" fmla="*/ 321 w 2475"/>
              <a:gd name="T109" fmla="*/ 264 h 2522"/>
              <a:gd name="T110" fmla="*/ 378 w 2475"/>
              <a:gd name="T111" fmla="*/ 226 h 2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75" h="2522">
                <a:moveTo>
                  <a:pt x="378" y="226"/>
                </a:moveTo>
                <a:cubicBezTo>
                  <a:pt x="381" y="217"/>
                  <a:pt x="380" y="205"/>
                  <a:pt x="387" y="198"/>
                </a:cubicBezTo>
                <a:cubicBezTo>
                  <a:pt x="412" y="175"/>
                  <a:pt x="472" y="141"/>
                  <a:pt x="472" y="141"/>
                </a:cubicBezTo>
                <a:cubicBezTo>
                  <a:pt x="525" y="63"/>
                  <a:pt x="454" y="160"/>
                  <a:pt x="520" y="94"/>
                </a:cubicBezTo>
                <a:cubicBezTo>
                  <a:pt x="528" y="86"/>
                  <a:pt x="530" y="73"/>
                  <a:pt x="538" y="66"/>
                </a:cubicBezTo>
                <a:cubicBezTo>
                  <a:pt x="590" y="19"/>
                  <a:pt x="616" y="12"/>
                  <a:pt x="680" y="0"/>
                </a:cubicBezTo>
                <a:cubicBezTo>
                  <a:pt x="891" y="6"/>
                  <a:pt x="1093" y="21"/>
                  <a:pt x="1303" y="28"/>
                </a:cubicBezTo>
                <a:cubicBezTo>
                  <a:pt x="1357" y="60"/>
                  <a:pt x="1411" y="89"/>
                  <a:pt x="1464" y="123"/>
                </a:cubicBezTo>
                <a:cubicBezTo>
                  <a:pt x="1540" y="171"/>
                  <a:pt x="1449" y="137"/>
                  <a:pt x="1520" y="160"/>
                </a:cubicBezTo>
                <a:cubicBezTo>
                  <a:pt x="1568" y="222"/>
                  <a:pt x="1613" y="270"/>
                  <a:pt x="1681" y="311"/>
                </a:cubicBezTo>
                <a:cubicBezTo>
                  <a:pt x="1687" y="321"/>
                  <a:pt x="1692" y="331"/>
                  <a:pt x="1700" y="340"/>
                </a:cubicBezTo>
                <a:cubicBezTo>
                  <a:pt x="1717" y="360"/>
                  <a:pt x="1756" y="396"/>
                  <a:pt x="1756" y="396"/>
                </a:cubicBezTo>
                <a:cubicBezTo>
                  <a:pt x="1772" y="441"/>
                  <a:pt x="1804" y="475"/>
                  <a:pt x="1823" y="519"/>
                </a:cubicBezTo>
                <a:cubicBezTo>
                  <a:pt x="1840" y="558"/>
                  <a:pt x="1837" y="602"/>
                  <a:pt x="1851" y="642"/>
                </a:cubicBezTo>
                <a:cubicBezTo>
                  <a:pt x="1867" y="687"/>
                  <a:pt x="1879" y="689"/>
                  <a:pt x="1889" y="727"/>
                </a:cubicBezTo>
                <a:cubicBezTo>
                  <a:pt x="1893" y="742"/>
                  <a:pt x="1891" y="760"/>
                  <a:pt x="1898" y="774"/>
                </a:cubicBezTo>
                <a:cubicBezTo>
                  <a:pt x="1904" y="786"/>
                  <a:pt x="1918" y="792"/>
                  <a:pt x="1926" y="802"/>
                </a:cubicBezTo>
                <a:cubicBezTo>
                  <a:pt x="1969" y="855"/>
                  <a:pt x="2018" y="898"/>
                  <a:pt x="2068" y="944"/>
                </a:cubicBezTo>
                <a:cubicBezTo>
                  <a:pt x="2164" y="1033"/>
                  <a:pt x="2100" y="988"/>
                  <a:pt x="2163" y="1029"/>
                </a:cubicBezTo>
                <a:cubicBezTo>
                  <a:pt x="2240" y="1137"/>
                  <a:pt x="2199" y="1074"/>
                  <a:pt x="2285" y="1237"/>
                </a:cubicBezTo>
                <a:cubicBezTo>
                  <a:pt x="2295" y="1256"/>
                  <a:pt x="2314" y="1293"/>
                  <a:pt x="2314" y="1293"/>
                </a:cubicBezTo>
                <a:cubicBezTo>
                  <a:pt x="2331" y="1366"/>
                  <a:pt x="2378" y="1419"/>
                  <a:pt x="2417" y="1482"/>
                </a:cubicBezTo>
                <a:cubicBezTo>
                  <a:pt x="2428" y="1499"/>
                  <a:pt x="2431" y="1520"/>
                  <a:pt x="2436" y="1539"/>
                </a:cubicBezTo>
                <a:cubicBezTo>
                  <a:pt x="2442" y="1564"/>
                  <a:pt x="2455" y="1614"/>
                  <a:pt x="2455" y="1614"/>
                </a:cubicBezTo>
                <a:cubicBezTo>
                  <a:pt x="2451" y="1720"/>
                  <a:pt x="2475" y="1880"/>
                  <a:pt x="2408" y="1983"/>
                </a:cubicBezTo>
                <a:cubicBezTo>
                  <a:pt x="2386" y="2072"/>
                  <a:pt x="2310" y="2105"/>
                  <a:pt x="2238" y="2153"/>
                </a:cubicBezTo>
                <a:cubicBezTo>
                  <a:pt x="2134" y="2222"/>
                  <a:pt x="2271" y="2169"/>
                  <a:pt x="2181" y="2200"/>
                </a:cubicBezTo>
                <a:cubicBezTo>
                  <a:pt x="2067" y="2314"/>
                  <a:pt x="1978" y="2285"/>
                  <a:pt x="1813" y="2294"/>
                </a:cubicBezTo>
                <a:cubicBezTo>
                  <a:pt x="1797" y="2313"/>
                  <a:pt x="1731" y="2397"/>
                  <a:pt x="1709" y="2408"/>
                </a:cubicBezTo>
                <a:cubicBezTo>
                  <a:pt x="1655" y="2435"/>
                  <a:pt x="1590" y="2474"/>
                  <a:pt x="1530" y="2483"/>
                </a:cubicBezTo>
                <a:cubicBezTo>
                  <a:pt x="1411" y="2501"/>
                  <a:pt x="1290" y="2505"/>
                  <a:pt x="1171" y="2521"/>
                </a:cubicBezTo>
                <a:cubicBezTo>
                  <a:pt x="1127" y="2518"/>
                  <a:pt x="1082" y="2522"/>
                  <a:pt x="1039" y="2511"/>
                </a:cubicBezTo>
                <a:cubicBezTo>
                  <a:pt x="1017" y="2506"/>
                  <a:pt x="1003" y="2482"/>
                  <a:pt x="982" y="2474"/>
                </a:cubicBezTo>
                <a:cubicBezTo>
                  <a:pt x="936" y="2458"/>
                  <a:pt x="900" y="2425"/>
                  <a:pt x="859" y="2398"/>
                </a:cubicBezTo>
                <a:cubicBezTo>
                  <a:pt x="832" y="2357"/>
                  <a:pt x="807" y="2339"/>
                  <a:pt x="765" y="2313"/>
                </a:cubicBezTo>
                <a:cubicBezTo>
                  <a:pt x="746" y="2253"/>
                  <a:pt x="773" y="2314"/>
                  <a:pt x="699" y="2257"/>
                </a:cubicBezTo>
                <a:cubicBezTo>
                  <a:pt x="687" y="2247"/>
                  <a:pt x="681" y="2231"/>
                  <a:pt x="671" y="2219"/>
                </a:cubicBezTo>
                <a:cubicBezTo>
                  <a:pt x="585" y="2122"/>
                  <a:pt x="638" y="2198"/>
                  <a:pt x="595" y="2134"/>
                </a:cubicBezTo>
                <a:cubicBezTo>
                  <a:pt x="586" y="2094"/>
                  <a:pt x="569" y="2059"/>
                  <a:pt x="557" y="2020"/>
                </a:cubicBezTo>
                <a:cubicBezTo>
                  <a:pt x="551" y="2001"/>
                  <a:pt x="538" y="1964"/>
                  <a:pt x="538" y="1964"/>
                </a:cubicBezTo>
                <a:cubicBezTo>
                  <a:pt x="535" y="1803"/>
                  <a:pt x="538" y="1642"/>
                  <a:pt x="529" y="1482"/>
                </a:cubicBezTo>
                <a:cubicBezTo>
                  <a:pt x="528" y="1455"/>
                  <a:pt x="458" y="1419"/>
                  <a:pt x="453" y="1416"/>
                </a:cubicBezTo>
                <a:cubicBezTo>
                  <a:pt x="412" y="1389"/>
                  <a:pt x="358" y="1365"/>
                  <a:pt x="312" y="1350"/>
                </a:cubicBezTo>
                <a:cubicBezTo>
                  <a:pt x="293" y="1337"/>
                  <a:pt x="274" y="1325"/>
                  <a:pt x="255" y="1312"/>
                </a:cubicBezTo>
                <a:cubicBezTo>
                  <a:pt x="246" y="1306"/>
                  <a:pt x="227" y="1293"/>
                  <a:pt x="227" y="1293"/>
                </a:cubicBezTo>
                <a:cubicBezTo>
                  <a:pt x="192" y="1242"/>
                  <a:pt x="146" y="1215"/>
                  <a:pt x="95" y="1180"/>
                </a:cubicBezTo>
                <a:cubicBezTo>
                  <a:pt x="68" y="1162"/>
                  <a:pt x="43" y="1110"/>
                  <a:pt x="19" y="1086"/>
                </a:cubicBezTo>
                <a:cubicBezTo>
                  <a:pt x="14" y="1064"/>
                  <a:pt x="0" y="1043"/>
                  <a:pt x="0" y="1020"/>
                </a:cubicBezTo>
                <a:cubicBezTo>
                  <a:pt x="0" y="900"/>
                  <a:pt x="19" y="791"/>
                  <a:pt x="57" y="680"/>
                </a:cubicBezTo>
                <a:cubicBezTo>
                  <a:pt x="65" y="657"/>
                  <a:pt x="90" y="643"/>
                  <a:pt x="104" y="623"/>
                </a:cubicBezTo>
                <a:cubicBezTo>
                  <a:pt x="135" y="526"/>
                  <a:pt x="86" y="671"/>
                  <a:pt x="132" y="566"/>
                </a:cubicBezTo>
                <a:cubicBezTo>
                  <a:pt x="146" y="534"/>
                  <a:pt x="155" y="487"/>
                  <a:pt x="161" y="453"/>
                </a:cubicBezTo>
                <a:cubicBezTo>
                  <a:pt x="166" y="421"/>
                  <a:pt x="157" y="382"/>
                  <a:pt x="180" y="359"/>
                </a:cubicBezTo>
                <a:cubicBezTo>
                  <a:pt x="221" y="318"/>
                  <a:pt x="234" y="321"/>
                  <a:pt x="283" y="311"/>
                </a:cubicBezTo>
                <a:cubicBezTo>
                  <a:pt x="302" y="256"/>
                  <a:pt x="278" y="307"/>
                  <a:pt x="321" y="264"/>
                </a:cubicBezTo>
                <a:cubicBezTo>
                  <a:pt x="364" y="221"/>
                  <a:pt x="309" y="244"/>
                  <a:pt x="378" y="226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70610" y="23850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832610" y="42138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137410" y="34518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89810" y="20802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442210" y="49758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94610" y="14706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375410" y="22326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527810" y="28422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747010" y="13182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2747010" y="37566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2747010" y="46710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2899410" y="25374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2899410" y="31470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3204210" y="25374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3356610" y="34518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3356610" y="39090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3661410" y="45186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3813810" y="31470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3966210" y="39090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4118610" y="32994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 rot="21496794" flipH="1">
            <a:off x="3355424" y="1447648"/>
            <a:ext cx="1232181" cy="1021325"/>
          </a:xfrm>
          <a:prstGeom prst="line">
            <a:avLst/>
          </a:prstGeom>
          <a:noFill/>
          <a:ln w="25400">
            <a:solidFill>
              <a:schemeClr val="accent2">
                <a:lumMod val="75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4587875" y="1053789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0, 1, 0, 1, 1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5745004" y="4442460"/>
            <a:ext cx="274320" cy="2743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745004" y="4061460"/>
            <a:ext cx="274320" cy="27432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065520" y="4008120"/>
            <a:ext cx="11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65520" y="4391144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detection</a:t>
            </a: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4922520" y="1809092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1, 0, 1, 1, 1</a:t>
            </a:r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5455920" y="2571092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0, 0, 0, 0, 0</a:t>
            </a:r>
          </a:p>
        </p:txBody>
      </p:sp>
      <p:sp>
        <p:nvSpPr>
          <p:cNvPr id="43" name="Line 32"/>
          <p:cNvSpPr>
            <a:spLocks noChangeShapeType="1"/>
          </p:cNvSpPr>
          <p:nvPr/>
        </p:nvSpPr>
        <p:spPr bwMode="auto">
          <a:xfrm rot="21496794" flipH="1">
            <a:off x="3990350" y="2246588"/>
            <a:ext cx="945310" cy="861331"/>
          </a:xfrm>
          <a:prstGeom prst="line">
            <a:avLst/>
          </a:prstGeom>
          <a:noFill/>
          <a:ln w="25400">
            <a:solidFill>
              <a:schemeClr val="accent2">
                <a:lumMod val="75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32"/>
          <p:cNvSpPr>
            <a:spLocks noChangeShapeType="1"/>
          </p:cNvSpPr>
          <p:nvPr/>
        </p:nvSpPr>
        <p:spPr bwMode="auto">
          <a:xfrm rot="21496794" flipH="1">
            <a:off x="4167607" y="2928477"/>
            <a:ext cx="1196039" cy="942283"/>
          </a:xfrm>
          <a:prstGeom prst="line">
            <a:avLst/>
          </a:prstGeom>
          <a:noFill/>
          <a:ln w="25400">
            <a:solidFill>
              <a:schemeClr val="accent2">
                <a:lumMod val="75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3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utoUpdateAnimBg="0"/>
      <p:bldP spid="42" grpId="0" autoUpdateAnimBg="0"/>
      <p:bldP spid="43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2141" y="404841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Encounter history matrix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073275" y="2807212"/>
          <a:ext cx="4838064" cy="3380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138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Survey occasion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23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Site 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13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13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13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13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13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13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13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5950" y="1080153"/>
            <a:ext cx="7315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Each </a:t>
            </a:r>
            <a:r>
              <a:rPr lang="en-US" sz="2200" dirty="0">
                <a:solidFill>
                  <a:srgbClr val="0070C0"/>
                </a:solidFill>
              </a:rPr>
              <a:t>row</a:t>
            </a:r>
            <a:r>
              <a:rPr lang="en-US" sz="2200" dirty="0"/>
              <a:t> represents a site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Each </a:t>
            </a:r>
            <a:r>
              <a:rPr lang="en-US" sz="2200" dirty="0">
                <a:solidFill>
                  <a:srgbClr val="0070C0"/>
                </a:solidFill>
              </a:rPr>
              <a:t>column</a:t>
            </a:r>
            <a:r>
              <a:rPr lang="en-US" sz="2200" dirty="0"/>
              <a:t> represents a survey occasion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Each </a:t>
            </a:r>
            <a:r>
              <a:rPr lang="en-US" sz="2200" dirty="0">
                <a:solidFill>
                  <a:srgbClr val="0070C0"/>
                </a:solidFill>
              </a:rPr>
              <a:t>cell</a:t>
            </a:r>
            <a:r>
              <a:rPr lang="en-US" sz="2200" dirty="0"/>
              <a:t> has a value of 1 when the species was detected during a survey and 0 when it was not detected</a:t>
            </a:r>
          </a:p>
        </p:txBody>
      </p:sp>
    </p:spTree>
    <p:extLst>
      <p:ext uri="{BB962C8B-B14F-4D97-AF65-F5344CB8AC3E}">
        <p14:creationId xmlns:p14="http://schemas.microsoft.com/office/powerpoint/2010/main" val="65641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43222"/>
            <a:ext cx="7772400" cy="94916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  <a:cs typeface="Calibri" pitchFamily="34" charset="0"/>
              </a:rPr>
              <a:t>Ideas underlying estimates of </a:t>
            </a:r>
            <a:r>
              <a:rPr lang="en-US" sz="3200" i="1" dirty="0">
                <a:latin typeface="+mn-lt"/>
              </a:rPr>
              <a:t>ψ </a:t>
            </a:r>
            <a:r>
              <a:rPr lang="en-US" sz="3200" dirty="0">
                <a:latin typeface="+mn-lt"/>
              </a:rPr>
              <a:t>and</a:t>
            </a:r>
            <a:r>
              <a:rPr lang="en-US" sz="3200" i="1" dirty="0">
                <a:latin typeface="+mn-lt"/>
              </a:rPr>
              <a:t> </a:t>
            </a:r>
            <a:r>
              <a:rPr lang="en-NZ" sz="3200" i="1" dirty="0">
                <a:latin typeface="+mn-lt"/>
              </a:rPr>
              <a:t>p</a:t>
            </a:r>
            <a:endParaRPr lang="en-US" sz="3200" dirty="0">
              <a:latin typeface="+mn-lt"/>
              <a:cs typeface="Calibri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47117" y="1310058"/>
          <a:ext cx="512445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86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Survey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Survey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Survey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Survey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 bwMode="auto">
              <a:xfrm>
                <a:off x="684213" y="3375513"/>
                <a:ext cx="8110995" cy="2755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400" baseline="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000" baseline="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000" baseline="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000" baseline="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000" baseline="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200" dirty="0">
                    <a:latin typeface="+mn-lt"/>
                  </a:rPr>
                  <a:t>If surveys were perfect, 0-0-0-0 would indicate true absence</a:t>
                </a:r>
              </a:p>
              <a:p>
                <a:pPr lvl="1"/>
                <a:r>
                  <a:rPr lang="el-GR" sz="2200" i="1" dirty="0">
                    <a:latin typeface="+mn-lt"/>
                  </a:rPr>
                  <a:t>ψ</a:t>
                </a:r>
                <a:r>
                  <a:rPr lang="en-US" sz="2200" i="1" dirty="0">
                    <a:latin typeface="+mn-lt"/>
                  </a:rPr>
                  <a:t> </a:t>
                </a:r>
                <a:r>
                  <a:rPr lang="en-US" sz="2200" dirty="0">
                    <a:latin typeface="+mn-lt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200" dirty="0">
                    <a:latin typeface="+mn-lt"/>
                  </a:rPr>
                  <a:t> , prop. sites surveyed with ≥1 detection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US" sz="2200" dirty="0">
                    <a:solidFill>
                      <a:srgbClr val="0070C0"/>
                    </a:solidFill>
                    <a:latin typeface="+mn-lt"/>
                  </a:rPr>
                  <a:t>Naïve estimate of </a:t>
                </a:r>
                <a:r>
                  <a:rPr lang="el-GR" sz="2200" i="1" dirty="0">
                    <a:solidFill>
                      <a:srgbClr val="0070C0"/>
                    </a:solidFill>
                    <a:latin typeface="+mn-lt"/>
                  </a:rPr>
                  <a:t>ψ</a:t>
                </a:r>
                <a:r>
                  <a:rPr lang="en-US" sz="2200" dirty="0">
                    <a:latin typeface="+mn-lt"/>
                  </a:rPr>
                  <a:t> = ¾ or 0.75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+mn-lt"/>
                  </a:rPr>
                  <a:t>If surveys were imperfect, estimate </a:t>
                </a:r>
                <a:r>
                  <a:rPr lang="en-US" sz="2200" i="1" dirty="0">
                    <a:latin typeface="+mn-lt"/>
                  </a:rPr>
                  <a:t>p</a:t>
                </a:r>
                <a:r>
                  <a:rPr lang="en-US" sz="2200" dirty="0">
                    <a:latin typeface="+mn-lt"/>
                  </a:rPr>
                  <a:t> from sites with ≥1 detection by taking the average of </a:t>
                </a:r>
                <a:r>
                  <a:rPr lang="en-US" sz="2200" i="1" dirty="0">
                    <a:latin typeface="+mn-lt"/>
                  </a:rPr>
                  <a:t>p</a:t>
                </a:r>
                <a:r>
                  <a:rPr lang="en-US" sz="2200" dirty="0">
                    <a:latin typeface="+mn-lt"/>
                  </a:rPr>
                  <a:t> </a:t>
                </a:r>
                <a:r>
                  <a:rPr lang="en-US" sz="2200">
                    <a:latin typeface="+mn-lt"/>
                  </a:rPr>
                  <a:t>for each site.</a:t>
                </a:r>
                <a:endParaRPr lang="en-US" sz="2200" dirty="0">
                  <a:latin typeface="+mn-lt"/>
                </a:endParaRPr>
              </a:p>
              <a:p>
                <a:pPr marL="0" indent="0" algn="ctr">
                  <a:buNone/>
                </a:pPr>
                <a:r>
                  <a:rPr lang="en-US" sz="2200" i="1" dirty="0">
                    <a:latin typeface="+mn-lt"/>
                  </a:rPr>
                  <a:t>p</a:t>
                </a:r>
                <a:r>
                  <a:rPr lang="en-US" sz="2200" dirty="0">
                    <a:latin typeface="+mn-lt"/>
                  </a:rPr>
                  <a:t> = (0.50 + 1.00 + 0.25) / 3 = 0.58</a:t>
                </a:r>
              </a:p>
              <a:p>
                <a:endParaRPr lang="en-US" sz="2200" dirty="0"/>
              </a:p>
              <a:p>
                <a:pPr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3" y="3375513"/>
                <a:ext cx="8110995" cy="2755656"/>
              </a:xfrm>
              <a:prstGeom prst="rect">
                <a:avLst/>
              </a:prstGeom>
              <a:blipFill>
                <a:blip r:embed="rId2"/>
                <a:stretch>
                  <a:fillRect l="-781" t="-1376" b="-36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41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067460" y="2344917"/>
          <a:ext cx="4838064" cy="3641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138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Survey occasion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23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Site 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13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13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13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13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13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13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13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1097" y="801725"/>
            <a:ext cx="818515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/>
              <a:t>Sites with ≥1 detection are known to be occupied and can be used to estimate detection probability (</a:t>
            </a:r>
            <a:r>
              <a:rPr lang="en-US" sz="2400" i="1" dirty="0"/>
              <a:t>p</a:t>
            </a:r>
            <a:r>
              <a:rPr lang="en-US" sz="2400" dirty="0"/>
              <a:t>)</a:t>
            </a:r>
          </a:p>
          <a:p>
            <a:pPr>
              <a:spcAft>
                <a:spcPts val="18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8416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027948" y="2782839"/>
          <a:ext cx="4838064" cy="3641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138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Survey occasion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23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Site 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13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13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13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13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13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13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13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3100" y="433977"/>
            <a:ext cx="813943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Sites with no detections represent two possible “states” that we cannot distinguish:</a:t>
            </a:r>
          </a:p>
          <a:p>
            <a:pPr marL="685800" indent="-457200">
              <a:spcAft>
                <a:spcPts val="600"/>
              </a:spcAft>
              <a:buAutoNum type="arabicParenR"/>
            </a:pPr>
            <a:r>
              <a:rPr lang="en-US" sz="2400" dirty="0"/>
              <a:t>The site is truly </a:t>
            </a:r>
            <a:r>
              <a:rPr lang="en-US" sz="2400" dirty="0">
                <a:solidFill>
                  <a:srgbClr val="0070C0"/>
                </a:solidFill>
              </a:rPr>
              <a:t>unoccupied</a:t>
            </a:r>
          </a:p>
          <a:p>
            <a:pPr marL="685800" indent="-457200">
              <a:spcAft>
                <a:spcPts val="600"/>
              </a:spcAft>
              <a:buAutoNum type="arabicParenR"/>
            </a:pPr>
            <a:r>
              <a:rPr lang="en-US" sz="2400" dirty="0"/>
              <a:t>The site is </a:t>
            </a:r>
            <a:r>
              <a:rPr lang="en-US" sz="2400" dirty="0">
                <a:solidFill>
                  <a:srgbClr val="0070C0"/>
                </a:solidFill>
              </a:rPr>
              <a:t>occupied</a:t>
            </a:r>
            <a:r>
              <a:rPr lang="en-US" sz="2400" dirty="0"/>
              <a:t>, but the species was never detected</a:t>
            </a:r>
          </a:p>
        </p:txBody>
      </p:sp>
    </p:spTree>
    <p:extLst>
      <p:ext uri="{BB962C8B-B14F-4D97-AF65-F5344CB8AC3E}">
        <p14:creationId xmlns:p14="http://schemas.microsoft.com/office/powerpoint/2010/main" val="13186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3100" y="3072837"/>
            <a:ext cx="759079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If surveys were imperfect (</a:t>
            </a:r>
            <a:r>
              <a:rPr lang="en-US" sz="2400" i="1" dirty="0"/>
              <a:t>p</a:t>
            </a:r>
            <a:r>
              <a:rPr lang="en-US" sz="2400" dirty="0"/>
              <a:t> &lt; 1), classifying sites with no detections as unoccupied will </a:t>
            </a:r>
            <a:r>
              <a:rPr lang="en-US" sz="2400" dirty="0">
                <a:solidFill>
                  <a:srgbClr val="0070C0"/>
                </a:solidFill>
              </a:rPr>
              <a:t>underestimate true occupancy</a:t>
            </a:r>
            <a:r>
              <a:rPr lang="en-US" sz="2400" dirty="0"/>
              <a:t> (</a:t>
            </a:r>
            <a:r>
              <a:rPr lang="el-GR" sz="2400" i="1" dirty="0"/>
              <a:t>ψ</a:t>
            </a:r>
            <a:r>
              <a:rPr lang="en-US" sz="2400" dirty="0"/>
              <a:t>) 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Why?  Because some proportion of sites are likely to be occupied even though the species was never detected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B660E-6668-4B6C-9E93-0CADA68C7CFF}"/>
              </a:ext>
            </a:extLst>
          </p:cNvPr>
          <p:cNvSpPr txBox="1"/>
          <p:nvPr/>
        </p:nvSpPr>
        <p:spPr>
          <a:xfrm>
            <a:off x="673100" y="433977"/>
            <a:ext cx="813943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Sites with no detections represent two possible “states” that we cannot distinguish:</a:t>
            </a:r>
          </a:p>
          <a:p>
            <a:pPr marL="685800" indent="-457200">
              <a:spcAft>
                <a:spcPts val="600"/>
              </a:spcAft>
              <a:buAutoNum type="arabicParenR"/>
            </a:pPr>
            <a:r>
              <a:rPr lang="en-US" sz="2400" dirty="0"/>
              <a:t>The site is truly </a:t>
            </a:r>
            <a:r>
              <a:rPr lang="en-US" sz="2400" dirty="0">
                <a:solidFill>
                  <a:srgbClr val="0070C0"/>
                </a:solidFill>
              </a:rPr>
              <a:t>unoccupied</a:t>
            </a:r>
          </a:p>
          <a:p>
            <a:pPr marL="685800" indent="-457200">
              <a:spcAft>
                <a:spcPts val="600"/>
              </a:spcAft>
              <a:buAutoNum type="arabicParenR"/>
            </a:pPr>
            <a:r>
              <a:rPr lang="en-US" sz="2400" dirty="0"/>
              <a:t>The site is </a:t>
            </a:r>
            <a:r>
              <a:rPr lang="en-US" sz="2400" dirty="0">
                <a:solidFill>
                  <a:srgbClr val="0070C0"/>
                </a:solidFill>
              </a:rPr>
              <a:t>occupied</a:t>
            </a:r>
            <a:r>
              <a:rPr lang="en-US" sz="2400" dirty="0"/>
              <a:t>, but the species was never detected</a:t>
            </a:r>
          </a:p>
        </p:txBody>
      </p:sp>
    </p:spTree>
    <p:extLst>
      <p:ext uri="{BB962C8B-B14F-4D97-AF65-F5344CB8AC3E}">
        <p14:creationId xmlns:p14="http://schemas.microsoft.com/office/powerpoint/2010/main" val="246789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0345" y="3326316"/>
            <a:ext cx="8139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Calculate the probability that a species is detected </a:t>
            </a:r>
            <a:r>
              <a:rPr lang="en-US" sz="2400" u="sng" dirty="0"/>
              <a:t>at least once</a:t>
            </a:r>
            <a:r>
              <a:rPr lang="en-US" sz="2400" dirty="0"/>
              <a:t> after </a:t>
            </a:r>
            <a:r>
              <a:rPr lang="en-US" sz="2400" i="1" dirty="0"/>
              <a:t>K</a:t>
            </a:r>
            <a:r>
              <a:rPr lang="en-US" sz="2400" dirty="0"/>
              <a:t> surveys of a site (</a:t>
            </a:r>
            <a:r>
              <a:rPr lang="en-US" sz="2400" i="1" dirty="0">
                <a:solidFill>
                  <a:srgbClr val="0070C0"/>
                </a:solidFill>
              </a:rPr>
              <a:t>p*</a:t>
            </a:r>
            <a:r>
              <a:rPr lang="en-US" sz="2400" dirty="0"/>
              <a:t>):</a:t>
            </a:r>
            <a:endParaRPr 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328773" y="4293006"/>
                <a:ext cx="284257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773" y="4293006"/>
                <a:ext cx="2842573" cy="492443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0344" y="1928405"/>
                <a:ext cx="79438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prob. species was not detected during </a:t>
                </a:r>
                <a:r>
                  <a:rPr lang="en-US" sz="2400" u="sng" dirty="0"/>
                  <a:t>one</a:t>
                </a:r>
                <a:r>
                  <a:rPr lang="en-US" sz="2400" dirty="0"/>
                  <a:t> survey 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44" y="1928405"/>
                <a:ext cx="7943849" cy="461665"/>
              </a:xfrm>
              <a:prstGeom prst="rect">
                <a:avLst/>
              </a:prstGeom>
              <a:blipFill>
                <a:blip r:embed="rId3"/>
                <a:stretch>
                  <a:fillRect l="-159" t="-10526" r="-207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80345" y="2435453"/>
                <a:ext cx="82748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sz="2400" dirty="0"/>
                  <a:t> = prob. species was not detected during </a:t>
                </a:r>
                <a:r>
                  <a:rPr lang="en-US" sz="2400" i="1" dirty="0"/>
                  <a:t>K </a:t>
                </a:r>
                <a:r>
                  <a:rPr lang="en-US" sz="2400" dirty="0"/>
                  <a:t>surveys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45" y="2435453"/>
                <a:ext cx="8274812" cy="461665"/>
              </a:xfrm>
              <a:prstGeom prst="rect">
                <a:avLst/>
              </a:prstGeom>
              <a:blipFill>
                <a:blip r:embed="rId4"/>
                <a:stretch>
                  <a:fillRect t="-13514" r="-459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80345" y="1421357"/>
                <a:ext cx="71323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= prob. species was detected during </a:t>
                </a:r>
                <a:r>
                  <a:rPr lang="en-US" sz="2400" u="sng" dirty="0"/>
                  <a:t>one</a:t>
                </a:r>
                <a:r>
                  <a:rPr lang="en-US" sz="2400" dirty="0"/>
                  <a:t> survey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45" y="1421357"/>
                <a:ext cx="7132321" cy="461665"/>
              </a:xfrm>
              <a:prstGeom prst="rect">
                <a:avLst/>
              </a:prstGeom>
              <a:blipFill>
                <a:blip r:embed="rId5"/>
                <a:stretch>
                  <a:fillRect l="-25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28791" y="5007120"/>
            <a:ext cx="7846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 </a:t>
            </a:r>
            <a:r>
              <a:rPr lang="en-US" sz="2400" i="1" dirty="0"/>
              <a:t>p*</a:t>
            </a:r>
            <a:r>
              <a:rPr lang="en-US" sz="2400" dirty="0"/>
              <a:t> is 1 minus the probability of the species going undetected during all </a:t>
            </a:r>
            <a:r>
              <a:rPr lang="en-US" sz="2400" i="1" dirty="0"/>
              <a:t>K</a:t>
            </a:r>
            <a:r>
              <a:rPr lang="en-US" sz="2400" dirty="0"/>
              <a:t> surveys of a site that is truly occupied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345" y="493823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General approach to estimating occupancy</a:t>
            </a:r>
          </a:p>
        </p:txBody>
      </p:sp>
    </p:spTree>
    <p:extLst>
      <p:ext uri="{BB962C8B-B14F-4D97-AF65-F5344CB8AC3E}">
        <p14:creationId xmlns:p14="http://schemas.microsoft.com/office/powerpoint/2010/main" val="317370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2" grpId="0"/>
      <p:bldP spid="13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3100" y="3953933"/>
            <a:ext cx="8139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Use estimate of </a:t>
            </a:r>
            <a:r>
              <a:rPr lang="en-US" sz="2400" i="1" dirty="0">
                <a:solidFill>
                  <a:srgbClr val="0070C0"/>
                </a:solidFill>
              </a:rPr>
              <a:t>p* </a:t>
            </a:r>
            <a:r>
              <a:rPr lang="en-US" sz="2400" dirty="0"/>
              <a:t>to adjust our estimate of occupancy to account for imperfect surveys: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477768" y="4905289"/>
                <a:ext cx="1662699" cy="792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sz="26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768" y="4905289"/>
                <a:ext cx="1662699" cy="792781"/>
              </a:xfrm>
              <a:prstGeom prst="rect">
                <a:avLst/>
              </a:prstGeom>
              <a:blipFill>
                <a:blip r:embed="rId3"/>
                <a:stretch>
                  <a:fillRect l="-152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77238" y="1757791"/>
            <a:ext cx="8139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Calculate the probability that a species is detected </a:t>
            </a:r>
            <a:r>
              <a:rPr lang="en-US" sz="2400" u="sng" dirty="0"/>
              <a:t>at least once</a:t>
            </a:r>
            <a:r>
              <a:rPr lang="en-US" sz="2400" dirty="0"/>
              <a:t> after </a:t>
            </a:r>
            <a:r>
              <a:rPr lang="en-US" sz="2400" i="1" dirty="0"/>
              <a:t>K</a:t>
            </a:r>
            <a:r>
              <a:rPr lang="en-US" sz="2400" dirty="0"/>
              <a:t> surveys of a site (</a:t>
            </a:r>
            <a:r>
              <a:rPr lang="en-US" sz="2400" i="1" dirty="0">
                <a:solidFill>
                  <a:srgbClr val="0070C0"/>
                </a:solidFill>
              </a:rPr>
              <a:t>p*</a:t>
            </a:r>
            <a:r>
              <a:rPr lang="en-US" sz="2400" dirty="0"/>
              <a:t>):</a:t>
            </a:r>
            <a:endParaRPr 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024383" y="2707745"/>
                <a:ext cx="284257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83" y="2707745"/>
                <a:ext cx="2842573" cy="492443"/>
              </a:xfrm>
              <a:prstGeom prst="rect">
                <a:avLst/>
              </a:prstGeom>
              <a:blipFill>
                <a:blip r:embed="rId4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80345" y="493823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General approach to estimating occupancy</a:t>
            </a:r>
          </a:p>
        </p:txBody>
      </p:sp>
    </p:spTree>
    <p:extLst>
      <p:ext uri="{BB962C8B-B14F-4D97-AF65-F5344CB8AC3E}">
        <p14:creationId xmlns:p14="http://schemas.microsoft.com/office/powerpoint/2010/main" val="64773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96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NZ" sz="3200" dirty="0">
                <a:latin typeface="+mn-lt"/>
              </a:rPr>
              <a:t>Estimate </a:t>
            </a:r>
            <a:r>
              <a:rPr lang="en-US" sz="3200" i="1" dirty="0">
                <a:latin typeface="+mn-lt"/>
              </a:rPr>
              <a:t>ψ </a:t>
            </a:r>
            <a:r>
              <a:rPr lang="en-US" sz="3200" dirty="0">
                <a:latin typeface="+mn-lt"/>
              </a:rPr>
              <a:t>and</a:t>
            </a:r>
            <a:r>
              <a:rPr lang="en-US" sz="3200" i="1" dirty="0">
                <a:latin typeface="+mn-lt"/>
              </a:rPr>
              <a:t> </a:t>
            </a:r>
            <a:r>
              <a:rPr lang="en-NZ" sz="3200" i="1" dirty="0">
                <a:latin typeface="+mn-lt"/>
              </a:rPr>
              <a:t>p</a:t>
            </a:r>
            <a:endParaRPr lang="en-NZ" sz="3200" dirty="0">
              <a:latin typeface="+mn-lt"/>
            </a:endParaRPr>
          </a:p>
        </p:txBody>
      </p:sp>
      <p:sp>
        <p:nvSpPr>
          <p:cNvPr id="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90649" y="1349772"/>
            <a:ext cx="7445828" cy="497151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dirty="0"/>
              <a:t>T</a:t>
            </a:r>
            <a:r>
              <a:rPr lang="en-US" sz="2400" dirty="0">
                <a:latin typeface="+mn-lt"/>
              </a:rPr>
              <a:t>wo binary processes</a:t>
            </a:r>
            <a:r>
              <a:rPr lang="en-US" sz="2400" dirty="0"/>
              <a:t>—</a:t>
            </a:r>
            <a:r>
              <a:rPr lang="en-US" sz="2400" dirty="0">
                <a:latin typeface="+mn-lt"/>
              </a:rPr>
              <a:t>one ecological, one survey-based: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u="sng" dirty="0">
                <a:latin typeface="+mn-lt"/>
              </a:rPr>
              <a:t>Occupancy (ecological)</a:t>
            </a:r>
            <a:r>
              <a:rPr lang="en-US" sz="2400" dirty="0">
                <a:latin typeface="+mn-lt"/>
              </a:rPr>
              <a:t>: a site is either…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+mn-lt"/>
              </a:rPr>
              <a:t>truly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occupied</a:t>
            </a:r>
            <a:r>
              <a:rPr lang="en-US" dirty="0">
                <a:latin typeface="+mn-lt"/>
              </a:rPr>
              <a:t> with probability </a:t>
            </a:r>
            <a:r>
              <a:rPr lang="en-US" i="1" dirty="0" err="1">
                <a:latin typeface="+mn-lt"/>
              </a:rPr>
              <a:t>ψ</a:t>
            </a:r>
            <a:r>
              <a:rPr lang="en-US" dirty="0">
                <a:latin typeface="+mn-lt"/>
              </a:rPr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+mn-lt"/>
              </a:rPr>
              <a:t>or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unoccupied</a:t>
            </a:r>
            <a:r>
              <a:rPr lang="en-US" dirty="0">
                <a:latin typeface="+mn-lt"/>
              </a:rPr>
              <a:t> with probability 1 – </a:t>
            </a:r>
            <a:r>
              <a:rPr lang="en-US" i="1" dirty="0">
                <a:latin typeface="+mn-lt"/>
              </a:rPr>
              <a:t>ψ</a:t>
            </a:r>
          </a:p>
          <a:p>
            <a:pPr>
              <a:lnSpc>
                <a:spcPct val="100000"/>
              </a:lnSpc>
            </a:pPr>
            <a:r>
              <a:rPr lang="en-US" sz="2400" u="sng" dirty="0">
                <a:latin typeface="+mn-lt"/>
              </a:rPr>
              <a:t>Detection (survey-based)</a:t>
            </a:r>
            <a:r>
              <a:rPr lang="en-US" sz="2400" dirty="0">
                <a:latin typeface="+mn-lt"/>
              </a:rPr>
              <a:t>: 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n-lt"/>
              </a:rPr>
              <a:t>if a site is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unoccupied</a:t>
            </a:r>
            <a:r>
              <a:rPr lang="en-US" dirty="0">
                <a:latin typeface="+mn-lt"/>
              </a:rPr>
              <a:t>, species cannot be detected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n-lt"/>
              </a:rPr>
              <a:t>if a site is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occupied</a:t>
            </a:r>
            <a:r>
              <a:rPr lang="en-US" dirty="0">
                <a:latin typeface="+mn-lt"/>
              </a:rPr>
              <a:t>, then there is some probability of detecting the species during each survey (</a:t>
            </a:r>
            <a:r>
              <a:rPr lang="en-US" i="1" dirty="0">
                <a:latin typeface="+mn-lt"/>
              </a:rPr>
              <a:t>p</a:t>
            </a:r>
            <a:r>
              <a:rPr lang="en-US" dirty="0">
                <a:latin typeface="+mn-lt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24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dirty="0">
                <a:latin typeface="+mn-lt"/>
              </a:rPr>
              <a:t>Sites where species detected =   </a:t>
            </a:r>
            <a:r>
              <a:rPr lang="en-US" sz="2400" i="1" dirty="0" err="1">
                <a:latin typeface="+mn-lt"/>
              </a:rPr>
              <a:t>ψ</a:t>
            </a:r>
            <a:endParaRPr lang="en-US" sz="2400" i="1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+mn-lt"/>
              </a:rPr>
              <a:t>Sites where species not detected = 	1 – </a:t>
            </a:r>
            <a:r>
              <a:rPr lang="en-US" sz="2400" i="1" dirty="0">
                <a:latin typeface="+mn-lt"/>
              </a:rPr>
              <a:t>ψ</a:t>
            </a:r>
            <a:r>
              <a:rPr lang="en-US" sz="2400" dirty="0">
                <a:latin typeface="+mn-lt"/>
              </a:rPr>
              <a:t>   </a:t>
            </a:r>
            <a:r>
              <a:rPr lang="en-US" sz="2400" u="sng" dirty="0">
                <a:latin typeface="+mn-lt"/>
              </a:rPr>
              <a:t>or</a:t>
            </a:r>
            <a:r>
              <a:rPr lang="en-US" sz="2400" dirty="0">
                <a:latin typeface="+mn-lt"/>
              </a:rPr>
              <a:t>   </a:t>
            </a:r>
            <a:r>
              <a:rPr lang="en-US" sz="2400" i="1" dirty="0">
                <a:latin typeface="+mn-lt"/>
              </a:rPr>
              <a:t>ψ</a:t>
            </a:r>
            <a:r>
              <a:rPr lang="en-US" sz="2400" dirty="0">
                <a:latin typeface="+mn-lt"/>
              </a:rPr>
              <a:t>(1 – </a:t>
            </a:r>
            <a:r>
              <a:rPr lang="en-US" sz="2400" i="1" dirty="0">
                <a:latin typeface="+mn-lt"/>
              </a:rPr>
              <a:t>p</a:t>
            </a:r>
            <a:r>
              <a:rPr lang="en-US" sz="2400" dirty="0">
                <a:latin typeface="+mn-lt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230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2913E-B253-5F44-AB4E-E326EBB9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497B-9C42-C043-AE74-77B1914BB271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964B02-70B3-2240-AD8B-B3D9122A554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2173102"/>
            <a:ext cx="7886700" cy="3947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</a:rPr>
              <a:t>Detection probability (</a:t>
            </a:r>
            <a:r>
              <a:rPr lang="en-US" sz="2400" i="1" dirty="0">
                <a:solidFill>
                  <a:srgbClr val="0070C0"/>
                </a:solidFill>
              </a:rPr>
              <a:t>p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  <a:r>
              <a:rPr lang="en-US" sz="2400" i="1" dirty="0">
                <a:solidFill>
                  <a:srgbClr val="0070C0"/>
                </a:solidFill>
              </a:rPr>
              <a:t>: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probability of detecting an entity that </a:t>
            </a:r>
            <a:r>
              <a:rPr lang="en-US" sz="2400" u="sng" dirty="0"/>
              <a:t>is present</a:t>
            </a:r>
            <a:r>
              <a:rPr lang="en-US" sz="2400" dirty="0"/>
              <a:t> during a survey</a:t>
            </a:r>
          </a:p>
          <a:p>
            <a:pPr marL="800100" lvl="1" indent="-342900">
              <a:spcAft>
                <a:spcPts val="600"/>
              </a:spcAft>
            </a:pPr>
            <a:r>
              <a:rPr lang="en-US" sz="2000" dirty="0"/>
              <a:t>Detected = Observed = seen, heard, captured, etc.</a:t>
            </a:r>
          </a:p>
          <a:p>
            <a:pPr marL="800100" lvl="1" indent="-342900">
              <a:spcAft>
                <a:spcPts val="600"/>
              </a:spcAft>
            </a:pPr>
            <a:r>
              <a:rPr lang="en-US" sz="2000" dirty="0"/>
              <a:t>It is a probability, so values range from 0 to 1</a:t>
            </a:r>
          </a:p>
          <a:p>
            <a:pPr marL="342900" indent="-342900">
              <a:spcAft>
                <a:spcPts val="600"/>
              </a:spcAft>
            </a:pPr>
            <a:endParaRPr lang="en-US" sz="2400" dirty="0">
              <a:solidFill>
                <a:srgbClr val="0070C0"/>
              </a:solidFill>
            </a:endParaRPr>
          </a:p>
          <a:p>
            <a:pPr marL="342900" indent="-342900">
              <a:spcAft>
                <a:spcPts val="600"/>
              </a:spcAft>
            </a:pPr>
            <a:r>
              <a:rPr lang="en-US" sz="2400" dirty="0">
                <a:solidFill>
                  <a:srgbClr val="0070C0"/>
                </a:solidFill>
              </a:rPr>
              <a:t>Occupancy </a:t>
            </a:r>
            <a:r>
              <a:rPr lang="en-US" sz="2400" dirty="0"/>
              <a:t>(</a:t>
            </a:r>
            <a:r>
              <a:rPr lang="el-GR" sz="2400" i="1" dirty="0">
                <a:solidFill>
                  <a:srgbClr val="0070C0"/>
                </a:solidFill>
              </a:rPr>
              <a:t>ψ</a:t>
            </a:r>
            <a:r>
              <a:rPr lang="en-US" sz="2400" i="1" dirty="0">
                <a:solidFill>
                  <a:srgbClr val="0070C0"/>
                </a:solidFill>
              </a:rPr>
              <a:t> = psi</a:t>
            </a:r>
            <a:r>
              <a:rPr lang="en-US" sz="2400" dirty="0"/>
              <a:t>) – Proportion of sites inhabited by a species; equivalently, the probability that a site is inhabited</a:t>
            </a:r>
          </a:p>
          <a:p>
            <a:pPr marL="342900" indent="-342900">
              <a:spcAft>
                <a:spcPts val="600"/>
              </a:spcAft>
            </a:pPr>
            <a:endParaRPr lang="en-US" sz="24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8E61067-05EE-EF46-BB74-2333B79B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One of the ways we can determine detection probability is through occupancy</a:t>
            </a:r>
          </a:p>
        </p:txBody>
      </p:sp>
    </p:spTree>
    <p:extLst>
      <p:ext uri="{BB962C8B-B14F-4D97-AF65-F5344CB8AC3E}">
        <p14:creationId xmlns:p14="http://schemas.microsoft.com/office/powerpoint/2010/main" val="367990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220" y="425116"/>
            <a:ext cx="8379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NZ" sz="3200" dirty="0"/>
              <a:t>Estimate </a:t>
            </a:r>
            <a:r>
              <a:rPr lang="en-US" sz="3200" i="1" dirty="0"/>
              <a:t>ψ </a:t>
            </a:r>
            <a:r>
              <a:rPr lang="en-US" sz="3200" dirty="0"/>
              <a:t>and</a:t>
            </a:r>
            <a:r>
              <a:rPr lang="en-US" sz="3200" i="1" dirty="0"/>
              <a:t> </a:t>
            </a:r>
            <a:r>
              <a:rPr lang="en-NZ" sz="3200" i="1" dirty="0"/>
              <a:t>p 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410" y="1247257"/>
            <a:ext cx="245932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/>
              <a:t>Pr</a:t>
            </a:r>
            <a:r>
              <a:rPr lang="en-US" sz="2000" dirty="0"/>
              <a:t>(occupied) = </a:t>
            </a:r>
            <a:r>
              <a:rPr lang="el-GR" sz="2000" i="1" dirty="0"/>
              <a:t>ψ</a:t>
            </a:r>
            <a:endParaRPr lang="en-US" sz="2000" i="1" dirty="0"/>
          </a:p>
          <a:p>
            <a:pPr>
              <a:spcAft>
                <a:spcPts val="600"/>
              </a:spcAft>
            </a:pPr>
            <a:r>
              <a:rPr lang="en-US" sz="2000" dirty="0" err="1"/>
              <a:t>Pr</a:t>
            </a:r>
            <a:r>
              <a:rPr lang="en-US" sz="2000" dirty="0"/>
              <a:t>(unoccupied): 1 – </a:t>
            </a:r>
            <a:r>
              <a:rPr lang="el-GR" sz="2000" i="1" dirty="0"/>
              <a:t>ψ</a:t>
            </a:r>
            <a:endParaRPr lang="en-US" sz="20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90219" y="2338166"/>
            <a:ext cx="8027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Construct probability statements from encounter histories: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3030" y="1247257"/>
            <a:ext cx="351269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/>
              <a:t>Pr</a:t>
            </a:r>
            <a:r>
              <a:rPr lang="en-US" sz="2000" dirty="0"/>
              <a:t>(detected, if present) = </a:t>
            </a:r>
            <a:r>
              <a:rPr lang="en-US" sz="2000" i="1" dirty="0"/>
              <a:t>p</a:t>
            </a:r>
          </a:p>
          <a:p>
            <a:pPr>
              <a:spcAft>
                <a:spcPts val="600"/>
              </a:spcAft>
            </a:pPr>
            <a:r>
              <a:rPr lang="en-US" sz="2000" dirty="0" err="1"/>
              <a:t>Pr</a:t>
            </a:r>
            <a:r>
              <a:rPr lang="en-US" sz="2000" dirty="0"/>
              <a:t>(undetected, if present): 1 – </a:t>
            </a:r>
            <a:r>
              <a:rPr lang="en-US" sz="2000" i="1" dirty="0"/>
              <a:t>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65050" y="3134885"/>
                <a:ext cx="7726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/>
                  <a:t>Pr(</a:t>
                </a:r>
                <a:r>
                  <a:rPr lang="en-US" sz="2400" b="1" i="1" dirty="0"/>
                  <a:t>h</a:t>
                </a:r>
                <a:r>
                  <a:rPr lang="en-US" sz="2400" i="1" baseline="-25000" dirty="0"/>
                  <a:t>i</a:t>
                </a:r>
                <a:r>
                  <a:rPr lang="en-US" sz="2400" dirty="0"/>
                  <a:t> = 01010)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∗(1−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50" y="3134885"/>
                <a:ext cx="7726026" cy="461665"/>
              </a:xfrm>
              <a:prstGeom prst="rect">
                <a:avLst/>
              </a:prstGeom>
              <a:blipFill>
                <a:blip r:embed="rId2"/>
                <a:stretch>
                  <a:fillRect l="-1314" t="-1052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90220" y="4107014"/>
            <a:ext cx="2766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Probability of a 01010 encounter history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0481" y="4814900"/>
            <a:ext cx="1794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Site is occupied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4844" y="4058215"/>
            <a:ext cx="3536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Species detected on surveys 2 and 4 and overlooked on surveys 1, 3, and 5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314393" y="3626296"/>
            <a:ext cx="433070" cy="488389"/>
          </a:xfrm>
          <a:prstGeom prst="straightConnector1">
            <a:avLst/>
          </a:prstGeom>
          <a:ln w="25400">
            <a:solidFill>
              <a:srgbClr val="0070C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3692975" y="3630279"/>
            <a:ext cx="18350" cy="1205866"/>
          </a:xfrm>
          <a:prstGeom prst="straightConnector1">
            <a:avLst/>
          </a:prstGeom>
          <a:ln w="25400">
            <a:solidFill>
              <a:srgbClr val="0070C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 rot="5400000">
            <a:off x="6019933" y="1613899"/>
            <a:ext cx="463560" cy="4353337"/>
          </a:xfrm>
          <a:prstGeom prst="rightBrace">
            <a:avLst>
              <a:gd name="adj1" fmla="val 42619"/>
              <a:gd name="adj2" fmla="val 5005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2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/>
      <p:bldP spid="8" grpId="0"/>
      <p:bldP spid="9" grpId="0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7410" y="1247257"/>
            <a:ext cx="245932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/>
              <a:t>Pr</a:t>
            </a:r>
            <a:r>
              <a:rPr lang="en-US" sz="2000" dirty="0"/>
              <a:t>(occupied) = </a:t>
            </a:r>
            <a:r>
              <a:rPr lang="el-GR" sz="2000" i="1" dirty="0"/>
              <a:t>ψ</a:t>
            </a:r>
            <a:endParaRPr lang="en-US" sz="2000" i="1" dirty="0"/>
          </a:p>
          <a:p>
            <a:pPr>
              <a:spcAft>
                <a:spcPts val="600"/>
              </a:spcAft>
            </a:pPr>
            <a:r>
              <a:rPr lang="en-US" sz="2000" dirty="0" err="1"/>
              <a:t>Pr</a:t>
            </a:r>
            <a:r>
              <a:rPr lang="en-US" sz="2000" dirty="0"/>
              <a:t>(unoccupied): 1 – </a:t>
            </a:r>
            <a:r>
              <a:rPr lang="el-GR" sz="2000" i="1" dirty="0"/>
              <a:t>ψ</a:t>
            </a:r>
            <a:endParaRPr lang="en-US" sz="20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923030" y="1247257"/>
            <a:ext cx="351269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/>
              <a:t>Pr</a:t>
            </a:r>
            <a:r>
              <a:rPr lang="en-US" sz="2000" dirty="0"/>
              <a:t>(detected, if present) = </a:t>
            </a:r>
            <a:r>
              <a:rPr lang="en-US" sz="2000" i="1" dirty="0"/>
              <a:t>p</a:t>
            </a:r>
          </a:p>
          <a:p>
            <a:pPr>
              <a:spcAft>
                <a:spcPts val="600"/>
              </a:spcAft>
            </a:pPr>
            <a:r>
              <a:rPr lang="en-US" sz="2000" dirty="0" err="1"/>
              <a:t>Pr</a:t>
            </a:r>
            <a:r>
              <a:rPr lang="en-US" sz="2000" dirty="0"/>
              <a:t>(undetected, if present): 1 – </a:t>
            </a:r>
            <a:r>
              <a:rPr lang="en-US" sz="2000" i="1" dirty="0"/>
              <a:t>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4170" y="3177851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Pr(</a:t>
            </a:r>
            <a:r>
              <a:rPr lang="en-US" sz="2400" b="1" i="1" dirty="0"/>
              <a:t>h</a:t>
            </a:r>
            <a:r>
              <a:rPr lang="en-US" sz="2400" i="1" baseline="-25000" dirty="0"/>
              <a:t>i</a:t>
            </a:r>
            <a:r>
              <a:rPr lang="en-US" sz="2400" dirty="0"/>
              <a:t> = 00000)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0220" y="4107361"/>
            <a:ext cx="2766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Probability of a 00000 encounter history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769340" y="3639717"/>
            <a:ext cx="433070" cy="488389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0219" y="2338166"/>
            <a:ext cx="8007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Construct probability statements from encounter histories: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0220" y="425116"/>
            <a:ext cx="8379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NZ" sz="3200" dirty="0"/>
              <a:t>Estimate </a:t>
            </a:r>
            <a:r>
              <a:rPr lang="en-US" sz="3200" i="1" dirty="0"/>
              <a:t>ψ </a:t>
            </a:r>
            <a:r>
              <a:rPr lang="en-US" sz="3200" dirty="0"/>
              <a:t>and</a:t>
            </a:r>
            <a:r>
              <a:rPr lang="en-US" sz="3200" i="1" dirty="0"/>
              <a:t> </a:t>
            </a:r>
            <a:r>
              <a:rPr lang="en-NZ" sz="3200" i="1" dirty="0"/>
              <a:t>p 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811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7410" y="1247257"/>
            <a:ext cx="267413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/>
              <a:t>Pr</a:t>
            </a:r>
            <a:r>
              <a:rPr lang="en-US" sz="2000" dirty="0"/>
              <a:t>(occupied) = </a:t>
            </a:r>
            <a:r>
              <a:rPr lang="el-GR" sz="2000" i="1" dirty="0"/>
              <a:t>ψ</a:t>
            </a:r>
            <a:endParaRPr lang="en-US" sz="2000" i="1" dirty="0"/>
          </a:p>
          <a:p>
            <a:pPr>
              <a:spcAft>
                <a:spcPts val="600"/>
              </a:spcAft>
            </a:pPr>
            <a:r>
              <a:rPr lang="en-US" sz="2000" dirty="0" err="1"/>
              <a:t>Pr</a:t>
            </a:r>
            <a:r>
              <a:rPr lang="en-US" sz="2000" dirty="0"/>
              <a:t>(unoccupied): 1 – </a:t>
            </a:r>
            <a:r>
              <a:rPr lang="el-GR" sz="2000" i="1" dirty="0"/>
              <a:t>ψ</a:t>
            </a:r>
            <a:endParaRPr lang="en-US" sz="20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923030" y="1247257"/>
            <a:ext cx="351269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/>
              <a:t>Pr</a:t>
            </a:r>
            <a:r>
              <a:rPr lang="en-US" sz="2000" dirty="0"/>
              <a:t>(detected, if present) = </a:t>
            </a:r>
            <a:r>
              <a:rPr lang="en-US" sz="2000" i="1" dirty="0"/>
              <a:t>p</a:t>
            </a:r>
          </a:p>
          <a:p>
            <a:pPr>
              <a:spcAft>
                <a:spcPts val="600"/>
              </a:spcAft>
            </a:pPr>
            <a:r>
              <a:rPr lang="en-US" sz="2000" dirty="0" err="1"/>
              <a:t>Pr</a:t>
            </a:r>
            <a:r>
              <a:rPr lang="en-US" sz="2000" dirty="0"/>
              <a:t>(undetected, if present): 1 – </a:t>
            </a:r>
            <a:r>
              <a:rPr lang="en-US" sz="2000" i="1" dirty="0"/>
              <a:t>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614170" y="3172695"/>
                <a:ext cx="3695499" cy="465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/>
                  <a:t>Pr(</a:t>
                </a:r>
                <a:r>
                  <a:rPr lang="en-US" sz="2400" b="1" i="1" dirty="0"/>
                  <a:t>h</a:t>
                </a:r>
                <a:r>
                  <a:rPr lang="en-US" sz="2400" i="1" baseline="-25000" dirty="0"/>
                  <a:t>i</a:t>
                </a:r>
                <a:r>
                  <a:rPr lang="en-US" sz="2400" dirty="0"/>
                  <a:t> = 00000)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70" y="3172695"/>
                <a:ext cx="3695499" cy="465833"/>
              </a:xfrm>
              <a:prstGeom prst="rect">
                <a:avLst/>
              </a:prstGeom>
              <a:blipFill>
                <a:blip r:embed="rId2"/>
                <a:stretch>
                  <a:fillRect l="-2740" t="-7895" r="-47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90220" y="4107361"/>
            <a:ext cx="2766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Probability of a 00000 encounter history</a:t>
            </a:r>
          </a:p>
        </p:txBody>
      </p:sp>
      <p:sp>
        <p:nvSpPr>
          <p:cNvPr id="15" name="Right Brace 14"/>
          <p:cNvSpPr/>
          <p:nvPr/>
        </p:nvSpPr>
        <p:spPr>
          <a:xfrm rot="5400000">
            <a:off x="4483239" y="3085552"/>
            <a:ext cx="463560" cy="1388120"/>
          </a:xfrm>
          <a:prstGeom prst="rightBrace">
            <a:avLst>
              <a:gd name="adj1" fmla="val 42619"/>
              <a:gd name="adj2" fmla="val 4850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82253" y="4119800"/>
            <a:ext cx="2065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Site is occupied, but species never detected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0219" y="2338166"/>
            <a:ext cx="8117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Construct probability statements from encounter histories: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0220" y="425116"/>
            <a:ext cx="8379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NZ" sz="3200" dirty="0"/>
              <a:t>Estimate </a:t>
            </a:r>
            <a:r>
              <a:rPr lang="en-US" sz="3200" i="1" dirty="0"/>
              <a:t>ψ </a:t>
            </a:r>
            <a:r>
              <a:rPr lang="en-US" sz="3200" dirty="0"/>
              <a:t>and</a:t>
            </a:r>
            <a:r>
              <a:rPr lang="en-US" sz="3200" i="1" dirty="0"/>
              <a:t> </a:t>
            </a:r>
            <a:r>
              <a:rPr lang="en-NZ" sz="3200" i="1" dirty="0"/>
              <a:t>p </a:t>
            </a:r>
            <a:endParaRPr lang="en-US" sz="3200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CBBB3B-6F8D-6343-8EAC-E6817A0CB1C5}"/>
              </a:ext>
            </a:extLst>
          </p:cNvPr>
          <p:cNvCxnSpPr/>
          <p:nvPr/>
        </p:nvCxnSpPr>
        <p:spPr>
          <a:xfrm flipV="1">
            <a:off x="1769340" y="3639717"/>
            <a:ext cx="433070" cy="488389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828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7410" y="1247257"/>
            <a:ext cx="267413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/>
              <a:t>Pr</a:t>
            </a:r>
            <a:r>
              <a:rPr lang="en-US" sz="2000" dirty="0"/>
              <a:t>(occupied) = </a:t>
            </a:r>
            <a:r>
              <a:rPr lang="el-GR" sz="2000" i="1" dirty="0"/>
              <a:t>ψ</a:t>
            </a:r>
            <a:endParaRPr lang="en-US" sz="2000" i="1" dirty="0"/>
          </a:p>
          <a:p>
            <a:pPr>
              <a:spcAft>
                <a:spcPts val="600"/>
              </a:spcAft>
            </a:pPr>
            <a:r>
              <a:rPr lang="en-US" sz="2000" dirty="0" err="1"/>
              <a:t>Pr</a:t>
            </a:r>
            <a:r>
              <a:rPr lang="en-US" sz="2000" dirty="0"/>
              <a:t>(unoccupied): 1 – </a:t>
            </a:r>
            <a:r>
              <a:rPr lang="el-GR" sz="2000" i="1" dirty="0"/>
              <a:t>ψ</a:t>
            </a:r>
            <a:endParaRPr lang="en-US" sz="20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923030" y="1247257"/>
            <a:ext cx="351269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/>
              <a:t>Pr</a:t>
            </a:r>
            <a:r>
              <a:rPr lang="en-US" sz="2000" dirty="0"/>
              <a:t>(detected, if present) = </a:t>
            </a:r>
            <a:r>
              <a:rPr lang="en-US" sz="2000" i="1" dirty="0"/>
              <a:t>p</a:t>
            </a:r>
          </a:p>
          <a:p>
            <a:pPr>
              <a:spcAft>
                <a:spcPts val="600"/>
              </a:spcAft>
            </a:pPr>
            <a:r>
              <a:rPr lang="en-US" sz="2000" dirty="0" err="1"/>
              <a:t>Pr</a:t>
            </a:r>
            <a:r>
              <a:rPr lang="en-US" sz="2000" dirty="0"/>
              <a:t>(undetected, if present): 1 – </a:t>
            </a:r>
            <a:r>
              <a:rPr lang="en-US" sz="2000" i="1" dirty="0"/>
              <a:t>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614170" y="3172695"/>
                <a:ext cx="5073889" cy="465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/>
                  <a:t>Pr(</a:t>
                </a:r>
                <a:r>
                  <a:rPr lang="en-US" sz="2400" b="1" i="1" dirty="0"/>
                  <a:t>h</a:t>
                </a:r>
                <a:r>
                  <a:rPr lang="en-US" sz="2400" i="1" baseline="-25000" dirty="0"/>
                  <a:t>i</a:t>
                </a:r>
                <a:r>
                  <a:rPr lang="en-US" sz="2400" dirty="0"/>
                  <a:t> = 00000)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70" y="3172695"/>
                <a:ext cx="5073889" cy="465833"/>
              </a:xfrm>
              <a:prstGeom prst="rect">
                <a:avLst/>
              </a:prstGeom>
              <a:blipFill>
                <a:blip r:embed="rId2"/>
                <a:stretch>
                  <a:fillRect l="-2000" t="-7895" r="-200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90220" y="4107361"/>
            <a:ext cx="2766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Probability of a 00000 encounter history</a:t>
            </a:r>
          </a:p>
        </p:txBody>
      </p:sp>
      <p:sp>
        <p:nvSpPr>
          <p:cNvPr id="12" name="Right Brace 11"/>
          <p:cNvSpPr/>
          <p:nvPr/>
        </p:nvSpPr>
        <p:spPr>
          <a:xfrm rot="5400000">
            <a:off x="6022242" y="3247671"/>
            <a:ext cx="463560" cy="1138656"/>
          </a:xfrm>
          <a:prstGeom prst="rightBrace">
            <a:avLst>
              <a:gd name="adj1" fmla="val 42619"/>
              <a:gd name="adj2" fmla="val 4528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06301" y="4130606"/>
            <a:ext cx="1988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OR, the site is unoccupied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0219" y="2338166"/>
            <a:ext cx="8047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Construct probability statements from encounter histories: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0220" y="425116"/>
            <a:ext cx="8379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NZ" sz="3200" dirty="0"/>
              <a:t>Estimate </a:t>
            </a:r>
            <a:r>
              <a:rPr lang="en-US" sz="3200" i="1" dirty="0"/>
              <a:t>ψ </a:t>
            </a:r>
            <a:r>
              <a:rPr lang="en-US" sz="3200" dirty="0"/>
              <a:t>and</a:t>
            </a:r>
            <a:r>
              <a:rPr lang="en-US" sz="3200" i="1" dirty="0"/>
              <a:t> </a:t>
            </a:r>
            <a:r>
              <a:rPr lang="en-NZ" sz="3200" i="1" dirty="0"/>
              <a:t>p 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69B5DFC-688D-A049-88A8-B8A5EEAEDFD4}"/>
              </a:ext>
            </a:extLst>
          </p:cNvPr>
          <p:cNvSpPr/>
          <p:nvPr/>
        </p:nvSpPr>
        <p:spPr>
          <a:xfrm rot="5400000">
            <a:off x="4483239" y="3085552"/>
            <a:ext cx="463560" cy="1388120"/>
          </a:xfrm>
          <a:prstGeom prst="rightBrace">
            <a:avLst>
              <a:gd name="adj1" fmla="val 42619"/>
              <a:gd name="adj2" fmla="val 4850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D12391-4E7A-5C40-AA1D-EFA9471F0500}"/>
              </a:ext>
            </a:extLst>
          </p:cNvPr>
          <p:cNvSpPr txBox="1"/>
          <p:nvPr/>
        </p:nvSpPr>
        <p:spPr>
          <a:xfrm>
            <a:off x="3682253" y="4119800"/>
            <a:ext cx="2065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Site is occupied, but species never detected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8E4E32-3672-5A43-BBF9-1D7A54ECFA76}"/>
              </a:ext>
            </a:extLst>
          </p:cNvPr>
          <p:cNvCxnSpPr/>
          <p:nvPr/>
        </p:nvCxnSpPr>
        <p:spPr>
          <a:xfrm flipV="1">
            <a:off x="1769340" y="3639717"/>
            <a:ext cx="433070" cy="488389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314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8340" y="1654771"/>
                <a:ext cx="5077096" cy="465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/>
                  <a:t>Pr(</a:t>
                </a:r>
                <a:r>
                  <a:rPr lang="en-US" sz="2400" b="1" i="1" dirty="0"/>
                  <a:t>h</a:t>
                </a:r>
                <a:r>
                  <a:rPr lang="en-US" sz="2400" i="1" baseline="-25000" dirty="0"/>
                  <a:t>i</a:t>
                </a:r>
                <a:r>
                  <a:rPr lang="en-US" sz="2400" dirty="0"/>
                  <a:t> = 00000)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40" y="1654771"/>
                <a:ext cx="5077096" cy="465833"/>
              </a:xfrm>
              <a:prstGeom prst="rect">
                <a:avLst/>
              </a:prstGeom>
              <a:blipFill rotWithShape="0">
                <a:blip r:embed="rId3"/>
                <a:stretch>
                  <a:fillRect l="-1921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88340" y="1238973"/>
                <a:ext cx="59101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/>
                  <a:t>Pr(</a:t>
                </a:r>
                <a:r>
                  <a:rPr lang="en-US" sz="2400" b="1" i="1" dirty="0"/>
                  <a:t>h</a:t>
                </a:r>
                <a:r>
                  <a:rPr lang="en-US" sz="2400" i="1" baseline="-25000" dirty="0"/>
                  <a:t>i</a:t>
                </a:r>
                <a:r>
                  <a:rPr lang="en-US" sz="2400" dirty="0"/>
                  <a:t> = 01010)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40" y="1238973"/>
                <a:ext cx="591014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65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8340" y="2074096"/>
                <a:ext cx="38695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/>
                  <a:t>Pr(</a:t>
                </a:r>
                <a:r>
                  <a:rPr lang="en-US" sz="2400" b="1" i="1" dirty="0"/>
                  <a:t>h</a:t>
                </a:r>
                <a:r>
                  <a:rPr lang="en-US" sz="2400" i="1" baseline="-25000" dirty="0"/>
                  <a:t>i</a:t>
                </a:r>
                <a:r>
                  <a:rPr lang="en-US" sz="2400" dirty="0"/>
                  <a:t> = 10000)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40" y="2074096"/>
                <a:ext cx="3869521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52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88340" y="2489894"/>
                <a:ext cx="40206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/>
                  <a:t>Pr(</a:t>
                </a:r>
                <a:r>
                  <a:rPr lang="en-US" sz="2400" b="1" i="1" dirty="0"/>
                  <a:t>h</a:t>
                </a:r>
                <a:r>
                  <a:rPr lang="en-US" sz="2400" i="1" baseline="-25000" dirty="0"/>
                  <a:t>i</a:t>
                </a:r>
                <a:r>
                  <a:rPr lang="en-US" sz="2400" dirty="0"/>
                  <a:t> = 11000)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40" y="2489894"/>
                <a:ext cx="402065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42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688340" y="2905693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8340" y="3505962"/>
            <a:ext cx="805561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Once we have probabilities statements for each encounter history, </a:t>
            </a:r>
            <a:r>
              <a:rPr lang="el-GR" sz="2400" i="1" dirty="0"/>
              <a:t>ψ</a:t>
            </a:r>
            <a:r>
              <a:rPr lang="en-US" sz="2400" dirty="0"/>
              <a:t> and </a:t>
            </a:r>
            <a:r>
              <a:rPr lang="en-US" sz="2400" i="1" dirty="0"/>
              <a:t>p</a:t>
            </a:r>
            <a:r>
              <a:rPr lang="en-US" sz="2400" dirty="0"/>
              <a:t> can be estimated across all sites</a:t>
            </a:r>
          </a:p>
          <a:p>
            <a:r>
              <a:rPr lang="en-US" sz="2400" dirty="0"/>
              <a:t>Software, such as </a:t>
            </a:r>
            <a:r>
              <a:rPr lang="en-US" sz="2400" dirty="0">
                <a:solidFill>
                  <a:srgbClr val="0070C0"/>
                </a:solidFill>
              </a:rPr>
              <a:t>PRESENCE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0070C0"/>
                </a:solidFill>
              </a:rPr>
              <a:t>MARK</a:t>
            </a:r>
            <a:r>
              <a:rPr lang="en-US" sz="2400" dirty="0"/>
              <a:t>, or the R package </a:t>
            </a:r>
            <a:r>
              <a:rPr lang="en-US" sz="2400" dirty="0">
                <a:solidFill>
                  <a:srgbClr val="0070C0"/>
                </a:solidFill>
              </a:rPr>
              <a:t>UNMARKED </a:t>
            </a:r>
            <a:r>
              <a:rPr lang="en-US" sz="2400" dirty="0"/>
              <a:t>does these computations for 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0220" y="425116"/>
            <a:ext cx="8379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NZ" sz="3200" dirty="0"/>
              <a:t>Estimate </a:t>
            </a:r>
            <a:r>
              <a:rPr lang="en-US" sz="3200" i="1" dirty="0"/>
              <a:t>ψ </a:t>
            </a:r>
            <a:r>
              <a:rPr lang="en-US" sz="3200" dirty="0"/>
              <a:t>and</a:t>
            </a:r>
            <a:r>
              <a:rPr lang="en-US" sz="3200" i="1" dirty="0"/>
              <a:t> </a:t>
            </a:r>
            <a:r>
              <a:rPr lang="en-NZ" sz="3200" i="1" dirty="0"/>
              <a:t>p 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27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8320" y="1673821"/>
                <a:ext cx="4672048" cy="434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200" dirty="0"/>
                  <a:t>Pr(</a:t>
                </a:r>
                <a:r>
                  <a:rPr lang="en-US" sz="2200" b="1" i="1" dirty="0"/>
                  <a:t>h</a:t>
                </a:r>
                <a:r>
                  <a:rPr lang="en-US" sz="2200" i="1" baseline="-25000" dirty="0"/>
                  <a:t>i</a:t>
                </a:r>
                <a:r>
                  <a:rPr lang="en-US" sz="2200" dirty="0"/>
                  <a:t> = 00000)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0" y="1673821"/>
                <a:ext cx="4672048" cy="434734"/>
              </a:xfrm>
              <a:prstGeom prst="rect">
                <a:avLst/>
              </a:prstGeom>
              <a:blipFill rotWithShape="0">
                <a:blip r:embed="rId2"/>
                <a:stretch>
                  <a:fillRect l="-1697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8320" y="1258023"/>
                <a:ext cx="543469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200" dirty="0"/>
                  <a:t>Pr(</a:t>
                </a:r>
                <a:r>
                  <a:rPr lang="en-US" sz="2200" b="1" i="1" dirty="0"/>
                  <a:t>h</a:t>
                </a:r>
                <a:r>
                  <a:rPr lang="en-US" sz="2200" i="1" baseline="-25000" dirty="0"/>
                  <a:t>i</a:t>
                </a:r>
                <a:r>
                  <a:rPr lang="en-US" sz="2200" dirty="0"/>
                  <a:t> = 01010)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0" y="1258023"/>
                <a:ext cx="5434693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1459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28320" y="491490"/>
            <a:ext cx="805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Details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320" y="2294382"/>
            <a:ext cx="805561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These probability statements assume that: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detection probability is the same for all sites </a:t>
            </a:r>
            <a:r>
              <a:rPr lang="en-US" sz="2400" i="1" dirty="0" err="1"/>
              <a:t>i</a:t>
            </a:r>
            <a:r>
              <a:rPr lang="en-US" sz="2400" dirty="0"/>
              <a:t> and for all surveys </a:t>
            </a:r>
            <a:r>
              <a:rPr lang="en-US" sz="2400" i="1" dirty="0"/>
              <a:t>j</a:t>
            </a:r>
            <a:r>
              <a:rPr lang="en-US" sz="2400" dirty="0"/>
              <a:t> (i.e., </a:t>
            </a:r>
            <a:r>
              <a:rPr lang="en-US" sz="2400" i="1" dirty="0">
                <a:solidFill>
                  <a:srgbClr val="0070C0"/>
                </a:solidFill>
              </a:rPr>
              <a:t>p</a:t>
            </a:r>
            <a:r>
              <a:rPr lang="en-US" sz="2400" dirty="0"/>
              <a:t> not </a:t>
            </a:r>
            <a:r>
              <a:rPr lang="en-US" sz="2400" i="1" dirty="0">
                <a:solidFill>
                  <a:srgbClr val="0070C0"/>
                </a:solidFill>
              </a:rPr>
              <a:t>p</a:t>
            </a:r>
            <a:r>
              <a:rPr lang="en-US" sz="2400" i="1" baseline="-25000" dirty="0">
                <a:solidFill>
                  <a:srgbClr val="0070C0"/>
                </a:solidFill>
              </a:rPr>
              <a:t>i</a:t>
            </a:r>
            <a:r>
              <a:rPr lang="en-US" sz="2400" dirty="0"/>
              <a:t> or </a:t>
            </a:r>
            <a:r>
              <a:rPr lang="en-US" sz="2400" i="1" dirty="0" err="1">
                <a:solidFill>
                  <a:srgbClr val="0070C0"/>
                </a:solidFill>
              </a:rPr>
              <a:t>p</a:t>
            </a:r>
            <a:r>
              <a:rPr lang="en-US" sz="2400" i="1" baseline="-25000" dirty="0" err="1">
                <a:solidFill>
                  <a:srgbClr val="0070C0"/>
                </a:solidFill>
              </a:rPr>
              <a:t>j</a:t>
            </a:r>
            <a:r>
              <a:rPr lang="en-US" sz="2400" i="1" dirty="0"/>
              <a:t> or </a:t>
            </a:r>
            <a:r>
              <a:rPr lang="en-US" sz="2400" i="1" dirty="0" err="1">
                <a:solidFill>
                  <a:srgbClr val="0070C0"/>
                </a:solidFill>
              </a:rPr>
              <a:t>p</a:t>
            </a:r>
            <a:r>
              <a:rPr lang="en-US" sz="2400" i="1" baseline="-25000" dirty="0" err="1">
                <a:solidFill>
                  <a:srgbClr val="0070C0"/>
                </a:solidFill>
              </a:rPr>
              <a:t>ij</a:t>
            </a:r>
            <a:r>
              <a:rPr lang="en-US" sz="2400" dirty="0"/>
              <a:t>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probability of occupancy is the same for all sites (</a:t>
            </a:r>
            <a:r>
              <a:rPr lang="el-GR" sz="2400" i="1" dirty="0">
                <a:solidFill>
                  <a:srgbClr val="0070C0"/>
                </a:solidFill>
              </a:rPr>
              <a:t>ψ</a:t>
            </a:r>
            <a:r>
              <a:rPr lang="en-US" sz="2400" dirty="0"/>
              <a:t> not </a:t>
            </a:r>
            <a:r>
              <a:rPr lang="el-GR" sz="2400" i="1" dirty="0">
                <a:solidFill>
                  <a:srgbClr val="0070C0"/>
                </a:solidFill>
              </a:rPr>
              <a:t>ψ</a:t>
            </a:r>
            <a:r>
              <a:rPr lang="en-US" sz="2400" i="1" baseline="-25000" dirty="0" err="1">
                <a:solidFill>
                  <a:srgbClr val="0070C0"/>
                </a:solidFill>
              </a:rPr>
              <a:t>i</a:t>
            </a:r>
            <a:r>
              <a:rPr lang="en-US" sz="2400" dirty="0"/>
              <a:t>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Although these might be reasonable starting points, we can explore additional models that do not require us to make these assumptions</a:t>
            </a:r>
          </a:p>
        </p:txBody>
      </p:sp>
    </p:spTree>
    <p:extLst>
      <p:ext uri="{BB962C8B-B14F-4D97-AF65-F5344CB8AC3E}">
        <p14:creationId xmlns:p14="http://schemas.microsoft.com/office/powerpoint/2010/main" val="216358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8320" y="1197864"/>
            <a:ext cx="805561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/>
              <a:t>Simplest model:</a:t>
            </a:r>
          </a:p>
          <a:p>
            <a:pPr marL="1200150" indent="-1200150">
              <a:spcAft>
                <a:spcPts val="1200"/>
              </a:spcAft>
            </a:pPr>
            <a:r>
              <a:rPr lang="el-GR" sz="2200" i="1" dirty="0">
                <a:solidFill>
                  <a:srgbClr val="0070C0"/>
                </a:solidFill>
              </a:rPr>
              <a:t>ψ</a:t>
            </a:r>
            <a:r>
              <a:rPr lang="en-US" sz="2200" dirty="0">
                <a:solidFill>
                  <a:srgbClr val="0070C0"/>
                </a:solidFill>
              </a:rPr>
              <a:t>(.)</a:t>
            </a:r>
            <a:r>
              <a:rPr lang="en-US" sz="2200" i="1" dirty="0">
                <a:solidFill>
                  <a:srgbClr val="0070C0"/>
                </a:solidFill>
              </a:rPr>
              <a:t>p</a:t>
            </a:r>
            <a:r>
              <a:rPr lang="en-US" sz="2200" dirty="0">
                <a:solidFill>
                  <a:srgbClr val="0070C0"/>
                </a:solidFill>
              </a:rPr>
              <a:t>(.) </a:t>
            </a:r>
            <a:r>
              <a:rPr lang="en-US" sz="2200" dirty="0"/>
              <a:t>– assumes occupancy and detection probabilities are constant across sites and across surveys</a:t>
            </a:r>
          </a:p>
          <a:p>
            <a:pPr marL="1200150" indent="-1200150">
              <a:spcAft>
                <a:spcPts val="1200"/>
              </a:spcAft>
            </a:pPr>
            <a:r>
              <a:rPr lang="en-US" sz="2200" dirty="0"/>
              <a:t>Alternative models:</a:t>
            </a:r>
          </a:p>
          <a:p>
            <a:pPr marL="1200150" indent="-1200150">
              <a:spcAft>
                <a:spcPts val="1200"/>
              </a:spcAft>
            </a:pPr>
            <a:r>
              <a:rPr lang="el-GR" sz="2200" i="1" dirty="0">
                <a:solidFill>
                  <a:srgbClr val="0070C0"/>
                </a:solidFill>
              </a:rPr>
              <a:t>ψ</a:t>
            </a:r>
            <a:r>
              <a:rPr lang="en-US" sz="2200" dirty="0">
                <a:solidFill>
                  <a:srgbClr val="0070C0"/>
                </a:solidFill>
              </a:rPr>
              <a:t>(.)</a:t>
            </a:r>
            <a:r>
              <a:rPr lang="en-US" sz="2200" i="1" dirty="0">
                <a:solidFill>
                  <a:srgbClr val="0070C0"/>
                </a:solidFill>
              </a:rPr>
              <a:t>p</a:t>
            </a:r>
            <a:r>
              <a:rPr lang="en-US" sz="2200" dirty="0">
                <a:solidFill>
                  <a:srgbClr val="0070C0"/>
                </a:solidFill>
              </a:rPr>
              <a:t>(</a:t>
            </a:r>
            <a:r>
              <a:rPr lang="en-US" sz="2200" i="1" dirty="0">
                <a:solidFill>
                  <a:srgbClr val="0070C0"/>
                </a:solidFill>
              </a:rPr>
              <a:t>t</a:t>
            </a:r>
            <a:r>
              <a:rPr lang="en-US" sz="2200" dirty="0">
                <a:solidFill>
                  <a:srgbClr val="0070C0"/>
                </a:solidFill>
              </a:rPr>
              <a:t>) </a:t>
            </a:r>
            <a:r>
              <a:rPr lang="en-US" sz="2200" dirty="0"/>
              <a:t>– assumes probability of occupancy is the same for each site, but allows detection probability to vary for each survey</a:t>
            </a:r>
          </a:p>
          <a:p>
            <a:pPr marL="1200150" indent="-1200150">
              <a:spcAft>
                <a:spcPts val="1200"/>
              </a:spcAft>
            </a:pPr>
            <a:r>
              <a:rPr lang="el-GR" sz="2200" i="1" dirty="0">
                <a:solidFill>
                  <a:srgbClr val="0070C0"/>
                </a:solidFill>
              </a:rPr>
              <a:t>ψ</a:t>
            </a:r>
            <a:r>
              <a:rPr lang="en-US" sz="2200" dirty="0">
                <a:solidFill>
                  <a:srgbClr val="0070C0"/>
                </a:solidFill>
              </a:rPr>
              <a:t>(site covariates)</a:t>
            </a:r>
            <a:r>
              <a:rPr lang="en-US" sz="2200" i="1" dirty="0">
                <a:solidFill>
                  <a:srgbClr val="0070C0"/>
                </a:solidFill>
              </a:rPr>
              <a:t>p</a:t>
            </a:r>
            <a:r>
              <a:rPr lang="en-US" sz="2200" dirty="0">
                <a:solidFill>
                  <a:srgbClr val="0070C0"/>
                </a:solidFill>
              </a:rPr>
              <a:t>(site </a:t>
            </a:r>
            <a:r>
              <a:rPr lang="en-US" sz="2200" dirty="0"/>
              <a:t>or</a:t>
            </a:r>
            <a:r>
              <a:rPr lang="en-US" sz="2200" dirty="0">
                <a:solidFill>
                  <a:srgbClr val="0070C0"/>
                </a:solidFill>
              </a:rPr>
              <a:t> survey covariates)</a:t>
            </a:r>
            <a:r>
              <a:rPr lang="en-US" sz="2200" dirty="0"/>
              <a:t> –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allows probability of </a:t>
            </a:r>
            <a:r>
              <a:rPr lang="en-US" sz="2200" b="1" dirty="0"/>
              <a:t>occupancy</a:t>
            </a:r>
            <a:r>
              <a:rPr lang="en-US" sz="2200" dirty="0"/>
              <a:t> to vary with </a:t>
            </a:r>
            <a:r>
              <a:rPr lang="en-US" sz="2200" dirty="0">
                <a:solidFill>
                  <a:srgbClr val="0070C0"/>
                </a:solidFill>
              </a:rPr>
              <a:t>site features</a:t>
            </a:r>
            <a:r>
              <a:rPr lang="en-US" sz="2200" dirty="0"/>
              <a:t>, such as elevation or vegetation cover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allows </a:t>
            </a:r>
            <a:r>
              <a:rPr lang="en-US" sz="2200" b="1" dirty="0"/>
              <a:t>detection probability</a:t>
            </a:r>
            <a:r>
              <a:rPr lang="en-US" sz="2200" dirty="0"/>
              <a:t> to vary with </a:t>
            </a:r>
            <a:r>
              <a:rPr lang="en-US" sz="2200" dirty="0">
                <a:solidFill>
                  <a:srgbClr val="0070C0"/>
                </a:solidFill>
              </a:rPr>
              <a:t>site</a:t>
            </a:r>
            <a:r>
              <a:rPr lang="en-US" sz="2200" dirty="0"/>
              <a:t> or </a:t>
            </a:r>
            <a:r>
              <a:rPr lang="en-US" sz="2200" dirty="0">
                <a:solidFill>
                  <a:srgbClr val="0070C0"/>
                </a:solidFill>
              </a:rPr>
              <a:t>survey features</a:t>
            </a:r>
            <a:r>
              <a:rPr lang="en-US" sz="2200" dirty="0"/>
              <a:t>, such as temperature, week of the year, or observer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320" y="491490"/>
            <a:ext cx="805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Details</a:t>
            </a:r>
          </a:p>
        </p:txBody>
      </p:sp>
      <p:sp>
        <p:nvSpPr>
          <p:cNvPr id="2" name="Rectangle 1"/>
          <p:cNvSpPr/>
          <p:nvPr/>
        </p:nvSpPr>
        <p:spPr>
          <a:xfrm>
            <a:off x="4984125" y="722322"/>
            <a:ext cx="3484014" cy="707886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rgbClr val="C00000"/>
                </a:solidFill>
              </a:rPr>
              <a:t>Dot (.) notation indicates that a parameter is a constant</a:t>
            </a:r>
          </a:p>
        </p:txBody>
      </p:sp>
    </p:spTree>
    <p:extLst>
      <p:ext uri="{BB962C8B-B14F-4D97-AF65-F5344CB8AC3E}">
        <p14:creationId xmlns:p14="http://schemas.microsoft.com/office/powerpoint/2010/main" val="184671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220" y="425116"/>
            <a:ext cx="8379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/>
              <a:t>Data examples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220" y="1214527"/>
            <a:ext cx="147447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ea typeface="Times New Roman" panose="02020603050405020304" pitchFamily="18" charset="0"/>
              </a:rPr>
              <a:t>0 0 1 0 0</a:t>
            </a:r>
            <a:endParaRPr lang="en-US" sz="2800" dirty="0">
              <a:ea typeface="Times New Roman" panose="02020603050405020304" pitchFamily="18" charset="0"/>
            </a:endParaRPr>
          </a:p>
          <a:p>
            <a:pPr algn="ctr"/>
            <a:r>
              <a:rPr lang="en-US" dirty="0">
                <a:ea typeface="Times New Roman" panose="02020603050405020304" pitchFamily="18" charset="0"/>
              </a:rPr>
              <a:t>1 1 1 0 1</a:t>
            </a:r>
            <a:endParaRPr lang="en-US" sz="2800" dirty="0">
              <a:ea typeface="Times New Roman" panose="02020603050405020304" pitchFamily="18" charset="0"/>
            </a:endParaRPr>
          </a:p>
          <a:p>
            <a:pPr algn="ctr"/>
            <a:r>
              <a:rPr lang="en-US" dirty="0">
                <a:ea typeface="Times New Roman" panose="02020603050405020304" pitchFamily="18" charset="0"/>
              </a:rPr>
              <a:t>0 0 0 0 0</a:t>
            </a:r>
            <a:endParaRPr lang="en-US" sz="2800" dirty="0">
              <a:ea typeface="Times New Roman" panose="02020603050405020304" pitchFamily="18" charset="0"/>
            </a:endParaRPr>
          </a:p>
          <a:p>
            <a:pPr algn="ctr"/>
            <a:r>
              <a:rPr lang="en-US" dirty="0">
                <a:ea typeface="Times New Roman" panose="02020603050405020304" pitchFamily="18" charset="0"/>
              </a:rPr>
              <a:t>0 0 1 0 1</a:t>
            </a:r>
            <a:endParaRPr lang="en-US" sz="2800" dirty="0">
              <a:ea typeface="Times New Roman" panose="02020603050405020304" pitchFamily="18" charset="0"/>
            </a:endParaRPr>
          </a:p>
          <a:p>
            <a:pPr algn="ctr"/>
            <a:r>
              <a:rPr lang="en-US" dirty="0">
                <a:ea typeface="Times New Roman" panose="02020603050405020304" pitchFamily="18" charset="0"/>
              </a:rPr>
              <a:t>0 0 0 0 0</a:t>
            </a:r>
            <a:endParaRPr lang="en-US" sz="2800" dirty="0">
              <a:ea typeface="Times New Roman" panose="02020603050405020304" pitchFamily="18" charset="0"/>
            </a:endParaRPr>
          </a:p>
          <a:p>
            <a:pPr algn="ctr"/>
            <a:r>
              <a:rPr lang="en-US" dirty="0">
                <a:ea typeface="Times New Roman" panose="02020603050405020304" pitchFamily="18" charset="0"/>
              </a:rPr>
              <a:t>0 0 0 0 0</a:t>
            </a:r>
          </a:p>
          <a:p>
            <a:pPr algn="ctr"/>
            <a:r>
              <a:rPr lang="en-US" sz="2800" dirty="0">
                <a:effectLst/>
                <a:ea typeface="Times New Roman" panose="02020603050405020304" pitchFamily="18" charset="0"/>
              </a:rPr>
              <a:t>….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229" y="2099534"/>
            <a:ext cx="3032891" cy="40438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195512" y="1166562"/>
            <a:ext cx="6192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portion of an encounter-history matrix from a desert tortoise study with 20 sites and 5 surveys at each site</a:t>
            </a:r>
          </a:p>
        </p:txBody>
      </p:sp>
    </p:spTree>
    <p:extLst>
      <p:ext uri="{BB962C8B-B14F-4D97-AF65-F5344CB8AC3E}">
        <p14:creationId xmlns:p14="http://schemas.microsoft.com/office/powerpoint/2010/main" val="398511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0220" y="2948175"/>
            <a:ext cx="4033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portion of an encounter history matrix from a study of spring peepers with 29 sites and 92 visits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083" y="947982"/>
            <a:ext cx="86979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ea typeface="Times New Roman" panose="02020603050405020304" pitchFamily="18" charset="0"/>
              </a:rPr>
              <a:t>--------1----------------------1---1-----------------1---1-----------0----------------0-----</a:t>
            </a:r>
            <a:endParaRPr lang="en-US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latin typeface="Courier"/>
                <a:ea typeface="Times New Roman" panose="02020603050405020304" pitchFamily="18" charset="0"/>
              </a:rPr>
              <a:t>-----1-11------1--1-------------1---------------------------1-------------------------0-----</a:t>
            </a:r>
            <a:endParaRPr lang="en-US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latin typeface="Courier"/>
                <a:ea typeface="Times New Roman" panose="02020603050405020304" pitchFamily="18" charset="0"/>
              </a:rPr>
              <a:t>--------1------------------------1-------------------1---0-----------0----------------0-----</a:t>
            </a:r>
            <a:endParaRPr lang="en-US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latin typeface="Courier"/>
                <a:ea typeface="Times New Roman" panose="02020603050405020304" pitchFamily="18" charset="0"/>
              </a:rPr>
              <a:t>1----1-------1------1------1------1------1---1--------1------1-------0---0--------0----0----</a:t>
            </a:r>
            <a:endParaRPr lang="en-US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latin typeface="Courier"/>
                <a:ea typeface="Times New Roman" panose="02020603050405020304" pitchFamily="18" charset="0"/>
              </a:rPr>
              <a:t>---------------------------1--------------1------------1------0-------------00--------------</a:t>
            </a:r>
            <a:endParaRPr lang="en-US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latin typeface="Courier"/>
                <a:ea typeface="Times New Roman" panose="02020603050405020304" pitchFamily="18" charset="0"/>
              </a:rPr>
              <a:t>-----------------------------------1----------------------1--------------------------1------</a:t>
            </a:r>
            <a:endParaRPr lang="en-US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latin typeface="Courier"/>
                <a:ea typeface="Times New Roman" panose="02020603050405020304" pitchFamily="18" charset="0"/>
              </a:rPr>
              <a:t>-11110-11111111111111111----111111-11111--1111---1111---1111111---010000000--00000--0000----</a:t>
            </a:r>
            <a:endParaRPr lang="en-US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latin typeface="Courier"/>
                <a:ea typeface="Times New Roman" panose="02020603050405020304" pitchFamily="18" charset="0"/>
              </a:rPr>
              <a:t>----------0--------------------11---------1-0--------------0-------------0---0------------0-</a:t>
            </a:r>
            <a:endParaRPr lang="en-US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latin typeface="Courier"/>
                <a:ea typeface="Times New Roman" panose="02020603050405020304" pitchFamily="18" charset="0"/>
              </a:rPr>
              <a:t>-----------1------------------1--------1-------------------------------1------------------1-</a:t>
            </a:r>
            <a:endParaRPr lang="en-US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latin typeface="Courier"/>
                <a:ea typeface="Times New Roman" panose="02020603050405020304" pitchFamily="18" charset="0"/>
              </a:rPr>
              <a:t>----------------1--------1----------1-------------------------1------0-------0--------------</a:t>
            </a:r>
            <a:endParaRPr lang="en-US" sz="12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0220" y="4376652"/>
            <a:ext cx="4190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Lots of missing data (--)!</a:t>
            </a:r>
          </a:p>
          <a:p>
            <a:endParaRPr lang="en-US" sz="2000" dirty="0"/>
          </a:p>
          <a:p>
            <a:r>
              <a:rPr lang="en-US" sz="2000" dirty="0"/>
              <a:t>Missing data are acceptable, but the more information you have, the more precise your estimates will be</a:t>
            </a:r>
          </a:p>
          <a:p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817872" y="1004340"/>
            <a:ext cx="120650" cy="19389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61646" y="302006"/>
            <a:ext cx="2516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On this particular date, only one site was surveyed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220" y="425116"/>
            <a:ext cx="4033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/>
              <a:t>Data examples</a:t>
            </a:r>
            <a:endParaRPr lang="en-US" sz="3200" dirty="0">
              <a:solidFill>
                <a:srgbClr val="00B050"/>
              </a:solidFill>
            </a:endParaRPr>
          </a:p>
        </p:txBody>
      </p:sp>
      <p:pic>
        <p:nvPicPr>
          <p:cNvPr id="1026" name="Picture 2" descr="http://annapolisvalleynews.com/wp-content/uploads/2012/06/springpeepe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88" y="3018301"/>
            <a:ext cx="3447592" cy="271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379792" y="1004340"/>
            <a:ext cx="2428032" cy="19389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79792" y="101774"/>
            <a:ext cx="2218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After this point, </a:t>
            </a:r>
            <a:r>
              <a:rPr lang="en-US" sz="1600" i="1" dirty="0">
                <a:solidFill>
                  <a:srgbClr val="0070C0"/>
                </a:solidFill>
              </a:rPr>
              <a:t>p</a:t>
            </a:r>
            <a:r>
              <a:rPr lang="en-US" sz="1600" dirty="0">
                <a:solidFill>
                  <a:srgbClr val="0070C0"/>
                </a:solidFill>
              </a:rPr>
              <a:t> drops to nearly zero</a:t>
            </a:r>
          </a:p>
        </p:txBody>
      </p:sp>
      <p:sp>
        <p:nvSpPr>
          <p:cNvPr id="3" name="Rectangle 2"/>
          <p:cNvSpPr/>
          <p:nvPr/>
        </p:nvSpPr>
        <p:spPr>
          <a:xfrm>
            <a:off x="6379792" y="631989"/>
            <a:ext cx="1861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p</a:t>
            </a:r>
            <a:r>
              <a:rPr lang="en-US" sz="1600" dirty="0">
                <a:solidFill>
                  <a:srgbClr val="C00000"/>
                </a:solidFill>
              </a:rPr>
              <a:t> changes over time</a:t>
            </a:r>
          </a:p>
        </p:txBody>
      </p:sp>
    </p:spTree>
    <p:extLst>
      <p:ext uri="{BB962C8B-B14F-4D97-AF65-F5344CB8AC3E}">
        <p14:creationId xmlns:p14="http://schemas.microsoft.com/office/powerpoint/2010/main" val="170296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3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400" y="479481"/>
            <a:ext cx="2654936" cy="1650887"/>
          </a:xfrm>
          <a:prstGeom prst="rect">
            <a:avLst/>
          </a:prstGeom>
        </p:spPr>
      </p:pic>
      <p:pic>
        <p:nvPicPr>
          <p:cNvPr id="2050" name="Picture 2" descr="http://www.limpopoleopardproject.com/uploads/4/3/3/1/43316401/7690644.jpg?5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6" y="2244723"/>
            <a:ext cx="542925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979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Leopards in South Africa</a:t>
            </a:r>
          </a:p>
        </p:txBody>
      </p:sp>
    </p:spTree>
    <p:extLst>
      <p:ext uri="{BB962C8B-B14F-4D97-AF65-F5344CB8AC3E}">
        <p14:creationId xmlns:p14="http://schemas.microsoft.com/office/powerpoint/2010/main" val="50514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96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NZ" sz="3200" dirty="0">
                <a:latin typeface="+mn-lt"/>
              </a:rPr>
              <a:t>Basic sampling scheme for occupancy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685800" y="1447800"/>
            <a:ext cx="7458456" cy="397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+mn-lt"/>
              </a:rPr>
              <a:t>Select a sample of </a:t>
            </a:r>
            <a:r>
              <a:rPr lang="en-US" sz="2400" i="1" dirty="0">
                <a:solidFill>
                  <a:srgbClr val="0070C0"/>
                </a:solidFill>
                <a:latin typeface="+mn-lt"/>
              </a:rPr>
              <a:t>s</a:t>
            </a:r>
            <a:r>
              <a:rPr lang="en-US" sz="2400" dirty="0">
                <a:latin typeface="+mn-lt"/>
              </a:rPr>
              <a:t> units (no. sites in sample) from a larger set of </a:t>
            </a:r>
            <a:r>
              <a:rPr lang="en-US" sz="2400" i="1" dirty="0">
                <a:solidFill>
                  <a:srgbClr val="0070C0"/>
                </a:solidFill>
                <a:latin typeface="+mn-lt"/>
              </a:rPr>
              <a:t>S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units (no. sites in population)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+mn-lt"/>
              </a:rPr>
              <a:t>Survey each site multiple times (</a:t>
            </a:r>
            <a:r>
              <a:rPr lang="en-US" sz="2400" i="1" dirty="0">
                <a:solidFill>
                  <a:srgbClr val="0070C0"/>
                </a:solidFill>
                <a:latin typeface="+mn-lt"/>
              </a:rPr>
              <a:t>K</a:t>
            </a:r>
            <a:r>
              <a:rPr lang="en-US" sz="2400" dirty="0">
                <a:latin typeface="+mn-lt"/>
              </a:rPr>
              <a:t>)</a:t>
            </a:r>
            <a:r>
              <a:rPr lang="en-US" sz="2400" dirty="0"/>
              <a:t> </a:t>
            </a:r>
            <a:r>
              <a:rPr lang="en-US" sz="2400" dirty="0">
                <a:latin typeface="+mn-lt"/>
              </a:rPr>
              <a:t>and record whether the species of interest is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observed</a:t>
            </a:r>
            <a:r>
              <a:rPr lang="en-US" sz="2400" dirty="0">
                <a:latin typeface="+mn-lt"/>
              </a:rPr>
              <a:t> or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not observed</a:t>
            </a:r>
            <a:r>
              <a:rPr lang="en-US" sz="2400" dirty="0">
                <a:latin typeface="+mn-lt"/>
              </a:rPr>
              <a:t> during each survey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+mn-lt"/>
              </a:rPr>
              <a:t>Resurvey all sites,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even those where the species was detected previously</a:t>
            </a:r>
            <a:r>
              <a:rPr lang="en-US" sz="2400" dirty="0">
                <a:latin typeface="+mn-lt"/>
              </a:rPr>
              <a:t> – this redundancy is the basis for estimating detection probability (</a:t>
            </a:r>
            <a:r>
              <a:rPr lang="en-US" sz="2400" i="1" dirty="0">
                <a:solidFill>
                  <a:srgbClr val="0070C0"/>
                </a:solidFill>
                <a:latin typeface="+mn-lt"/>
              </a:rPr>
              <a:t>p</a:t>
            </a:r>
            <a:r>
              <a:rPr lang="en-US" sz="2400" dirty="0">
                <a:latin typeface="+mn-lt"/>
              </a:rPr>
              <a:t>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+mn-lt"/>
              </a:rPr>
              <a:t>Can use direct (visual) or indirect (tracks, scat) evidence, whichever is appropriate for the target species</a:t>
            </a:r>
          </a:p>
        </p:txBody>
      </p:sp>
    </p:spTree>
    <p:extLst>
      <p:ext uri="{BB962C8B-B14F-4D97-AF65-F5344CB8AC3E}">
        <p14:creationId xmlns:p14="http://schemas.microsoft.com/office/powerpoint/2010/main" val="119782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researchgate.net/profile/Diego_Lizcano/publication/256491393/figure/fig1/AS:297902837649414@1448036979371/Figure-1-Maps-showing-the-sampling-design-and-modeled-occupancy-for-species-whe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43" y="618369"/>
            <a:ext cx="6958342" cy="528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903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220" y="425116"/>
            <a:ext cx="8379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/>
              <a:t>How this all works in practice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0220" y="1423824"/>
            <a:ext cx="780796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arenR"/>
            </a:pPr>
            <a:r>
              <a:rPr lang="en-US" sz="2400" dirty="0"/>
              <a:t>Establish study areas to define population of interest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arenR"/>
            </a:pPr>
            <a:r>
              <a:rPr lang="en-US" sz="2400" dirty="0"/>
              <a:t>Decide how to define a site (species-specific)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arenR"/>
            </a:pPr>
            <a:r>
              <a:rPr lang="en-US" sz="2400" dirty="0"/>
              <a:t>Establish sites, then choose a random sample from the sampling frame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arenR"/>
            </a:pPr>
            <a:r>
              <a:rPr lang="en-US" sz="2400" dirty="0"/>
              <a:t>Survey each site multiple times, recording whether or not at least one individual is detected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arenR"/>
            </a:pPr>
            <a:r>
              <a:rPr lang="en-US" sz="2400" dirty="0"/>
              <a:t>Use the encounter histories from surveys as the basis for estimating </a:t>
            </a:r>
            <a:r>
              <a:rPr lang="en-US" sz="2400" i="1" dirty="0">
                <a:solidFill>
                  <a:srgbClr val="0070C0"/>
                </a:solidFill>
              </a:rPr>
              <a:t>p</a:t>
            </a:r>
            <a:r>
              <a:rPr lang="en-US" sz="2400" dirty="0"/>
              <a:t> so that the estimate of </a:t>
            </a:r>
            <a:r>
              <a:rPr lang="el-GR" sz="2400" i="1" dirty="0">
                <a:solidFill>
                  <a:srgbClr val="0070C0"/>
                </a:solidFill>
              </a:rPr>
              <a:t>ψ</a:t>
            </a:r>
            <a:r>
              <a:rPr lang="en-US" sz="2400" dirty="0"/>
              <a:t> is reliable</a:t>
            </a:r>
          </a:p>
        </p:txBody>
      </p:sp>
    </p:spTree>
    <p:extLst>
      <p:ext uri="{BB962C8B-B14F-4D97-AF65-F5344CB8AC3E}">
        <p14:creationId xmlns:p14="http://schemas.microsoft.com/office/powerpoint/2010/main" val="352213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96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NZ" sz="3200" dirty="0">
                <a:latin typeface="+mn-lt"/>
              </a:rPr>
              <a:t>Estimate </a:t>
            </a:r>
            <a:r>
              <a:rPr lang="en-US" sz="3200" i="1" dirty="0">
                <a:latin typeface="+mn-lt"/>
              </a:rPr>
              <a:t>ψ </a:t>
            </a:r>
            <a:r>
              <a:rPr lang="en-US" sz="3200" dirty="0">
                <a:latin typeface="+mn-lt"/>
              </a:rPr>
              <a:t>and</a:t>
            </a:r>
            <a:r>
              <a:rPr lang="en-US" sz="3200" i="1" dirty="0">
                <a:latin typeface="+mn-lt"/>
              </a:rPr>
              <a:t> </a:t>
            </a:r>
            <a:r>
              <a:rPr lang="en-NZ" sz="3200" i="1" dirty="0">
                <a:latin typeface="+mn-lt"/>
              </a:rPr>
              <a:t>p </a:t>
            </a:r>
            <a:endParaRPr lang="en-NZ" sz="3200" dirty="0">
              <a:latin typeface="+mn-lt"/>
            </a:endParaRPr>
          </a:p>
        </p:txBody>
      </p:sp>
      <p:sp>
        <p:nvSpPr>
          <p:cNvPr id="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90649" y="1401288"/>
            <a:ext cx="7445828" cy="4528561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latin typeface="+mn-lt"/>
              </a:rPr>
              <a:t>Probability that: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+mn-lt"/>
              </a:rPr>
              <a:t>a site is occupied: </a:t>
            </a:r>
            <a:r>
              <a:rPr lang="el-GR" sz="2400" i="1" dirty="0">
                <a:solidFill>
                  <a:srgbClr val="0070C0"/>
                </a:solidFill>
                <a:latin typeface="+mn-lt"/>
              </a:rPr>
              <a:t>ψ</a:t>
            </a:r>
            <a:endParaRPr lang="en-US" sz="2400" i="1" dirty="0">
              <a:solidFill>
                <a:srgbClr val="0070C0"/>
              </a:solidFill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+mn-lt"/>
              </a:rPr>
              <a:t>a site is unoccupied: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1 – </a:t>
            </a:r>
            <a:r>
              <a:rPr lang="el-GR" sz="2400" i="1" dirty="0">
                <a:solidFill>
                  <a:srgbClr val="0070C0"/>
                </a:solidFill>
                <a:latin typeface="+mn-lt"/>
              </a:rPr>
              <a:t>ψ</a:t>
            </a:r>
            <a:endParaRPr lang="en-US" sz="2400" i="1" dirty="0">
              <a:solidFill>
                <a:srgbClr val="0070C0"/>
              </a:solidFill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+mn-lt"/>
              </a:rPr>
              <a:t>species will be detected </a:t>
            </a:r>
            <a:r>
              <a:rPr lang="en-US" sz="2400" i="1" dirty="0">
                <a:latin typeface="+mn-lt"/>
              </a:rPr>
              <a:t>if present</a:t>
            </a:r>
            <a:r>
              <a:rPr lang="en-US" sz="2400" dirty="0">
                <a:latin typeface="+mn-lt"/>
              </a:rPr>
              <a:t> during one survey: </a:t>
            </a:r>
            <a:r>
              <a:rPr lang="en-US" sz="2400" i="1" dirty="0">
                <a:solidFill>
                  <a:srgbClr val="0070C0"/>
                </a:solidFill>
                <a:latin typeface="+mn-lt"/>
              </a:rPr>
              <a:t>p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+mn-lt"/>
              </a:rPr>
              <a:t>species will not be detected </a:t>
            </a:r>
            <a:r>
              <a:rPr lang="en-US" sz="2400" i="1" dirty="0">
                <a:latin typeface="+mn-lt"/>
              </a:rPr>
              <a:t>if present</a:t>
            </a:r>
            <a:r>
              <a:rPr lang="en-US" sz="2400" dirty="0">
                <a:latin typeface="+mn-lt"/>
              </a:rPr>
              <a:t> during one survey: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1 – </a:t>
            </a:r>
            <a:r>
              <a:rPr lang="en-US" sz="2400" i="1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2895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96200" cy="1143000"/>
          </a:xfrm>
        </p:spPr>
        <p:txBody>
          <a:bodyPr>
            <a:normAutofit/>
          </a:bodyPr>
          <a:lstStyle/>
          <a:p>
            <a:r>
              <a:rPr lang="en-NZ" sz="3200" dirty="0">
                <a:latin typeface="+mn-lt"/>
              </a:rPr>
              <a:t>Notation for occupancy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799" y="1362396"/>
            <a:ext cx="813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5288" indent="-395288">
              <a:spcAft>
                <a:spcPts val="2400"/>
              </a:spcAft>
            </a:pPr>
            <a:r>
              <a:rPr lang="en-US" sz="2400" dirty="0"/>
              <a:t>Survey for the species of interest at </a:t>
            </a:r>
            <a:r>
              <a:rPr lang="en-US" sz="2400" i="1" dirty="0" err="1"/>
              <a:t>i</a:t>
            </a:r>
            <a:r>
              <a:rPr lang="en-US" sz="2400" dirty="0"/>
              <a:t> sites over </a:t>
            </a:r>
            <a:r>
              <a:rPr lang="en-US" sz="2400" i="1" dirty="0"/>
              <a:t>j</a:t>
            </a:r>
            <a:r>
              <a:rPr lang="en-US" sz="2400" dirty="0"/>
              <a:t> occasions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1987432"/>
            <a:ext cx="794385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5288" indent="-395288">
              <a:spcAft>
                <a:spcPts val="1200"/>
              </a:spcAft>
            </a:pPr>
            <a:r>
              <a:rPr lang="en-US" sz="2400" i="1" dirty="0"/>
              <a:t>s</a:t>
            </a:r>
            <a:r>
              <a:rPr lang="en-US" sz="2400" dirty="0"/>
              <a:t> = number of sites in the sample (</a:t>
            </a:r>
            <a:r>
              <a:rPr lang="en-US" sz="2400" i="1" dirty="0"/>
              <a:t>i</a:t>
            </a:r>
            <a:r>
              <a:rPr lang="en-US" sz="2400" dirty="0"/>
              <a:t> = 1, 2, … , </a:t>
            </a:r>
            <a:r>
              <a:rPr lang="en-US" sz="2400" i="1" dirty="0"/>
              <a:t>s</a:t>
            </a:r>
            <a:r>
              <a:rPr lang="en-US" sz="2400" dirty="0"/>
              <a:t>)</a:t>
            </a:r>
          </a:p>
          <a:p>
            <a:pPr marL="395288" indent="-395288">
              <a:spcAft>
                <a:spcPts val="1200"/>
              </a:spcAft>
            </a:pPr>
            <a:r>
              <a:rPr lang="en-US" sz="2400" i="1" dirty="0" err="1"/>
              <a:t>s</a:t>
            </a:r>
            <a:r>
              <a:rPr lang="en-US" sz="2400" i="1" baseline="-25000" dirty="0" err="1"/>
              <a:t>D</a:t>
            </a:r>
            <a:r>
              <a:rPr lang="en-US" sz="2400" dirty="0"/>
              <a:t> = number of sites where species detected at least once</a:t>
            </a:r>
          </a:p>
          <a:p>
            <a:pPr marL="395288" indent="-395288">
              <a:spcAft>
                <a:spcPts val="2400"/>
              </a:spcAft>
            </a:pPr>
            <a:r>
              <a:rPr lang="en-US" sz="2400" i="1" dirty="0"/>
              <a:t>K</a:t>
            </a:r>
            <a:r>
              <a:rPr lang="en-US" sz="2400" dirty="0"/>
              <a:t> = number of surveys per site (</a:t>
            </a:r>
            <a:r>
              <a:rPr lang="en-US" sz="2400" i="1" dirty="0"/>
              <a:t>j</a:t>
            </a:r>
            <a:r>
              <a:rPr lang="en-US" sz="2400" dirty="0"/>
              <a:t> = 1, 2, …, </a:t>
            </a:r>
            <a:r>
              <a:rPr lang="en-US" sz="2400" i="1" dirty="0"/>
              <a:t>K</a:t>
            </a:r>
            <a:r>
              <a:rPr lang="en-US" sz="2400" dirty="0"/>
              <a:t>)</a:t>
            </a:r>
          </a:p>
          <a:p>
            <a:pPr marL="395288" indent="-395288">
              <a:spcAft>
                <a:spcPts val="1200"/>
              </a:spcAft>
            </a:pPr>
            <a:r>
              <a:rPr lang="el-GR" sz="2400" i="1" dirty="0"/>
              <a:t>ψ</a:t>
            </a:r>
            <a:r>
              <a:rPr lang="en-US" sz="2400" i="1" baseline="-25000" dirty="0" err="1"/>
              <a:t>i</a:t>
            </a:r>
            <a:r>
              <a:rPr lang="en-US" sz="2400" dirty="0"/>
              <a:t> = probability that site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is occupied</a:t>
            </a:r>
          </a:p>
          <a:p>
            <a:pPr marL="457200" indent="-457200">
              <a:spcAft>
                <a:spcPts val="1200"/>
              </a:spcAft>
            </a:pPr>
            <a:r>
              <a:rPr lang="en-US" sz="2400" i="1" dirty="0" err="1"/>
              <a:t>p</a:t>
            </a:r>
            <a:r>
              <a:rPr lang="en-US" sz="2400" i="1" baseline="-25000" dirty="0" err="1"/>
              <a:t>ij</a:t>
            </a:r>
            <a:r>
              <a:rPr lang="en-US" sz="2400" dirty="0"/>
              <a:t> = probability that the species is detected at site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during survey </a:t>
            </a:r>
            <a:r>
              <a:rPr lang="en-US" sz="2400" i="1" dirty="0"/>
              <a:t>j</a:t>
            </a:r>
            <a:r>
              <a:rPr lang="en-US" sz="2400" dirty="0"/>
              <a:t> </a:t>
            </a:r>
            <a:r>
              <a:rPr lang="en-US" sz="2400" u="sng" dirty="0"/>
              <a:t>if</a:t>
            </a:r>
            <a:r>
              <a:rPr lang="en-US" sz="2400" dirty="0"/>
              <a:t> the species is truly present on the site</a:t>
            </a:r>
          </a:p>
        </p:txBody>
      </p:sp>
      <p:sp>
        <p:nvSpPr>
          <p:cNvPr id="8" name="Rectangle 7"/>
          <p:cNvSpPr/>
          <p:nvPr/>
        </p:nvSpPr>
        <p:spPr>
          <a:xfrm>
            <a:off x="588880" y="4049834"/>
            <a:ext cx="8137689" cy="13716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58543" y="5495604"/>
            <a:ext cx="6350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70C0"/>
                </a:solidFill>
              </a:rPr>
              <a:t>We use survey data to estimate these parameters</a:t>
            </a:r>
          </a:p>
        </p:txBody>
      </p:sp>
    </p:spTree>
    <p:extLst>
      <p:ext uri="{BB962C8B-B14F-4D97-AF65-F5344CB8AC3E}">
        <p14:creationId xmlns:p14="http://schemas.microsoft.com/office/powerpoint/2010/main" val="75190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Assumptions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5950" y="1145988"/>
            <a:ext cx="79438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Font typeface="+mj-lt"/>
              <a:buAutoNum type="arabicPeriod"/>
            </a:pPr>
            <a:r>
              <a:rPr lang="en-US" sz="2400" dirty="0"/>
              <a:t>Sites </a:t>
            </a:r>
            <a:r>
              <a:rPr lang="en-US" sz="2400" dirty="0">
                <a:solidFill>
                  <a:srgbClr val="0070C0"/>
                </a:solidFill>
              </a:rPr>
              <a:t>“closed”</a:t>
            </a:r>
            <a:r>
              <a:rPr lang="en-US" sz="2400" dirty="0"/>
              <a:t> to changes in occupancy (= </a:t>
            </a:r>
            <a:r>
              <a:rPr lang="en-US" sz="2400" dirty="0">
                <a:solidFill>
                  <a:srgbClr val="0070C0"/>
                </a:solidFill>
              </a:rPr>
              <a:t>closure</a:t>
            </a:r>
            <a:r>
              <a:rPr lang="en-US" sz="2400" dirty="0"/>
              <a:t>); no sites become occupied or abandoned during the survey period</a:t>
            </a:r>
          </a:p>
          <a:p>
            <a:pPr marL="457200" indent="-457200">
              <a:spcAft>
                <a:spcPts val="2400"/>
              </a:spcAft>
              <a:buFont typeface="+mj-lt"/>
              <a:buAutoNum type="arabicPeriod"/>
            </a:pPr>
            <a:r>
              <a:rPr lang="en-US" sz="2400" dirty="0"/>
              <a:t>Species never detected falsely when truly absent</a:t>
            </a:r>
          </a:p>
          <a:p>
            <a:pPr marL="457200" indent="-457200">
              <a:spcAft>
                <a:spcPts val="2400"/>
              </a:spcAft>
              <a:buFont typeface="+mj-lt"/>
              <a:buAutoNum type="arabicPeriod"/>
            </a:pPr>
            <a:r>
              <a:rPr lang="en-US" sz="2400" dirty="0"/>
              <a:t>Detecting a species at a site is independent of detecting a species at other sites</a:t>
            </a:r>
          </a:p>
        </p:txBody>
      </p:sp>
    </p:spTree>
    <p:extLst>
      <p:ext uri="{BB962C8B-B14F-4D97-AF65-F5344CB8AC3E}">
        <p14:creationId xmlns:p14="http://schemas.microsoft.com/office/powerpoint/2010/main" val="417196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Encounter histories</a:t>
            </a:r>
          </a:p>
        </p:txBody>
      </p:sp>
      <p:sp>
        <p:nvSpPr>
          <p:cNvPr id="3" name="Freeform 4"/>
          <p:cNvSpPr>
            <a:spLocks/>
          </p:cNvSpPr>
          <p:nvPr/>
        </p:nvSpPr>
        <p:spPr bwMode="auto">
          <a:xfrm>
            <a:off x="765810" y="1165860"/>
            <a:ext cx="3929063" cy="4003675"/>
          </a:xfrm>
          <a:custGeom>
            <a:avLst/>
            <a:gdLst>
              <a:gd name="T0" fmla="*/ 378 w 2475"/>
              <a:gd name="T1" fmla="*/ 226 h 2522"/>
              <a:gd name="T2" fmla="*/ 387 w 2475"/>
              <a:gd name="T3" fmla="*/ 198 h 2522"/>
              <a:gd name="T4" fmla="*/ 472 w 2475"/>
              <a:gd name="T5" fmla="*/ 141 h 2522"/>
              <a:gd name="T6" fmla="*/ 520 w 2475"/>
              <a:gd name="T7" fmla="*/ 94 h 2522"/>
              <a:gd name="T8" fmla="*/ 538 w 2475"/>
              <a:gd name="T9" fmla="*/ 66 h 2522"/>
              <a:gd name="T10" fmla="*/ 680 w 2475"/>
              <a:gd name="T11" fmla="*/ 0 h 2522"/>
              <a:gd name="T12" fmla="*/ 1303 w 2475"/>
              <a:gd name="T13" fmla="*/ 28 h 2522"/>
              <a:gd name="T14" fmla="*/ 1464 w 2475"/>
              <a:gd name="T15" fmla="*/ 123 h 2522"/>
              <a:gd name="T16" fmla="*/ 1520 w 2475"/>
              <a:gd name="T17" fmla="*/ 160 h 2522"/>
              <a:gd name="T18" fmla="*/ 1681 w 2475"/>
              <a:gd name="T19" fmla="*/ 311 h 2522"/>
              <a:gd name="T20" fmla="*/ 1700 w 2475"/>
              <a:gd name="T21" fmla="*/ 340 h 2522"/>
              <a:gd name="T22" fmla="*/ 1756 w 2475"/>
              <a:gd name="T23" fmla="*/ 396 h 2522"/>
              <a:gd name="T24" fmla="*/ 1823 w 2475"/>
              <a:gd name="T25" fmla="*/ 519 h 2522"/>
              <a:gd name="T26" fmla="*/ 1851 w 2475"/>
              <a:gd name="T27" fmla="*/ 642 h 2522"/>
              <a:gd name="T28" fmla="*/ 1889 w 2475"/>
              <a:gd name="T29" fmla="*/ 727 h 2522"/>
              <a:gd name="T30" fmla="*/ 1898 w 2475"/>
              <a:gd name="T31" fmla="*/ 774 h 2522"/>
              <a:gd name="T32" fmla="*/ 1926 w 2475"/>
              <a:gd name="T33" fmla="*/ 802 h 2522"/>
              <a:gd name="T34" fmla="*/ 2068 w 2475"/>
              <a:gd name="T35" fmla="*/ 944 h 2522"/>
              <a:gd name="T36" fmla="*/ 2163 w 2475"/>
              <a:gd name="T37" fmla="*/ 1029 h 2522"/>
              <a:gd name="T38" fmla="*/ 2285 w 2475"/>
              <a:gd name="T39" fmla="*/ 1237 h 2522"/>
              <a:gd name="T40" fmla="*/ 2314 w 2475"/>
              <a:gd name="T41" fmla="*/ 1293 h 2522"/>
              <a:gd name="T42" fmla="*/ 2417 w 2475"/>
              <a:gd name="T43" fmla="*/ 1482 h 2522"/>
              <a:gd name="T44" fmla="*/ 2436 w 2475"/>
              <a:gd name="T45" fmla="*/ 1539 h 2522"/>
              <a:gd name="T46" fmla="*/ 2455 w 2475"/>
              <a:gd name="T47" fmla="*/ 1614 h 2522"/>
              <a:gd name="T48" fmla="*/ 2408 w 2475"/>
              <a:gd name="T49" fmla="*/ 1983 h 2522"/>
              <a:gd name="T50" fmla="*/ 2238 w 2475"/>
              <a:gd name="T51" fmla="*/ 2153 h 2522"/>
              <a:gd name="T52" fmla="*/ 2181 w 2475"/>
              <a:gd name="T53" fmla="*/ 2200 h 2522"/>
              <a:gd name="T54" fmla="*/ 1813 w 2475"/>
              <a:gd name="T55" fmla="*/ 2294 h 2522"/>
              <a:gd name="T56" fmla="*/ 1709 w 2475"/>
              <a:gd name="T57" fmla="*/ 2408 h 2522"/>
              <a:gd name="T58" fmla="*/ 1530 w 2475"/>
              <a:gd name="T59" fmla="*/ 2483 h 2522"/>
              <a:gd name="T60" fmla="*/ 1171 w 2475"/>
              <a:gd name="T61" fmla="*/ 2521 h 2522"/>
              <a:gd name="T62" fmla="*/ 1039 w 2475"/>
              <a:gd name="T63" fmla="*/ 2511 h 2522"/>
              <a:gd name="T64" fmla="*/ 982 w 2475"/>
              <a:gd name="T65" fmla="*/ 2474 h 2522"/>
              <a:gd name="T66" fmla="*/ 859 w 2475"/>
              <a:gd name="T67" fmla="*/ 2398 h 2522"/>
              <a:gd name="T68" fmla="*/ 765 w 2475"/>
              <a:gd name="T69" fmla="*/ 2313 h 2522"/>
              <a:gd name="T70" fmla="*/ 699 w 2475"/>
              <a:gd name="T71" fmla="*/ 2257 h 2522"/>
              <a:gd name="T72" fmla="*/ 671 w 2475"/>
              <a:gd name="T73" fmla="*/ 2219 h 2522"/>
              <a:gd name="T74" fmla="*/ 595 w 2475"/>
              <a:gd name="T75" fmla="*/ 2134 h 2522"/>
              <a:gd name="T76" fmla="*/ 557 w 2475"/>
              <a:gd name="T77" fmla="*/ 2020 h 2522"/>
              <a:gd name="T78" fmla="*/ 538 w 2475"/>
              <a:gd name="T79" fmla="*/ 1964 h 2522"/>
              <a:gd name="T80" fmla="*/ 529 w 2475"/>
              <a:gd name="T81" fmla="*/ 1482 h 2522"/>
              <a:gd name="T82" fmla="*/ 453 w 2475"/>
              <a:gd name="T83" fmla="*/ 1416 h 2522"/>
              <a:gd name="T84" fmla="*/ 312 w 2475"/>
              <a:gd name="T85" fmla="*/ 1350 h 2522"/>
              <a:gd name="T86" fmla="*/ 255 w 2475"/>
              <a:gd name="T87" fmla="*/ 1312 h 2522"/>
              <a:gd name="T88" fmla="*/ 227 w 2475"/>
              <a:gd name="T89" fmla="*/ 1293 h 2522"/>
              <a:gd name="T90" fmla="*/ 95 w 2475"/>
              <a:gd name="T91" fmla="*/ 1180 h 2522"/>
              <a:gd name="T92" fmla="*/ 19 w 2475"/>
              <a:gd name="T93" fmla="*/ 1086 h 2522"/>
              <a:gd name="T94" fmla="*/ 0 w 2475"/>
              <a:gd name="T95" fmla="*/ 1020 h 2522"/>
              <a:gd name="T96" fmla="*/ 57 w 2475"/>
              <a:gd name="T97" fmla="*/ 680 h 2522"/>
              <a:gd name="T98" fmla="*/ 104 w 2475"/>
              <a:gd name="T99" fmla="*/ 623 h 2522"/>
              <a:gd name="T100" fmla="*/ 132 w 2475"/>
              <a:gd name="T101" fmla="*/ 566 h 2522"/>
              <a:gd name="T102" fmla="*/ 161 w 2475"/>
              <a:gd name="T103" fmla="*/ 453 h 2522"/>
              <a:gd name="T104" fmla="*/ 180 w 2475"/>
              <a:gd name="T105" fmla="*/ 359 h 2522"/>
              <a:gd name="T106" fmla="*/ 283 w 2475"/>
              <a:gd name="T107" fmla="*/ 311 h 2522"/>
              <a:gd name="T108" fmla="*/ 321 w 2475"/>
              <a:gd name="T109" fmla="*/ 264 h 2522"/>
              <a:gd name="T110" fmla="*/ 378 w 2475"/>
              <a:gd name="T111" fmla="*/ 226 h 2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75" h="2522">
                <a:moveTo>
                  <a:pt x="378" y="226"/>
                </a:moveTo>
                <a:cubicBezTo>
                  <a:pt x="381" y="217"/>
                  <a:pt x="380" y="205"/>
                  <a:pt x="387" y="198"/>
                </a:cubicBezTo>
                <a:cubicBezTo>
                  <a:pt x="412" y="175"/>
                  <a:pt x="472" y="141"/>
                  <a:pt x="472" y="141"/>
                </a:cubicBezTo>
                <a:cubicBezTo>
                  <a:pt x="525" y="63"/>
                  <a:pt x="454" y="160"/>
                  <a:pt x="520" y="94"/>
                </a:cubicBezTo>
                <a:cubicBezTo>
                  <a:pt x="528" y="86"/>
                  <a:pt x="530" y="73"/>
                  <a:pt x="538" y="66"/>
                </a:cubicBezTo>
                <a:cubicBezTo>
                  <a:pt x="590" y="19"/>
                  <a:pt x="616" y="12"/>
                  <a:pt x="680" y="0"/>
                </a:cubicBezTo>
                <a:cubicBezTo>
                  <a:pt x="891" y="6"/>
                  <a:pt x="1093" y="21"/>
                  <a:pt x="1303" y="28"/>
                </a:cubicBezTo>
                <a:cubicBezTo>
                  <a:pt x="1357" y="60"/>
                  <a:pt x="1411" y="89"/>
                  <a:pt x="1464" y="123"/>
                </a:cubicBezTo>
                <a:cubicBezTo>
                  <a:pt x="1540" y="171"/>
                  <a:pt x="1449" y="137"/>
                  <a:pt x="1520" y="160"/>
                </a:cubicBezTo>
                <a:cubicBezTo>
                  <a:pt x="1568" y="222"/>
                  <a:pt x="1613" y="270"/>
                  <a:pt x="1681" y="311"/>
                </a:cubicBezTo>
                <a:cubicBezTo>
                  <a:pt x="1687" y="321"/>
                  <a:pt x="1692" y="331"/>
                  <a:pt x="1700" y="340"/>
                </a:cubicBezTo>
                <a:cubicBezTo>
                  <a:pt x="1717" y="360"/>
                  <a:pt x="1756" y="396"/>
                  <a:pt x="1756" y="396"/>
                </a:cubicBezTo>
                <a:cubicBezTo>
                  <a:pt x="1772" y="441"/>
                  <a:pt x="1804" y="475"/>
                  <a:pt x="1823" y="519"/>
                </a:cubicBezTo>
                <a:cubicBezTo>
                  <a:pt x="1840" y="558"/>
                  <a:pt x="1837" y="602"/>
                  <a:pt x="1851" y="642"/>
                </a:cubicBezTo>
                <a:cubicBezTo>
                  <a:pt x="1867" y="687"/>
                  <a:pt x="1879" y="689"/>
                  <a:pt x="1889" y="727"/>
                </a:cubicBezTo>
                <a:cubicBezTo>
                  <a:pt x="1893" y="742"/>
                  <a:pt x="1891" y="760"/>
                  <a:pt x="1898" y="774"/>
                </a:cubicBezTo>
                <a:cubicBezTo>
                  <a:pt x="1904" y="786"/>
                  <a:pt x="1918" y="792"/>
                  <a:pt x="1926" y="802"/>
                </a:cubicBezTo>
                <a:cubicBezTo>
                  <a:pt x="1969" y="855"/>
                  <a:pt x="2018" y="898"/>
                  <a:pt x="2068" y="944"/>
                </a:cubicBezTo>
                <a:cubicBezTo>
                  <a:pt x="2164" y="1033"/>
                  <a:pt x="2100" y="988"/>
                  <a:pt x="2163" y="1029"/>
                </a:cubicBezTo>
                <a:cubicBezTo>
                  <a:pt x="2240" y="1137"/>
                  <a:pt x="2199" y="1074"/>
                  <a:pt x="2285" y="1237"/>
                </a:cubicBezTo>
                <a:cubicBezTo>
                  <a:pt x="2295" y="1256"/>
                  <a:pt x="2314" y="1293"/>
                  <a:pt x="2314" y="1293"/>
                </a:cubicBezTo>
                <a:cubicBezTo>
                  <a:pt x="2331" y="1366"/>
                  <a:pt x="2378" y="1419"/>
                  <a:pt x="2417" y="1482"/>
                </a:cubicBezTo>
                <a:cubicBezTo>
                  <a:pt x="2428" y="1499"/>
                  <a:pt x="2431" y="1520"/>
                  <a:pt x="2436" y="1539"/>
                </a:cubicBezTo>
                <a:cubicBezTo>
                  <a:pt x="2442" y="1564"/>
                  <a:pt x="2455" y="1614"/>
                  <a:pt x="2455" y="1614"/>
                </a:cubicBezTo>
                <a:cubicBezTo>
                  <a:pt x="2451" y="1720"/>
                  <a:pt x="2475" y="1880"/>
                  <a:pt x="2408" y="1983"/>
                </a:cubicBezTo>
                <a:cubicBezTo>
                  <a:pt x="2386" y="2072"/>
                  <a:pt x="2310" y="2105"/>
                  <a:pt x="2238" y="2153"/>
                </a:cubicBezTo>
                <a:cubicBezTo>
                  <a:pt x="2134" y="2222"/>
                  <a:pt x="2271" y="2169"/>
                  <a:pt x="2181" y="2200"/>
                </a:cubicBezTo>
                <a:cubicBezTo>
                  <a:pt x="2067" y="2314"/>
                  <a:pt x="1978" y="2285"/>
                  <a:pt x="1813" y="2294"/>
                </a:cubicBezTo>
                <a:cubicBezTo>
                  <a:pt x="1797" y="2313"/>
                  <a:pt x="1731" y="2397"/>
                  <a:pt x="1709" y="2408"/>
                </a:cubicBezTo>
                <a:cubicBezTo>
                  <a:pt x="1655" y="2435"/>
                  <a:pt x="1590" y="2474"/>
                  <a:pt x="1530" y="2483"/>
                </a:cubicBezTo>
                <a:cubicBezTo>
                  <a:pt x="1411" y="2501"/>
                  <a:pt x="1290" y="2505"/>
                  <a:pt x="1171" y="2521"/>
                </a:cubicBezTo>
                <a:cubicBezTo>
                  <a:pt x="1127" y="2518"/>
                  <a:pt x="1082" y="2522"/>
                  <a:pt x="1039" y="2511"/>
                </a:cubicBezTo>
                <a:cubicBezTo>
                  <a:pt x="1017" y="2506"/>
                  <a:pt x="1003" y="2482"/>
                  <a:pt x="982" y="2474"/>
                </a:cubicBezTo>
                <a:cubicBezTo>
                  <a:pt x="936" y="2458"/>
                  <a:pt x="900" y="2425"/>
                  <a:pt x="859" y="2398"/>
                </a:cubicBezTo>
                <a:cubicBezTo>
                  <a:pt x="832" y="2357"/>
                  <a:pt x="807" y="2339"/>
                  <a:pt x="765" y="2313"/>
                </a:cubicBezTo>
                <a:cubicBezTo>
                  <a:pt x="746" y="2253"/>
                  <a:pt x="773" y="2314"/>
                  <a:pt x="699" y="2257"/>
                </a:cubicBezTo>
                <a:cubicBezTo>
                  <a:pt x="687" y="2247"/>
                  <a:pt x="681" y="2231"/>
                  <a:pt x="671" y="2219"/>
                </a:cubicBezTo>
                <a:cubicBezTo>
                  <a:pt x="585" y="2122"/>
                  <a:pt x="638" y="2198"/>
                  <a:pt x="595" y="2134"/>
                </a:cubicBezTo>
                <a:cubicBezTo>
                  <a:pt x="586" y="2094"/>
                  <a:pt x="569" y="2059"/>
                  <a:pt x="557" y="2020"/>
                </a:cubicBezTo>
                <a:cubicBezTo>
                  <a:pt x="551" y="2001"/>
                  <a:pt x="538" y="1964"/>
                  <a:pt x="538" y="1964"/>
                </a:cubicBezTo>
                <a:cubicBezTo>
                  <a:pt x="535" y="1803"/>
                  <a:pt x="538" y="1642"/>
                  <a:pt x="529" y="1482"/>
                </a:cubicBezTo>
                <a:cubicBezTo>
                  <a:pt x="528" y="1455"/>
                  <a:pt x="458" y="1419"/>
                  <a:pt x="453" y="1416"/>
                </a:cubicBezTo>
                <a:cubicBezTo>
                  <a:pt x="412" y="1389"/>
                  <a:pt x="358" y="1365"/>
                  <a:pt x="312" y="1350"/>
                </a:cubicBezTo>
                <a:cubicBezTo>
                  <a:pt x="293" y="1337"/>
                  <a:pt x="274" y="1325"/>
                  <a:pt x="255" y="1312"/>
                </a:cubicBezTo>
                <a:cubicBezTo>
                  <a:pt x="246" y="1306"/>
                  <a:pt x="227" y="1293"/>
                  <a:pt x="227" y="1293"/>
                </a:cubicBezTo>
                <a:cubicBezTo>
                  <a:pt x="192" y="1242"/>
                  <a:pt x="146" y="1215"/>
                  <a:pt x="95" y="1180"/>
                </a:cubicBezTo>
                <a:cubicBezTo>
                  <a:pt x="68" y="1162"/>
                  <a:pt x="43" y="1110"/>
                  <a:pt x="19" y="1086"/>
                </a:cubicBezTo>
                <a:cubicBezTo>
                  <a:pt x="14" y="1064"/>
                  <a:pt x="0" y="1043"/>
                  <a:pt x="0" y="1020"/>
                </a:cubicBezTo>
                <a:cubicBezTo>
                  <a:pt x="0" y="900"/>
                  <a:pt x="19" y="791"/>
                  <a:pt x="57" y="680"/>
                </a:cubicBezTo>
                <a:cubicBezTo>
                  <a:pt x="65" y="657"/>
                  <a:pt x="90" y="643"/>
                  <a:pt x="104" y="623"/>
                </a:cubicBezTo>
                <a:cubicBezTo>
                  <a:pt x="135" y="526"/>
                  <a:pt x="86" y="671"/>
                  <a:pt x="132" y="566"/>
                </a:cubicBezTo>
                <a:cubicBezTo>
                  <a:pt x="146" y="534"/>
                  <a:pt x="155" y="487"/>
                  <a:pt x="161" y="453"/>
                </a:cubicBezTo>
                <a:cubicBezTo>
                  <a:pt x="166" y="421"/>
                  <a:pt x="157" y="382"/>
                  <a:pt x="180" y="359"/>
                </a:cubicBezTo>
                <a:cubicBezTo>
                  <a:pt x="221" y="318"/>
                  <a:pt x="234" y="321"/>
                  <a:pt x="283" y="311"/>
                </a:cubicBezTo>
                <a:cubicBezTo>
                  <a:pt x="302" y="256"/>
                  <a:pt x="278" y="307"/>
                  <a:pt x="321" y="264"/>
                </a:cubicBezTo>
                <a:cubicBezTo>
                  <a:pt x="364" y="221"/>
                  <a:pt x="309" y="244"/>
                  <a:pt x="378" y="226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70610" y="238506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832610" y="421386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137410" y="345186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89810" y="208026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442210" y="497586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94610" y="147066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375410" y="223266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527810" y="284226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747010" y="131826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2747010" y="375666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2747010" y="467106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2899410" y="253746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2899410" y="314706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3204210" y="253746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3356610" y="345186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3356610" y="390906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3661410" y="451866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3813810" y="314706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3966210" y="390906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4118610" y="329946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9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Encounter histories</a:t>
            </a:r>
          </a:p>
        </p:txBody>
      </p:sp>
      <p:sp>
        <p:nvSpPr>
          <p:cNvPr id="3" name="Freeform 4"/>
          <p:cNvSpPr>
            <a:spLocks/>
          </p:cNvSpPr>
          <p:nvPr/>
        </p:nvSpPr>
        <p:spPr bwMode="auto">
          <a:xfrm>
            <a:off x="765810" y="1165860"/>
            <a:ext cx="3929063" cy="4003675"/>
          </a:xfrm>
          <a:custGeom>
            <a:avLst/>
            <a:gdLst>
              <a:gd name="T0" fmla="*/ 378 w 2475"/>
              <a:gd name="T1" fmla="*/ 226 h 2522"/>
              <a:gd name="T2" fmla="*/ 387 w 2475"/>
              <a:gd name="T3" fmla="*/ 198 h 2522"/>
              <a:gd name="T4" fmla="*/ 472 w 2475"/>
              <a:gd name="T5" fmla="*/ 141 h 2522"/>
              <a:gd name="T6" fmla="*/ 520 w 2475"/>
              <a:gd name="T7" fmla="*/ 94 h 2522"/>
              <a:gd name="T8" fmla="*/ 538 w 2475"/>
              <a:gd name="T9" fmla="*/ 66 h 2522"/>
              <a:gd name="T10" fmla="*/ 680 w 2475"/>
              <a:gd name="T11" fmla="*/ 0 h 2522"/>
              <a:gd name="T12" fmla="*/ 1303 w 2475"/>
              <a:gd name="T13" fmla="*/ 28 h 2522"/>
              <a:gd name="T14" fmla="*/ 1464 w 2475"/>
              <a:gd name="T15" fmla="*/ 123 h 2522"/>
              <a:gd name="T16" fmla="*/ 1520 w 2475"/>
              <a:gd name="T17" fmla="*/ 160 h 2522"/>
              <a:gd name="T18" fmla="*/ 1681 w 2475"/>
              <a:gd name="T19" fmla="*/ 311 h 2522"/>
              <a:gd name="T20" fmla="*/ 1700 w 2475"/>
              <a:gd name="T21" fmla="*/ 340 h 2522"/>
              <a:gd name="T22" fmla="*/ 1756 w 2475"/>
              <a:gd name="T23" fmla="*/ 396 h 2522"/>
              <a:gd name="T24" fmla="*/ 1823 w 2475"/>
              <a:gd name="T25" fmla="*/ 519 h 2522"/>
              <a:gd name="T26" fmla="*/ 1851 w 2475"/>
              <a:gd name="T27" fmla="*/ 642 h 2522"/>
              <a:gd name="T28" fmla="*/ 1889 w 2475"/>
              <a:gd name="T29" fmla="*/ 727 h 2522"/>
              <a:gd name="T30" fmla="*/ 1898 w 2475"/>
              <a:gd name="T31" fmla="*/ 774 h 2522"/>
              <a:gd name="T32" fmla="*/ 1926 w 2475"/>
              <a:gd name="T33" fmla="*/ 802 h 2522"/>
              <a:gd name="T34" fmla="*/ 2068 w 2475"/>
              <a:gd name="T35" fmla="*/ 944 h 2522"/>
              <a:gd name="T36" fmla="*/ 2163 w 2475"/>
              <a:gd name="T37" fmla="*/ 1029 h 2522"/>
              <a:gd name="T38" fmla="*/ 2285 w 2475"/>
              <a:gd name="T39" fmla="*/ 1237 h 2522"/>
              <a:gd name="T40" fmla="*/ 2314 w 2475"/>
              <a:gd name="T41" fmla="*/ 1293 h 2522"/>
              <a:gd name="T42" fmla="*/ 2417 w 2475"/>
              <a:gd name="T43" fmla="*/ 1482 h 2522"/>
              <a:gd name="T44" fmla="*/ 2436 w 2475"/>
              <a:gd name="T45" fmla="*/ 1539 h 2522"/>
              <a:gd name="T46" fmla="*/ 2455 w 2475"/>
              <a:gd name="T47" fmla="*/ 1614 h 2522"/>
              <a:gd name="T48" fmla="*/ 2408 w 2475"/>
              <a:gd name="T49" fmla="*/ 1983 h 2522"/>
              <a:gd name="T50" fmla="*/ 2238 w 2475"/>
              <a:gd name="T51" fmla="*/ 2153 h 2522"/>
              <a:gd name="T52" fmla="*/ 2181 w 2475"/>
              <a:gd name="T53" fmla="*/ 2200 h 2522"/>
              <a:gd name="T54" fmla="*/ 1813 w 2475"/>
              <a:gd name="T55" fmla="*/ 2294 h 2522"/>
              <a:gd name="T56" fmla="*/ 1709 w 2475"/>
              <a:gd name="T57" fmla="*/ 2408 h 2522"/>
              <a:gd name="T58" fmla="*/ 1530 w 2475"/>
              <a:gd name="T59" fmla="*/ 2483 h 2522"/>
              <a:gd name="T60" fmla="*/ 1171 w 2475"/>
              <a:gd name="T61" fmla="*/ 2521 h 2522"/>
              <a:gd name="T62" fmla="*/ 1039 w 2475"/>
              <a:gd name="T63" fmla="*/ 2511 h 2522"/>
              <a:gd name="T64" fmla="*/ 982 w 2475"/>
              <a:gd name="T65" fmla="*/ 2474 h 2522"/>
              <a:gd name="T66" fmla="*/ 859 w 2475"/>
              <a:gd name="T67" fmla="*/ 2398 h 2522"/>
              <a:gd name="T68" fmla="*/ 765 w 2475"/>
              <a:gd name="T69" fmla="*/ 2313 h 2522"/>
              <a:gd name="T70" fmla="*/ 699 w 2475"/>
              <a:gd name="T71" fmla="*/ 2257 h 2522"/>
              <a:gd name="T72" fmla="*/ 671 w 2475"/>
              <a:gd name="T73" fmla="*/ 2219 h 2522"/>
              <a:gd name="T74" fmla="*/ 595 w 2475"/>
              <a:gd name="T75" fmla="*/ 2134 h 2522"/>
              <a:gd name="T76" fmla="*/ 557 w 2475"/>
              <a:gd name="T77" fmla="*/ 2020 h 2522"/>
              <a:gd name="T78" fmla="*/ 538 w 2475"/>
              <a:gd name="T79" fmla="*/ 1964 h 2522"/>
              <a:gd name="T80" fmla="*/ 529 w 2475"/>
              <a:gd name="T81" fmla="*/ 1482 h 2522"/>
              <a:gd name="T82" fmla="*/ 453 w 2475"/>
              <a:gd name="T83" fmla="*/ 1416 h 2522"/>
              <a:gd name="T84" fmla="*/ 312 w 2475"/>
              <a:gd name="T85" fmla="*/ 1350 h 2522"/>
              <a:gd name="T86" fmla="*/ 255 w 2475"/>
              <a:gd name="T87" fmla="*/ 1312 h 2522"/>
              <a:gd name="T88" fmla="*/ 227 w 2475"/>
              <a:gd name="T89" fmla="*/ 1293 h 2522"/>
              <a:gd name="T90" fmla="*/ 95 w 2475"/>
              <a:gd name="T91" fmla="*/ 1180 h 2522"/>
              <a:gd name="T92" fmla="*/ 19 w 2475"/>
              <a:gd name="T93" fmla="*/ 1086 h 2522"/>
              <a:gd name="T94" fmla="*/ 0 w 2475"/>
              <a:gd name="T95" fmla="*/ 1020 h 2522"/>
              <a:gd name="T96" fmla="*/ 57 w 2475"/>
              <a:gd name="T97" fmla="*/ 680 h 2522"/>
              <a:gd name="T98" fmla="*/ 104 w 2475"/>
              <a:gd name="T99" fmla="*/ 623 h 2522"/>
              <a:gd name="T100" fmla="*/ 132 w 2475"/>
              <a:gd name="T101" fmla="*/ 566 h 2522"/>
              <a:gd name="T102" fmla="*/ 161 w 2475"/>
              <a:gd name="T103" fmla="*/ 453 h 2522"/>
              <a:gd name="T104" fmla="*/ 180 w 2475"/>
              <a:gd name="T105" fmla="*/ 359 h 2522"/>
              <a:gd name="T106" fmla="*/ 283 w 2475"/>
              <a:gd name="T107" fmla="*/ 311 h 2522"/>
              <a:gd name="T108" fmla="*/ 321 w 2475"/>
              <a:gd name="T109" fmla="*/ 264 h 2522"/>
              <a:gd name="T110" fmla="*/ 378 w 2475"/>
              <a:gd name="T111" fmla="*/ 226 h 2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75" h="2522">
                <a:moveTo>
                  <a:pt x="378" y="226"/>
                </a:moveTo>
                <a:cubicBezTo>
                  <a:pt x="381" y="217"/>
                  <a:pt x="380" y="205"/>
                  <a:pt x="387" y="198"/>
                </a:cubicBezTo>
                <a:cubicBezTo>
                  <a:pt x="412" y="175"/>
                  <a:pt x="472" y="141"/>
                  <a:pt x="472" y="141"/>
                </a:cubicBezTo>
                <a:cubicBezTo>
                  <a:pt x="525" y="63"/>
                  <a:pt x="454" y="160"/>
                  <a:pt x="520" y="94"/>
                </a:cubicBezTo>
                <a:cubicBezTo>
                  <a:pt x="528" y="86"/>
                  <a:pt x="530" y="73"/>
                  <a:pt x="538" y="66"/>
                </a:cubicBezTo>
                <a:cubicBezTo>
                  <a:pt x="590" y="19"/>
                  <a:pt x="616" y="12"/>
                  <a:pt x="680" y="0"/>
                </a:cubicBezTo>
                <a:cubicBezTo>
                  <a:pt x="891" y="6"/>
                  <a:pt x="1093" y="21"/>
                  <a:pt x="1303" y="28"/>
                </a:cubicBezTo>
                <a:cubicBezTo>
                  <a:pt x="1357" y="60"/>
                  <a:pt x="1411" y="89"/>
                  <a:pt x="1464" y="123"/>
                </a:cubicBezTo>
                <a:cubicBezTo>
                  <a:pt x="1540" y="171"/>
                  <a:pt x="1449" y="137"/>
                  <a:pt x="1520" y="160"/>
                </a:cubicBezTo>
                <a:cubicBezTo>
                  <a:pt x="1568" y="222"/>
                  <a:pt x="1613" y="270"/>
                  <a:pt x="1681" y="311"/>
                </a:cubicBezTo>
                <a:cubicBezTo>
                  <a:pt x="1687" y="321"/>
                  <a:pt x="1692" y="331"/>
                  <a:pt x="1700" y="340"/>
                </a:cubicBezTo>
                <a:cubicBezTo>
                  <a:pt x="1717" y="360"/>
                  <a:pt x="1756" y="396"/>
                  <a:pt x="1756" y="396"/>
                </a:cubicBezTo>
                <a:cubicBezTo>
                  <a:pt x="1772" y="441"/>
                  <a:pt x="1804" y="475"/>
                  <a:pt x="1823" y="519"/>
                </a:cubicBezTo>
                <a:cubicBezTo>
                  <a:pt x="1840" y="558"/>
                  <a:pt x="1837" y="602"/>
                  <a:pt x="1851" y="642"/>
                </a:cubicBezTo>
                <a:cubicBezTo>
                  <a:pt x="1867" y="687"/>
                  <a:pt x="1879" y="689"/>
                  <a:pt x="1889" y="727"/>
                </a:cubicBezTo>
                <a:cubicBezTo>
                  <a:pt x="1893" y="742"/>
                  <a:pt x="1891" y="760"/>
                  <a:pt x="1898" y="774"/>
                </a:cubicBezTo>
                <a:cubicBezTo>
                  <a:pt x="1904" y="786"/>
                  <a:pt x="1918" y="792"/>
                  <a:pt x="1926" y="802"/>
                </a:cubicBezTo>
                <a:cubicBezTo>
                  <a:pt x="1969" y="855"/>
                  <a:pt x="2018" y="898"/>
                  <a:pt x="2068" y="944"/>
                </a:cubicBezTo>
                <a:cubicBezTo>
                  <a:pt x="2164" y="1033"/>
                  <a:pt x="2100" y="988"/>
                  <a:pt x="2163" y="1029"/>
                </a:cubicBezTo>
                <a:cubicBezTo>
                  <a:pt x="2240" y="1137"/>
                  <a:pt x="2199" y="1074"/>
                  <a:pt x="2285" y="1237"/>
                </a:cubicBezTo>
                <a:cubicBezTo>
                  <a:pt x="2295" y="1256"/>
                  <a:pt x="2314" y="1293"/>
                  <a:pt x="2314" y="1293"/>
                </a:cubicBezTo>
                <a:cubicBezTo>
                  <a:pt x="2331" y="1366"/>
                  <a:pt x="2378" y="1419"/>
                  <a:pt x="2417" y="1482"/>
                </a:cubicBezTo>
                <a:cubicBezTo>
                  <a:pt x="2428" y="1499"/>
                  <a:pt x="2431" y="1520"/>
                  <a:pt x="2436" y="1539"/>
                </a:cubicBezTo>
                <a:cubicBezTo>
                  <a:pt x="2442" y="1564"/>
                  <a:pt x="2455" y="1614"/>
                  <a:pt x="2455" y="1614"/>
                </a:cubicBezTo>
                <a:cubicBezTo>
                  <a:pt x="2451" y="1720"/>
                  <a:pt x="2475" y="1880"/>
                  <a:pt x="2408" y="1983"/>
                </a:cubicBezTo>
                <a:cubicBezTo>
                  <a:pt x="2386" y="2072"/>
                  <a:pt x="2310" y="2105"/>
                  <a:pt x="2238" y="2153"/>
                </a:cubicBezTo>
                <a:cubicBezTo>
                  <a:pt x="2134" y="2222"/>
                  <a:pt x="2271" y="2169"/>
                  <a:pt x="2181" y="2200"/>
                </a:cubicBezTo>
                <a:cubicBezTo>
                  <a:pt x="2067" y="2314"/>
                  <a:pt x="1978" y="2285"/>
                  <a:pt x="1813" y="2294"/>
                </a:cubicBezTo>
                <a:cubicBezTo>
                  <a:pt x="1797" y="2313"/>
                  <a:pt x="1731" y="2397"/>
                  <a:pt x="1709" y="2408"/>
                </a:cubicBezTo>
                <a:cubicBezTo>
                  <a:pt x="1655" y="2435"/>
                  <a:pt x="1590" y="2474"/>
                  <a:pt x="1530" y="2483"/>
                </a:cubicBezTo>
                <a:cubicBezTo>
                  <a:pt x="1411" y="2501"/>
                  <a:pt x="1290" y="2505"/>
                  <a:pt x="1171" y="2521"/>
                </a:cubicBezTo>
                <a:cubicBezTo>
                  <a:pt x="1127" y="2518"/>
                  <a:pt x="1082" y="2522"/>
                  <a:pt x="1039" y="2511"/>
                </a:cubicBezTo>
                <a:cubicBezTo>
                  <a:pt x="1017" y="2506"/>
                  <a:pt x="1003" y="2482"/>
                  <a:pt x="982" y="2474"/>
                </a:cubicBezTo>
                <a:cubicBezTo>
                  <a:pt x="936" y="2458"/>
                  <a:pt x="900" y="2425"/>
                  <a:pt x="859" y="2398"/>
                </a:cubicBezTo>
                <a:cubicBezTo>
                  <a:pt x="832" y="2357"/>
                  <a:pt x="807" y="2339"/>
                  <a:pt x="765" y="2313"/>
                </a:cubicBezTo>
                <a:cubicBezTo>
                  <a:pt x="746" y="2253"/>
                  <a:pt x="773" y="2314"/>
                  <a:pt x="699" y="2257"/>
                </a:cubicBezTo>
                <a:cubicBezTo>
                  <a:pt x="687" y="2247"/>
                  <a:pt x="681" y="2231"/>
                  <a:pt x="671" y="2219"/>
                </a:cubicBezTo>
                <a:cubicBezTo>
                  <a:pt x="585" y="2122"/>
                  <a:pt x="638" y="2198"/>
                  <a:pt x="595" y="2134"/>
                </a:cubicBezTo>
                <a:cubicBezTo>
                  <a:pt x="586" y="2094"/>
                  <a:pt x="569" y="2059"/>
                  <a:pt x="557" y="2020"/>
                </a:cubicBezTo>
                <a:cubicBezTo>
                  <a:pt x="551" y="2001"/>
                  <a:pt x="538" y="1964"/>
                  <a:pt x="538" y="1964"/>
                </a:cubicBezTo>
                <a:cubicBezTo>
                  <a:pt x="535" y="1803"/>
                  <a:pt x="538" y="1642"/>
                  <a:pt x="529" y="1482"/>
                </a:cubicBezTo>
                <a:cubicBezTo>
                  <a:pt x="528" y="1455"/>
                  <a:pt x="458" y="1419"/>
                  <a:pt x="453" y="1416"/>
                </a:cubicBezTo>
                <a:cubicBezTo>
                  <a:pt x="412" y="1389"/>
                  <a:pt x="358" y="1365"/>
                  <a:pt x="312" y="1350"/>
                </a:cubicBezTo>
                <a:cubicBezTo>
                  <a:pt x="293" y="1337"/>
                  <a:pt x="274" y="1325"/>
                  <a:pt x="255" y="1312"/>
                </a:cubicBezTo>
                <a:cubicBezTo>
                  <a:pt x="246" y="1306"/>
                  <a:pt x="227" y="1293"/>
                  <a:pt x="227" y="1293"/>
                </a:cubicBezTo>
                <a:cubicBezTo>
                  <a:pt x="192" y="1242"/>
                  <a:pt x="146" y="1215"/>
                  <a:pt x="95" y="1180"/>
                </a:cubicBezTo>
                <a:cubicBezTo>
                  <a:pt x="68" y="1162"/>
                  <a:pt x="43" y="1110"/>
                  <a:pt x="19" y="1086"/>
                </a:cubicBezTo>
                <a:cubicBezTo>
                  <a:pt x="14" y="1064"/>
                  <a:pt x="0" y="1043"/>
                  <a:pt x="0" y="1020"/>
                </a:cubicBezTo>
                <a:cubicBezTo>
                  <a:pt x="0" y="900"/>
                  <a:pt x="19" y="791"/>
                  <a:pt x="57" y="680"/>
                </a:cubicBezTo>
                <a:cubicBezTo>
                  <a:pt x="65" y="657"/>
                  <a:pt x="90" y="643"/>
                  <a:pt x="104" y="623"/>
                </a:cubicBezTo>
                <a:cubicBezTo>
                  <a:pt x="135" y="526"/>
                  <a:pt x="86" y="671"/>
                  <a:pt x="132" y="566"/>
                </a:cubicBezTo>
                <a:cubicBezTo>
                  <a:pt x="146" y="534"/>
                  <a:pt x="155" y="487"/>
                  <a:pt x="161" y="453"/>
                </a:cubicBezTo>
                <a:cubicBezTo>
                  <a:pt x="166" y="421"/>
                  <a:pt x="157" y="382"/>
                  <a:pt x="180" y="359"/>
                </a:cubicBezTo>
                <a:cubicBezTo>
                  <a:pt x="221" y="318"/>
                  <a:pt x="234" y="321"/>
                  <a:pt x="283" y="311"/>
                </a:cubicBezTo>
                <a:cubicBezTo>
                  <a:pt x="302" y="256"/>
                  <a:pt x="278" y="307"/>
                  <a:pt x="321" y="264"/>
                </a:cubicBezTo>
                <a:cubicBezTo>
                  <a:pt x="364" y="221"/>
                  <a:pt x="309" y="244"/>
                  <a:pt x="378" y="226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70610" y="23850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832610" y="42138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137410" y="34518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89810" y="20802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442210" y="49758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94610" y="14706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375410" y="22326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527810" y="28422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747010" y="13182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2747010" y="37566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2747010" y="46710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2899410" y="25374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2899410" y="31470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3204210" y="25374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3356610" y="34518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3356610" y="39090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3661410" y="45186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3813810" y="31470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3966210" y="39090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4118610" y="32994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 rot="21496794" flipH="1">
            <a:off x="3355424" y="1447648"/>
            <a:ext cx="1232181" cy="1021325"/>
          </a:xfrm>
          <a:prstGeom prst="line">
            <a:avLst/>
          </a:prstGeom>
          <a:noFill/>
          <a:ln w="25400">
            <a:solidFill>
              <a:schemeClr val="accent2">
                <a:lumMod val="75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4587875" y="1053789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5745004" y="4442460"/>
            <a:ext cx="274320" cy="2743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745004" y="4061460"/>
            <a:ext cx="274320" cy="27432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065520" y="4008120"/>
            <a:ext cx="11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65520" y="4391144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detection</a:t>
            </a:r>
          </a:p>
        </p:txBody>
      </p:sp>
    </p:spTree>
    <p:extLst>
      <p:ext uri="{BB962C8B-B14F-4D97-AF65-F5344CB8AC3E}">
        <p14:creationId xmlns:p14="http://schemas.microsoft.com/office/powerpoint/2010/main" val="335822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Encounter histories</a:t>
            </a:r>
          </a:p>
        </p:txBody>
      </p:sp>
      <p:sp>
        <p:nvSpPr>
          <p:cNvPr id="3" name="Freeform 4"/>
          <p:cNvSpPr>
            <a:spLocks/>
          </p:cNvSpPr>
          <p:nvPr/>
        </p:nvSpPr>
        <p:spPr bwMode="auto">
          <a:xfrm>
            <a:off x="765810" y="1165860"/>
            <a:ext cx="3929063" cy="4003675"/>
          </a:xfrm>
          <a:custGeom>
            <a:avLst/>
            <a:gdLst>
              <a:gd name="T0" fmla="*/ 378 w 2475"/>
              <a:gd name="T1" fmla="*/ 226 h 2522"/>
              <a:gd name="T2" fmla="*/ 387 w 2475"/>
              <a:gd name="T3" fmla="*/ 198 h 2522"/>
              <a:gd name="T4" fmla="*/ 472 w 2475"/>
              <a:gd name="T5" fmla="*/ 141 h 2522"/>
              <a:gd name="T6" fmla="*/ 520 w 2475"/>
              <a:gd name="T7" fmla="*/ 94 h 2522"/>
              <a:gd name="T8" fmla="*/ 538 w 2475"/>
              <a:gd name="T9" fmla="*/ 66 h 2522"/>
              <a:gd name="T10" fmla="*/ 680 w 2475"/>
              <a:gd name="T11" fmla="*/ 0 h 2522"/>
              <a:gd name="T12" fmla="*/ 1303 w 2475"/>
              <a:gd name="T13" fmla="*/ 28 h 2522"/>
              <a:gd name="T14" fmla="*/ 1464 w 2475"/>
              <a:gd name="T15" fmla="*/ 123 h 2522"/>
              <a:gd name="T16" fmla="*/ 1520 w 2475"/>
              <a:gd name="T17" fmla="*/ 160 h 2522"/>
              <a:gd name="T18" fmla="*/ 1681 w 2475"/>
              <a:gd name="T19" fmla="*/ 311 h 2522"/>
              <a:gd name="T20" fmla="*/ 1700 w 2475"/>
              <a:gd name="T21" fmla="*/ 340 h 2522"/>
              <a:gd name="T22" fmla="*/ 1756 w 2475"/>
              <a:gd name="T23" fmla="*/ 396 h 2522"/>
              <a:gd name="T24" fmla="*/ 1823 w 2475"/>
              <a:gd name="T25" fmla="*/ 519 h 2522"/>
              <a:gd name="T26" fmla="*/ 1851 w 2475"/>
              <a:gd name="T27" fmla="*/ 642 h 2522"/>
              <a:gd name="T28" fmla="*/ 1889 w 2475"/>
              <a:gd name="T29" fmla="*/ 727 h 2522"/>
              <a:gd name="T30" fmla="*/ 1898 w 2475"/>
              <a:gd name="T31" fmla="*/ 774 h 2522"/>
              <a:gd name="T32" fmla="*/ 1926 w 2475"/>
              <a:gd name="T33" fmla="*/ 802 h 2522"/>
              <a:gd name="T34" fmla="*/ 2068 w 2475"/>
              <a:gd name="T35" fmla="*/ 944 h 2522"/>
              <a:gd name="T36" fmla="*/ 2163 w 2475"/>
              <a:gd name="T37" fmla="*/ 1029 h 2522"/>
              <a:gd name="T38" fmla="*/ 2285 w 2475"/>
              <a:gd name="T39" fmla="*/ 1237 h 2522"/>
              <a:gd name="T40" fmla="*/ 2314 w 2475"/>
              <a:gd name="T41" fmla="*/ 1293 h 2522"/>
              <a:gd name="T42" fmla="*/ 2417 w 2475"/>
              <a:gd name="T43" fmla="*/ 1482 h 2522"/>
              <a:gd name="T44" fmla="*/ 2436 w 2475"/>
              <a:gd name="T45" fmla="*/ 1539 h 2522"/>
              <a:gd name="T46" fmla="*/ 2455 w 2475"/>
              <a:gd name="T47" fmla="*/ 1614 h 2522"/>
              <a:gd name="T48" fmla="*/ 2408 w 2475"/>
              <a:gd name="T49" fmla="*/ 1983 h 2522"/>
              <a:gd name="T50" fmla="*/ 2238 w 2475"/>
              <a:gd name="T51" fmla="*/ 2153 h 2522"/>
              <a:gd name="T52" fmla="*/ 2181 w 2475"/>
              <a:gd name="T53" fmla="*/ 2200 h 2522"/>
              <a:gd name="T54" fmla="*/ 1813 w 2475"/>
              <a:gd name="T55" fmla="*/ 2294 h 2522"/>
              <a:gd name="T56" fmla="*/ 1709 w 2475"/>
              <a:gd name="T57" fmla="*/ 2408 h 2522"/>
              <a:gd name="T58" fmla="*/ 1530 w 2475"/>
              <a:gd name="T59" fmla="*/ 2483 h 2522"/>
              <a:gd name="T60" fmla="*/ 1171 w 2475"/>
              <a:gd name="T61" fmla="*/ 2521 h 2522"/>
              <a:gd name="T62" fmla="*/ 1039 w 2475"/>
              <a:gd name="T63" fmla="*/ 2511 h 2522"/>
              <a:gd name="T64" fmla="*/ 982 w 2475"/>
              <a:gd name="T65" fmla="*/ 2474 h 2522"/>
              <a:gd name="T66" fmla="*/ 859 w 2475"/>
              <a:gd name="T67" fmla="*/ 2398 h 2522"/>
              <a:gd name="T68" fmla="*/ 765 w 2475"/>
              <a:gd name="T69" fmla="*/ 2313 h 2522"/>
              <a:gd name="T70" fmla="*/ 699 w 2475"/>
              <a:gd name="T71" fmla="*/ 2257 h 2522"/>
              <a:gd name="T72" fmla="*/ 671 w 2475"/>
              <a:gd name="T73" fmla="*/ 2219 h 2522"/>
              <a:gd name="T74" fmla="*/ 595 w 2475"/>
              <a:gd name="T75" fmla="*/ 2134 h 2522"/>
              <a:gd name="T76" fmla="*/ 557 w 2475"/>
              <a:gd name="T77" fmla="*/ 2020 h 2522"/>
              <a:gd name="T78" fmla="*/ 538 w 2475"/>
              <a:gd name="T79" fmla="*/ 1964 h 2522"/>
              <a:gd name="T80" fmla="*/ 529 w 2475"/>
              <a:gd name="T81" fmla="*/ 1482 h 2522"/>
              <a:gd name="T82" fmla="*/ 453 w 2475"/>
              <a:gd name="T83" fmla="*/ 1416 h 2522"/>
              <a:gd name="T84" fmla="*/ 312 w 2475"/>
              <a:gd name="T85" fmla="*/ 1350 h 2522"/>
              <a:gd name="T86" fmla="*/ 255 w 2475"/>
              <a:gd name="T87" fmla="*/ 1312 h 2522"/>
              <a:gd name="T88" fmla="*/ 227 w 2475"/>
              <a:gd name="T89" fmla="*/ 1293 h 2522"/>
              <a:gd name="T90" fmla="*/ 95 w 2475"/>
              <a:gd name="T91" fmla="*/ 1180 h 2522"/>
              <a:gd name="T92" fmla="*/ 19 w 2475"/>
              <a:gd name="T93" fmla="*/ 1086 h 2522"/>
              <a:gd name="T94" fmla="*/ 0 w 2475"/>
              <a:gd name="T95" fmla="*/ 1020 h 2522"/>
              <a:gd name="T96" fmla="*/ 57 w 2475"/>
              <a:gd name="T97" fmla="*/ 680 h 2522"/>
              <a:gd name="T98" fmla="*/ 104 w 2475"/>
              <a:gd name="T99" fmla="*/ 623 h 2522"/>
              <a:gd name="T100" fmla="*/ 132 w 2475"/>
              <a:gd name="T101" fmla="*/ 566 h 2522"/>
              <a:gd name="T102" fmla="*/ 161 w 2475"/>
              <a:gd name="T103" fmla="*/ 453 h 2522"/>
              <a:gd name="T104" fmla="*/ 180 w 2475"/>
              <a:gd name="T105" fmla="*/ 359 h 2522"/>
              <a:gd name="T106" fmla="*/ 283 w 2475"/>
              <a:gd name="T107" fmla="*/ 311 h 2522"/>
              <a:gd name="T108" fmla="*/ 321 w 2475"/>
              <a:gd name="T109" fmla="*/ 264 h 2522"/>
              <a:gd name="T110" fmla="*/ 378 w 2475"/>
              <a:gd name="T111" fmla="*/ 226 h 2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75" h="2522">
                <a:moveTo>
                  <a:pt x="378" y="226"/>
                </a:moveTo>
                <a:cubicBezTo>
                  <a:pt x="381" y="217"/>
                  <a:pt x="380" y="205"/>
                  <a:pt x="387" y="198"/>
                </a:cubicBezTo>
                <a:cubicBezTo>
                  <a:pt x="412" y="175"/>
                  <a:pt x="472" y="141"/>
                  <a:pt x="472" y="141"/>
                </a:cubicBezTo>
                <a:cubicBezTo>
                  <a:pt x="525" y="63"/>
                  <a:pt x="454" y="160"/>
                  <a:pt x="520" y="94"/>
                </a:cubicBezTo>
                <a:cubicBezTo>
                  <a:pt x="528" y="86"/>
                  <a:pt x="530" y="73"/>
                  <a:pt x="538" y="66"/>
                </a:cubicBezTo>
                <a:cubicBezTo>
                  <a:pt x="590" y="19"/>
                  <a:pt x="616" y="12"/>
                  <a:pt x="680" y="0"/>
                </a:cubicBezTo>
                <a:cubicBezTo>
                  <a:pt x="891" y="6"/>
                  <a:pt x="1093" y="21"/>
                  <a:pt x="1303" y="28"/>
                </a:cubicBezTo>
                <a:cubicBezTo>
                  <a:pt x="1357" y="60"/>
                  <a:pt x="1411" y="89"/>
                  <a:pt x="1464" y="123"/>
                </a:cubicBezTo>
                <a:cubicBezTo>
                  <a:pt x="1540" y="171"/>
                  <a:pt x="1449" y="137"/>
                  <a:pt x="1520" y="160"/>
                </a:cubicBezTo>
                <a:cubicBezTo>
                  <a:pt x="1568" y="222"/>
                  <a:pt x="1613" y="270"/>
                  <a:pt x="1681" y="311"/>
                </a:cubicBezTo>
                <a:cubicBezTo>
                  <a:pt x="1687" y="321"/>
                  <a:pt x="1692" y="331"/>
                  <a:pt x="1700" y="340"/>
                </a:cubicBezTo>
                <a:cubicBezTo>
                  <a:pt x="1717" y="360"/>
                  <a:pt x="1756" y="396"/>
                  <a:pt x="1756" y="396"/>
                </a:cubicBezTo>
                <a:cubicBezTo>
                  <a:pt x="1772" y="441"/>
                  <a:pt x="1804" y="475"/>
                  <a:pt x="1823" y="519"/>
                </a:cubicBezTo>
                <a:cubicBezTo>
                  <a:pt x="1840" y="558"/>
                  <a:pt x="1837" y="602"/>
                  <a:pt x="1851" y="642"/>
                </a:cubicBezTo>
                <a:cubicBezTo>
                  <a:pt x="1867" y="687"/>
                  <a:pt x="1879" y="689"/>
                  <a:pt x="1889" y="727"/>
                </a:cubicBezTo>
                <a:cubicBezTo>
                  <a:pt x="1893" y="742"/>
                  <a:pt x="1891" y="760"/>
                  <a:pt x="1898" y="774"/>
                </a:cubicBezTo>
                <a:cubicBezTo>
                  <a:pt x="1904" y="786"/>
                  <a:pt x="1918" y="792"/>
                  <a:pt x="1926" y="802"/>
                </a:cubicBezTo>
                <a:cubicBezTo>
                  <a:pt x="1969" y="855"/>
                  <a:pt x="2018" y="898"/>
                  <a:pt x="2068" y="944"/>
                </a:cubicBezTo>
                <a:cubicBezTo>
                  <a:pt x="2164" y="1033"/>
                  <a:pt x="2100" y="988"/>
                  <a:pt x="2163" y="1029"/>
                </a:cubicBezTo>
                <a:cubicBezTo>
                  <a:pt x="2240" y="1137"/>
                  <a:pt x="2199" y="1074"/>
                  <a:pt x="2285" y="1237"/>
                </a:cubicBezTo>
                <a:cubicBezTo>
                  <a:pt x="2295" y="1256"/>
                  <a:pt x="2314" y="1293"/>
                  <a:pt x="2314" y="1293"/>
                </a:cubicBezTo>
                <a:cubicBezTo>
                  <a:pt x="2331" y="1366"/>
                  <a:pt x="2378" y="1419"/>
                  <a:pt x="2417" y="1482"/>
                </a:cubicBezTo>
                <a:cubicBezTo>
                  <a:pt x="2428" y="1499"/>
                  <a:pt x="2431" y="1520"/>
                  <a:pt x="2436" y="1539"/>
                </a:cubicBezTo>
                <a:cubicBezTo>
                  <a:pt x="2442" y="1564"/>
                  <a:pt x="2455" y="1614"/>
                  <a:pt x="2455" y="1614"/>
                </a:cubicBezTo>
                <a:cubicBezTo>
                  <a:pt x="2451" y="1720"/>
                  <a:pt x="2475" y="1880"/>
                  <a:pt x="2408" y="1983"/>
                </a:cubicBezTo>
                <a:cubicBezTo>
                  <a:pt x="2386" y="2072"/>
                  <a:pt x="2310" y="2105"/>
                  <a:pt x="2238" y="2153"/>
                </a:cubicBezTo>
                <a:cubicBezTo>
                  <a:pt x="2134" y="2222"/>
                  <a:pt x="2271" y="2169"/>
                  <a:pt x="2181" y="2200"/>
                </a:cubicBezTo>
                <a:cubicBezTo>
                  <a:pt x="2067" y="2314"/>
                  <a:pt x="1978" y="2285"/>
                  <a:pt x="1813" y="2294"/>
                </a:cubicBezTo>
                <a:cubicBezTo>
                  <a:pt x="1797" y="2313"/>
                  <a:pt x="1731" y="2397"/>
                  <a:pt x="1709" y="2408"/>
                </a:cubicBezTo>
                <a:cubicBezTo>
                  <a:pt x="1655" y="2435"/>
                  <a:pt x="1590" y="2474"/>
                  <a:pt x="1530" y="2483"/>
                </a:cubicBezTo>
                <a:cubicBezTo>
                  <a:pt x="1411" y="2501"/>
                  <a:pt x="1290" y="2505"/>
                  <a:pt x="1171" y="2521"/>
                </a:cubicBezTo>
                <a:cubicBezTo>
                  <a:pt x="1127" y="2518"/>
                  <a:pt x="1082" y="2522"/>
                  <a:pt x="1039" y="2511"/>
                </a:cubicBezTo>
                <a:cubicBezTo>
                  <a:pt x="1017" y="2506"/>
                  <a:pt x="1003" y="2482"/>
                  <a:pt x="982" y="2474"/>
                </a:cubicBezTo>
                <a:cubicBezTo>
                  <a:pt x="936" y="2458"/>
                  <a:pt x="900" y="2425"/>
                  <a:pt x="859" y="2398"/>
                </a:cubicBezTo>
                <a:cubicBezTo>
                  <a:pt x="832" y="2357"/>
                  <a:pt x="807" y="2339"/>
                  <a:pt x="765" y="2313"/>
                </a:cubicBezTo>
                <a:cubicBezTo>
                  <a:pt x="746" y="2253"/>
                  <a:pt x="773" y="2314"/>
                  <a:pt x="699" y="2257"/>
                </a:cubicBezTo>
                <a:cubicBezTo>
                  <a:pt x="687" y="2247"/>
                  <a:pt x="681" y="2231"/>
                  <a:pt x="671" y="2219"/>
                </a:cubicBezTo>
                <a:cubicBezTo>
                  <a:pt x="585" y="2122"/>
                  <a:pt x="638" y="2198"/>
                  <a:pt x="595" y="2134"/>
                </a:cubicBezTo>
                <a:cubicBezTo>
                  <a:pt x="586" y="2094"/>
                  <a:pt x="569" y="2059"/>
                  <a:pt x="557" y="2020"/>
                </a:cubicBezTo>
                <a:cubicBezTo>
                  <a:pt x="551" y="2001"/>
                  <a:pt x="538" y="1964"/>
                  <a:pt x="538" y="1964"/>
                </a:cubicBezTo>
                <a:cubicBezTo>
                  <a:pt x="535" y="1803"/>
                  <a:pt x="538" y="1642"/>
                  <a:pt x="529" y="1482"/>
                </a:cubicBezTo>
                <a:cubicBezTo>
                  <a:pt x="528" y="1455"/>
                  <a:pt x="458" y="1419"/>
                  <a:pt x="453" y="1416"/>
                </a:cubicBezTo>
                <a:cubicBezTo>
                  <a:pt x="412" y="1389"/>
                  <a:pt x="358" y="1365"/>
                  <a:pt x="312" y="1350"/>
                </a:cubicBezTo>
                <a:cubicBezTo>
                  <a:pt x="293" y="1337"/>
                  <a:pt x="274" y="1325"/>
                  <a:pt x="255" y="1312"/>
                </a:cubicBezTo>
                <a:cubicBezTo>
                  <a:pt x="246" y="1306"/>
                  <a:pt x="227" y="1293"/>
                  <a:pt x="227" y="1293"/>
                </a:cubicBezTo>
                <a:cubicBezTo>
                  <a:pt x="192" y="1242"/>
                  <a:pt x="146" y="1215"/>
                  <a:pt x="95" y="1180"/>
                </a:cubicBezTo>
                <a:cubicBezTo>
                  <a:pt x="68" y="1162"/>
                  <a:pt x="43" y="1110"/>
                  <a:pt x="19" y="1086"/>
                </a:cubicBezTo>
                <a:cubicBezTo>
                  <a:pt x="14" y="1064"/>
                  <a:pt x="0" y="1043"/>
                  <a:pt x="0" y="1020"/>
                </a:cubicBezTo>
                <a:cubicBezTo>
                  <a:pt x="0" y="900"/>
                  <a:pt x="19" y="791"/>
                  <a:pt x="57" y="680"/>
                </a:cubicBezTo>
                <a:cubicBezTo>
                  <a:pt x="65" y="657"/>
                  <a:pt x="90" y="643"/>
                  <a:pt x="104" y="623"/>
                </a:cubicBezTo>
                <a:cubicBezTo>
                  <a:pt x="135" y="526"/>
                  <a:pt x="86" y="671"/>
                  <a:pt x="132" y="566"/>
                </a:cubicBezTo>
                <a:cubicBezTo>
                  <a:pt x="146" y="534"/>
                  <a:pt x="155" y="487"/>
                  <a:pt x="161" y="453"/>
                </a:cubicBezTo>
                <a:cubicBezTo>
                  <a:pt x="166" y="421"/>
                  <a:pt x="157" y="382"/>
                  <a:pt x="180" y="359"/>
                </a:cubicBezTo>
                <a:cubicBezTo>
                  <a:pt x="221" y="318"/>
                  <a:pt x="234" y="321"/>
                  <a:pt x="283" y="311"/>
                </a:cubicBezTo>
                <a:cubicBezTo>
                  <a:pt x="302" y="256"/>
                  <a:pt x="278" y="307"/>
                  <a:pt x="321" y="264"/>
                </a:cubicBezTo>
                <a:cubicBezTo>
                  <a:pt x="364" y="221"/>
                  <a:pt x="309" y="244"/>
                  <a:pt x="378" y="226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70610" y="23850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832610" y="42138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137410" y="34518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89810" y="20802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442210" y="49758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94610" y="14706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375410" y="22326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527810" y="28422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747010" y="13182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2747010" y="37566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2747010" y="46710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2899410" y="25374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2899410" y="31470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3204210" y="25374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3356610" y="34518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3356610" y="39090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3661410" y="45186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3813810" y="31470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3966210" y="39090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4118610" y="32994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 rot="21496794" flipH="1">
            <a:off x="3355424" y="1447648"/>
            <a:ext cx="1232181" cy="1021325"/>
          </a:xfrm>
          <a:prstGeom prst="line">
            <a:avLst/>
          </a:prstGeom>
          <a:noFill/>
          <a:ln w="25400">
            <a:solidFill>
              <a:schemeClr val="accent2">
                <a:lumMod val="75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4587875" y="1053789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0, 1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5745004" y="4442460"/>
            <a:ext cx="274320" cy="2743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745004" y="4061460"/>
            <a:ext cx="274320" cy="27432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065520" y="4008120"/>
            <a:ext cx="11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65520" y="4391144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detection</a:t>
            </a:r>
          </a:p>
        </p:txBody>
      </p:sp>
    </p:spTree>
    <p:extLst>
      <p:ext uri="{BB962C8B-B14F-4D97-AF65-F5344CB8AC3E}">
        <p14:creationId xmlns:p14="http://schemas.microsoft.com/office/powerpoint/2010/main" val="387159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Encounter histories</a:t>
            </a:r>
          </a:p>
        </p:txBody>
      </p:sp>
      <p:sp>
        <p:nvSpPr>
          <p:cNvPr id="3" name="Freeform 4"/>
          <p:cNvSpPr>
            <a:spLocks/>
          </p:cNvSpPr>
          <p:nvPr/>
        </p:nvSpPr>
        <p:spPr bwMode="auto">
          <a:xfrm>
            <a:off x="765810" y="1165860"/>
            <a:ext cx="3929063" cy="4003675"/>
          </a:xfrm>
          <a:custGeom>
            <a:avLst/>
            <a:gdLst>
              <a:gd name="T0" fmla="*/ 378 w 2475"/>
              <a:gd name="T1" fmla="*/ 226 h 2522"/>
              <a:gd name="T2" fmla="*/ 387 w 2475"/>
              <a:gd name="T3" fmla="*/ 198 h 2522"/>
              <a:gd name="T4" fmla="*/ 472 w 2475"/>
              <a:gd name="T5" fmla="*/ 141 h 2522"/>
              <a:gd name="T6" fmla="*/ 520 w 2475"/>
              <a:gd name="T7" fmla="*/ 94 h 2522"/>
              <a:gd name="T8" fmla="*/ 538 w 2475"/>
              <a:gd name="T9" fmla="*/ 66 h 2522"/>
              <a:gd name="T10" fmla="*/ 680 w 2475"/>
              <a:gd name="T11" fmla="*/ 0 h 2522"/>
              <a:gd name="T12" fmla="*/ 1303 w 2475"/>
              <a:gd name="T13" fmla="*/ 28 h 2522"/>
              <a:gd name="T14" fmla="*/ 1464 w 2475"/>
              <a:gd name="T15" fmla="*/ 123 h 2522"/>
              <a:gd name="T16" fmla="*/ 1520 w 2475"/>
              <a:gd name="T17" fmla="*/ 160 h 2522"/>
              <a:gd name="T18" fmla="*/ 1681 w 2475"/>
              <a:gd name="T19" fmla="*/ 311 h 2522"/>
              <a:gd name="T20" fmla="*/ 1700 w 2475"/>
              <a:gd name="T21" fmla="*/ 340 h 2522"/>
              <a:gd name="T22" fmla="*/ 1756 w 2475"/>
              <a:gd name="T23" fmla="*/ 396 h 2522"/>
              <a:gd name="T24" fmla="*/ 1823 w 2475"/>
              <a:gd name="T25" fmla="*/ 519 h 2522"/>
              <a:gd name="T26" fmla="*/ 1851 w 2475"/>
              <a:gd name="T27" fmla="*/ 642 h 2522"/>
              <a:gd name="T28" fmla="*/ 1889 w 2475"/>
              <a:gd name="T29" fmla="*/ 727 h 2522"/>
              <a:gd name="T30" fmla="*/ 1898 w 2475"/>
              <a:gd name="T31" fmla="*/ 774 h 2522"/>
              <a:gd name="T32" fmla="*/ 1926 w 2475"/>
              <a:gd name="T33" fmla="*/ 802 h 2522"/>
              <a:gd name="T34" fmla="*/ 2068 w 2475"/>
              <a:gd name="T35" fmla="*/ 944 h 2522"/>
              <a:gd name="T36" fmla="*/ 2163 w 2475"/>
              <a:gd name="T37" fmla="*/ 1029 h 2522"/>
              <a:gd name="T38" fmla="*/ 2285 w 2475"/>
              <a:gd name="T39" fmla="*/ 1237 h 2522"/>
              <a:gd name="T40" fmla="*/ 2314 w 2475"/>
              <a:gd name="T41" fmla="*/ 1293 h 2522"/>
              <a:gd name="T42" fmla="*/ 2417 w 2475"/>
              <a:gd name="T43" fmla="*/ 1482 h 2522"/>
              <a:gd name="T44" fmla="*/ 2436 w 2475"/>
              <a:gd name="T45" fmla="*/ 1539 h 2522"/>
              <a:gd name="T46" fmla="*/ 2455 w 2475"/>
              <a:gd name="T47" fmla="*/ 1614 h 2522"/>
              <a:gd name="T48" fmla="*/ 2408 w 2475"/>
              <a:gd name="T49" fmla="*/ 1983 h 2522"/>
              <a:gd name="T50" fmla="*/ 2238 w 2475"/>
              <a:gd name="T51" fmla="*/ 2153 h 2522"/>
              <a:gd name="T52" fmla="*/ 2181 w 2475"/>
              <a:gd name="T53" fmla="*/ 2200 h 2522"/>
              <a:gd name="T54" fmla="*/ 1813 w 2475"/>
              <a:gd name="T55" fmla="*/ 2294 h 2522"/>
              <a:gd name="T56" fmla="*/ 1709 w 2475"/>
              <a:gd name="T57" fmla="*/ 2408 h 2522"/>
              <a:gd name="T58" fmla="*/ 1530 w 2475"/>
              <a:gd name="T59" fmla="*/ 2483 h 2522"/>
              <a:gd name="T60" fmla="*/ 1171 w 2475"/>
              <a:gd name="T61" fmla="*/ 2521 h 2522"/>
              <a:gd name="T62" fmla="*/ 1039 w 2475"/>
              <a:gd name="T63" fmla="*/ 2511 h 2522"/>
              <a:gd name="T64" fmla="*/ 982 w 2475"/>
              <a:gd name="T65" fmla="*/ 2474 h 2522"/>
              <a:gd name="T66" fmla="*/ 859 w 2475"/>
              <a:gd name="T67" fmla="*/ 2398 h 2522"/>
              <a:gd name="T68" fmla="*/ 765 w 2475"/>
              <a:gd name="T69" fmla="*/ 2313 h 2522"/>
              <a:gd name="T70" fmla="*/ 699 w 2475"/>
              <a:gd name="T71" fmla="*/ 2257 h 2522"/>
              <a:gd name="T72" fmla="*/ 671 w 2475"/>
              <a:gd name="T73" fmla="*/ 2219 h 2522"/>
              <a:gd name="T74" fmla="*/ 595 w 2475"/>
              <a:gd name="T75" fmla="*/ 2134 h 2522"/>
              <a:gd name="T76" fmla="*/ 557 w 2475"/>
              <a:gd name="T77" fmla="*/ 2020 h 2522"/>
              <a:gd name="T78" fmla="*/ 538 w 2475"/>
              <a:gd name="T79" fmla="*/ 1964 h 2522"/>
              <a:gd name="T80" fmla="*/ 529 w 2475"/>
              <a:gd name="T81" fmla="*/ 1482 h 2522"/>
              <a:gd name="T82" fmla="*/ 453 w 2475"/>
              <a:gd name="T83" fmla="*/ 1416 h 2522"/>
              <a:gd name="T84" fmla="*/ 312 w 2475"/>
              <a:gd name="T85" fmla="*/ 1350 h 2522"/>
              <a:gd name="T86" fmla="*/ 255 w 2475"/>
              <a:gd name="T87" fmla="*/ 1312 h 2522"/>
              <a:gd name="T88" fmla="*/ 227 w 2475"/>
              <a:gd name="T89" fmla="*/ 1293 h 2522"/>
              <a:gd name="T90" fmla="*/ 95 w 2475"/>
              <a:gd name="T91" fmla="*/ 1180 h 2522"/>
              <a:gd name="T92" fmla="*/ 19 w 2475"/>
              <a:gd name="T93" fmla="*/ 1086 h 2522"/>
              <a:gd name="T94" fmla="*/ 0 w 2475"/>
              <a:gd name="T95" fmla="*/ 1020 h 2522"/>
              <a:gd name="T96" fmla="*/ 57 w 2475"/>
              <a:gd name="T97" fmla="*/ 680 h 2522"/>
              <a:gd name="T98" fmla="*/ 104 w 2475"/>
              <a:gd name="T99" fmla="*/ 623 h 2522"/>
              <a:gd name="T100" fmla="*/ 132 w 2475"/>
              <a:gd name="T101" fmla="*/ 566 h 2522"/>
              <a:gd name="T102" fmla="*/ 161 w 2475"/>
              <a:gd name="T103" fmla="*/ 453 h 2522"/>
              <a:gd name="T104" fmla="*/ 180 w 2475"/>
              <a:gd name="T105" fmla="*/ 359 h 2522"/>
              <a:gd name="T106" fmla="*/ 283 w 2475"/>
              <a:gd name="T107" fmla="*/ 311 h 2522"/>
              <a:gd name="T108" fmla="*/ 321 w 2475"/>
              <a:gd name="T109" fmla="*/ 264 h 2522"/>
              <a:gd name="T110" fmla="*/ 378 w 2475"/>
              <a:gd name="T111" fmla="*/ 226 h 2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75" h="2522">
                <a:moveTo>
                  <a:pt x="378" y="226"/>
                </a:moveTo>
                <a:cubicBezTo>
                  <a:pt x="381" y="217"/>
                  <a:pt x="380" y="205"/>
                  <a:pt x="387" y="198"/>
                </a:cubicBezTo>
                <a:cubicBezTo>
                  <a:pt x="412" y="175"/>
                  <a:pt x="472" y="141"/>
                  <a:pt x="472" y="141"/>
                </a:cubicBezTo>
                <a:cubicBezTo>
                  <a:pt x="525" y="63"/>
                  <a:pt x="454" y="160"/>
                  <a:pt x="520" y="94"/>
                </a:cubicBezTo>
                <a:cubicBezTo>
                  <a:pt x="528" y="86"/>
                  <a:pt x="530" y="73"/>
                  <a:pt x="538" y="66"/>
                </a:cubicBezTo>
                <a:cubicBezTo>
                  <a:pt x="590" y="19"/>
                  <a:pt x="616" y="12"/>
                  <a:pt x="680" y="0"/>
                </a:cubicBezTo>
                <a:cubicBezTo>
                  <a:pt x="891" y="6"/>
                  <a:pt x="1093" y="21"/>
                  <a:pt x="1303" y="28"/>
                </a:cubicBezTo>
                <a:cubicBezTo>
                  <a:pt x="1357" y="60"/>
                  <a:pt x="1411" y="89"/>
                  <a:pt x="1464" y="123"/>
                </a:cubicBezTo>
                <a:cubicBezTo>
                  <a:pt x="1540" y="171"/>
                  <a:pt x="1449" y="137"/>
                  <a:pt x="1520" y="160"/>
                </a:cubicBezTo>
                <a:cubicBezTo>
                  <a:pt x="1568" y="222"/>
                  <a:pt x="1613" y="270"/>
                  <a:pt x="1681" y="311"/>
                </a:cubicBezTo>
                <a:cubicBezTo>
                  <a:pt x="1687" y="321"/>
                  <a:pt x="1692" y="331"/>
                  <a:pt x="1700" y="340"/>
                </a:cubicBezTo>
                <a:cubicBezTo>
                  <a:pt x="1717" y="360"/>
                  <a:pt x="1756" y="396"/>
                  <a:pt x="1756" y="396"/>
                </a:cubicBezTo>
                <a:cubicBezTo>
                  <a:pt x="1772" y="441"/>
                  <a:pt x="1804" y="475"/>
                  <a:pt x="1823" y="519"/>
                </a:cubicBezTo>
                <a:cubicBezTo>
                  <a:pt x="1840" y="558"/>
                  <a:pt x="1837" y="602"/>
                  <a:pt x="1851" y="642"/>
                </a:cubicBezTo>
                <a:cubicBezTo>
                  <a:pt x="1867" y="687"/>
                  <a:pt x="1879" y="689"/>
                  <a:pt x="1889" y="727"/>
                </a:cubicBezTo>
                <a:cubicBezTo>
                  <a:pt x="1893" y="742"/>
                  <a:pt x="1891" y="760"/>
                  <a:pt x="1898" y="774"/>
                </a:cubicBezTo>
                <a:cubicBezTo>
                  <a:pt x="1904" y="786"/>
                  <a:pt x="1918" y="792"/>
                  <a:pt x="1926" y="802"/>
                </a:cubicBezTo>
                <a:cubicBezTo>
                  <a:pt x="1969" y="855"/>
                  <a:pt x="2018" y="898"/>
                  <a:pt x="2068" y="944"/>
                </a:cubicBezTo>
                <a:cubicBezTo>
                  <a:pt x="2164" y="1033"/>
                  <a:pt x="2100" y="988"/>
                  <a:pt x="2163" y="1029"/>
                </a:cubicBezTo>
                <a:cubicBezTo>
                  <a:pt x="2240" y="1137"/>
                  <a:pt x="2199" y="1074"/>
                  <a:pt x="2285" y="1237"/>
                </a:cubicBezTo>
                <a:cubicBezTo>
                  <a:pt x="2295" y="1256"/>
                  <a:pt x="2314" y="1293"/>
                  <a:pt x="2314" y="1293"/>
                </a:cubicBezTo>
                <a:cubicBezTo>
                  <a:pt x="2331" y="1366"/>
                  <a:pt x="2378" y="1419"/>
                  <a:pt x="2417" y="1482"/>
                </a:cubicBezTo>
                <a:cubicBezTo>
                  <a:pt x="2428" y="1499"/>
                  <a:pt x="2431" y="1520"/>
                  <a:pt x="2436" y="1539"/>
                </a:cubicBezTo>
                <a:cubicBezTo>
                  <a:pt x="2442" y="1564"/>
                  <a:pt x="2455" y="1614"/>
                  <a:pt x="2455" y="1614"/>
                </a:cubicBezTo>
                <a:cubicBezTo>
                  <a:pt x="2451" y="1720"/>
                  <a:pt x="2475" y="1880"/>
                  <a:pt x="2408" y="1983"/>
                </a:cubicBezTo>
                <a:cubicBezTo>
                  <a:pt x="2386" y="2072"/>
                  <a:pt x="2310" y="2105"/>
                  <a:pt x="2238" y="2153"/>
                </a:cubicBezTo>
                <a:cubicBezTo>
                  <a:pt x="2134" y="2222"/>
                  <a:pt x="2271" y="2169"/>
                  <a:pt x="2181" y="2200"/>
                </a:cubicBezTo>
                <a:cubicBezTo>
                  <a:pt x="2067" y="2314"/>
                  <a:pt x="1978" y="2285"/>
                  <a:pt x="1813" y="2294"/>
                </a:cubicBezTo>
                <a:cubicBezTo>
                  <a:pt x="1797" y="2313"/>
                  <a:pt x="1731" y="2397"/>
                  <a:pt x="1709" y="2408"/>
                </a:cubicBezTo>
                <a:cubicBezTo>
                  <a:pt x="1655" y="2435"/>
                  <a:pt x="1590" y="2474"/>
                  <a:pt x="1530" y="2483"/>
                </a:cubicBezTo>
                <a:cubicBezTo>
                  <a:pt x="1411" y="2501"/>
                  <a:pt x="1290" y="2505"/>
                  <a:pt x="1171" y="2521"/>
                </a:cubicBezTo>
                <a:cubicBezTo>
                  <a:pt x="1127" y="2518"/>
                  <a:pt x="1082" y="2522"/>
                  <a:pt x="1039" y="2511"/>
                </a:cubicBezTo>
                <a:cubicBezTo>
                  <a:pt x="1017" y="2506"/>
                  <a:pt x="1003" y="2482"/>
                  <a:pt x="982" y="2474"/>
                </a:cubicBezTo>
                <a:cubicBezTo>
                  <a:pt x="936" y="2458"/>
                  <a:pt x="900" y="2425"/>
                  <a:pt x="859" y="2398"/>
                </a:cubicBezTo>
                <a:cubicBezTo>
                  <a:pt x="832" y="2357"/>
                  <a:pt x="807" y="2339"/>
                  <a:pt x="765" y="2313"/>
                </a:cubicBezTo>
                <a:cubicBezTo>
                  <a:pt x="746" y="2253"/>
                  <a:pt x="773" y="2314"/>
                  <a:pt x="699" y="2257"/>
                </a:cubicBezTo>
                <a:cubicBezTo>
                  <a:pt x="687" y="2247"/>
                  <a:pt x="681" y="2231"/>
                  <a:pt x="671" y="2219"/>
                </a:cubicBezTo>
                <a:cubicBezTo>
                  <a:pt x="585" y="2122"/>
                  <a:pt x="638" y="2198"/>
                  <a:pt x="595" y="2134"/>
                </a:cubicBezTo>
                <a:cubicBezTo>
                  <a:pt x="586" y="2094"/>
                  <a:pt x="569" y="2059"/>
                  <a:pt x="557" y="2020"/>
                </a:cubicBezTo>
                <a:cubicBezTo>
                  <a:pt x="551" y="2001"/>
                  <a:pt x="538" y="1964"/>
                  <a:pt x="538" y="1964"/>
                </a:cubicBezTo>
                <a:cubicBezTo>
                  <a:pt x="535" y="1803"/>
                  <a:pt x="538" y="1642"/>
                  <a:pt x="529" y="1482"/>
                </a:cubicBezTo>
                <a:cubicBezTo>
                  <a:pt x="528" y="1455"/>
                  <a:pt x="458" y="1419"/>
                  <a:pt x="453" y="1416"/>
                </a:cubicBezTo>
                <a:cubicBezTo>
                  <a:pt x="412" y="1389"/>
                  <a:pt x="358" y="1365"/>
                  <a:pt x="312" y="1350"/>
                </a:cubicBezTo>
                <a:cubicBezTo>
                  <a:pt x="293" y="1337"/>
                  <a:pt x="274" y="1325"/>
                  <a:pt x="255" y="1312"/>
                </a:cubicBezTo>
                <a:cubicBezTo>
                  <a:pt x="246" y="1306"/>
                  <a:pt x="227" y="1293"/>
                  <a:pt x="227" y="1293"/>
                </a:cubicBezTo>
                <a:cubicBezTo>
                  <a:pt x="192" y="1242"/>
                  <a:pt x="146" y="1215"/>
                  <a:pt x="95" y="1180"/>
                </a:cubicBezTo>
                <a:cubicBezTo>
                  <a:pt x="68" y="1162"/>
                  <a:pt x="43" y="1110"/>
                  <a:pt x="19" y="1086"/>
                </a:cubicBezTo>
                <a:cubicBezTo>
                  <a:pt x="14" y="1064"/>
                  <a:pt x="0" y="1043"/>
                  <a:pt x="0" y="1020"/>
                </a:cubicBezTo>
                <a:cubicBezTo>
                  <a:pt x="0" y="900"/>
                  <a:pt x="19" y="791"/>
                  <a:pt x="57" y="680"/>
                </a:cubicBezTo>
                <a:cubicBezTo>
                  <a:pt x="65" y="657"/>
                  <a:pt x="90" y="643"/>
                  <a:pt x="104" y="623"/>
                </a:cubicBezTo>
                <a:cubicBezTo>
                  <a:pt x="135" y="526"/>
                  <a:pt x="86" y="671"/>
                  <a:pt x="132" y="566"/>
                </a:cubicBezTo>
                <a:cubicBezTo>
                  <a:pt x="146" y="534"/>
                  <a:pt x="155" y="487"/>
                  <a:pt x="161" y="453"/>
                </a:cubicBezTo>
                <a:cubicBezTo>
                  <a:pt x="166" y="421"/>
                  <a:pt x="157" y="382"/>
                  <a:pt x="180" y="359"/>
                </a:cubicBezTo>
                <a:cubicBezTo>
                  <a:pt x="221" y="318"/>
                  <a:pt x="234" y="321"/>
                  <a:pt x="283" y="311"/>
                </a:cubicBezTo>
                <a:cubicBezTo>
                  <a:pt x="302" y="256"/>
                  <a:pt x="278" y="307"/>
                  <a:pt x="321" y="264"/>
                </a:cubicBezTo>
                <a:cubicBezTo>
                  <a:pt x="364" y="221"/>
                  <a:pt x="309" y="244"/>
                  <a:pt x="378" y="226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70610" y="23850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832610" y="42138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137410" y="34518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89810" y="20802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442210" y="49758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94610" y="14706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375410" y="22326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527810" y="28422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747010" y="13182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2747010" y="37566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2747010" y="46710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2899410" y="25374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2899410" y="31470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3204210" y="25374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3356610" y="34518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3356610" y="39090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3661410" y="45186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3813810" y="3147060"/>
            <a:ext cx="152400" cy="152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3966210" y="39090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4118610" y="329946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 rot="21496794" flipH="1">
            <a:off x="3355424" y="1447648"/>
            <a:ext cx="1232181" cy="1021325"/>
          </a:xfrm>
          <a:prstGeom prst="line">
            <a:avLst/>
          </a:prstGeom>
          <a:noFill/>
          <a:ln w="25400">
            <a:solidFill>
              <a:schemeClr val="accent2">
                <a:lumMod val="75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4587875" y="1053789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0, 1, 0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5745004" y="4442460"/>
            <a:ext cx="274320" cy="2743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745004" y="4061460"/>
            <a:ext cx="274320" cy="27432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065520" y="4008120"/>
            <a:ext cx="11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65520" y="4391144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detection</a:t>
            </a:r>
          </a:p>
        </p:txBody>
      </p:sp>
    </p:spTree>
    <p:extLst>
      <p:ext uri="{BB962C8B-B14F-4D97-AF65-F5344CB8AC3E}">
        <p14:creationId xmlns:p14="http://schemas.microsoft.com/office/powerpoint/2010/main" val="175119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2024</Words>
  <Application>Microsoft Macintosh PowerPoint</Application>
  <PresentationFormat>On-screen Show (4:3)</PresentationFormat>
  <Paragraphs>354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Courier</vt:lpstr>
      <vt:lpstr>Office Theme</vt:lpstr>
      <vt:lpstr>Lecture 18: Occupancy, cont.</vt:lpstr>
      <vt:lpstr>One of the ways we can determine detection probability is through occupancy</vt:lpstr>
      <vt:lpstr>Basic sampling scheme for occupancy</vt:lpstr>
      <vt:lpstr>Notation for occupancy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Ideas underlying estimates of ψ and 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Estimate ψ and 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Leopards in South Africa</vt:lpstr>
      <vt:lpstr>PowerPoint Presentation</vt:lpstr>
      <vt:lpstr>PowerPoint Presentation</vt:lpstr>
      <vt:lpstr>Estimate ψ and 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18: Occupancy, cont.</dc:title>
  <dc:creator>Bledsoe, Ellen K - (ebledsoe)</dc:creator>
  <cp:lastModifiedBy>Bledsoe, Ellen K - (ebledsoe)</cp:lastModifiedBy>
  <cp:revision>2</cp:revision>
  <dcterms:created xsi:type="dcterms:W3CDTF">2022-04-04T15:44:58Z</dcterms:created>
  <dcterms:modified xsi:type="dcterms:W3CDTF">2022-04-04T17:04:17Z</dcterms:modified>
</cp:coreProperties>
</file>