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1" r:id="rId8"/>
    <p:sldId id="262" r:id="rId9"/>
    <p:sldId id="263" r:id="rId10"/>
    <p:sldId id="264" r:id="rId11"/>
    <p:sldId id="265" r:id="rId12"/>
    <p:sldId id="279" r:id="rId13"/>
    <p:sldId id="280" r:id="rId14"/>
    <p:sldId id="281"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100" d="100"/>
          <a:sy n="100" d="100"/>
        </p:scale>
        <p:origin x="62" y="-30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32D99-419F-400A-885D-585EAEE6DF25}" type="doc">
      <dgm:prSet loTypeId="urn:microsoft.com/office/officeart/2005/8/layout/hList9" loCatId="list" qsTypeId="urn:microsoft.com/office/officeart/2005/8/quickstyle/simple1" qsCatId="simple" csTypeId="urn:microsoft.com/office/officeart/2005/8/colors/colorful5" csCatId="colorful" phldr="1"/>
      <dgm:spPr/>
      <dgm:t>
        <a:bodyPr/>
        <a:lstStyle/>
        <a:p>
          <a:endParaRPr lang="en-US"/>
        </a:p>
      </dgm:t>
    </dgm:pt>
    <dgm:pt modelId="{89903668-C3C0-4E16-9C54-5F624A18B5B5}">
      <dgm:prSet phldrT="[Text]" custT="1"/>
      <dgm:spPr>
        <a:solidFill>
          <a:schemeClr val="tx2">
            <a:lumMod val="60000"/>
            <a:lumOff val="40000"/>
          </a:schemeClr>
        </a:solidFill>
        <a:ln>
          <a:solidFill>
            <a:schemeClr val="bg1"/>
          </a:solidFill>
        </a:ln>
      </dgm:spPr>
      <dgm:t>
        <a:bodyPr/>
        <a:lstStyle/>
        <a:p>
          <a:r>
            <a:rPr lang="ro-RO" sz="1600" b="1" dirty="0">
              <a:latin typeface="Times New Roman" pitchFamily="18" charset="0"/>
              <a:cs typeface="Times New Roman" pitchFamily="18" charset="0"/>
            </a:rPr>
            <a:t>Puncte tari</a:t>
          </a:r>
          <a:endParaRPr lang="en-US" sz="1600" b="1" dirty="0">
            <a:latin typeface="Times New Roman" pitchFamily="18" charset="0"/>
            <a:cs typeface="Times New Roman" pitchFamily="18" charset="0"/>
          </a:endParaRPr>
        </a:p>
      </dgm:t>
    </dgm:pt>
    <dgm:pt modelId="{8827E962-F5AC-4F13-9B0C-B6B84162A589}" type="parTrans" cxnId="{768ED3D6-F464-452C-B42A-88929565B6E6}">
      <dgm:prSet/>
      <dgm:spPr/>
      <dgm:t>
        <a:bodyPr/>
        <a:lstStyle/>
        <a:p>
          <a:endParaRPr lang="en-US"/>
        </a:p>
      </dgm:t>
    </dgm:pt>
    <dgm:pt modelId="{917F7A2C-5BC5-415E-9682-05AC11E85767}" type="sibTrans" cxnId="{768ED3D6-F464-452C-B42A-88929565B6E6}">
      <dgm:prSet/>
      <dgm:spPr/>
      <dgm:t>
        <a:bodyPr/>
        <a:lstStyle/>
        <a:p>
          <a:endParaRPr lang="en-US"/>
        </a:p>
      </dgm:t>
    </dgm:pt>
    <dgm:pt modelId="{134A0B6F-7434-4C4C-BF6D-888ECB9DDAE0}">
      <dgm:prSet phldrT="[Text]" custT="1"/>
      <dgm:spPr/>
      <dgm:t>
        <a:bodyPr/>
        <a:lstStyle/>
        <a:p>
          <a:pPr algn="just">
            <a:lnSpc>
              <a:spcPct val="100000"/>
            </a:lnSpc>
            <a:spcAft>
              <a:spcPts val="0"/>
            </a:spcAft>
          </a:pPr>
          <a:r>
            <a:rPr lang="ro-RO" sz="1100" dirty="0">
              <a:latin typeface="Times New Roman" pitchFamily="18" charset="0"/>
              <a:cs typeface="Times New Roman" pitchFamily="18" charset="0"/>
            </a:rPr>
            <a:t>- numărul 1 pe plan mondial la producția de </a:t>
          </a:r>
          <a:r>
            <a:rPr lang="ro-RO" sz="1100" dirty="0" smtClean="0">
              <a:latin typeface="Times New Roman" pitchFamily="18" charset="0"/>
              <a:cs typeface="Times New Roman" pitchFamily="18" charset="0"/>
            </a:rPr>
            <a:t>încălțăminte</a:t>
          </a:r>
          <a:endParaRPr lang="ro-RO" sz="1100" dirty="0">
            <a:latin typeface="Times New Roman" pitchFamily="18" charset="0"/>
            <a:cs typeface="Times New Roman" pitchFamily="18" charset="0"/>
          </a:endParaRPr>
        </a:p>
        <a:p>
          <a:pPr algn="just">
            <a:lnSpc>
              <a:spcPct val="100000"/>
            </a:lnSpc>
            <a:spcAft>
              <a:spcPts val="0"/>
            </a:spcAft>
          </a:pPr>
          <a:r>
            <a:rPr lang="ro-RO" sz="1100" dirty="0">
              <a:latin typeface="Times New Roman" pitchFamily="18" charset="0"/>
              <a:cs typeface="Times New Roman" pitchFamily="18" charset="0"/>
            </a:rPr>
            <a:t>- calitatea superioară a produselor </a:t>
          </a:r>
        </a:p>
        <a:p>
          <a:pPr algn="just">
            <a:lnSpc>
              <a:spcPct val="100000"/>
            </a:lnSpc>
            <a:spcAft>
              <a:spcPts val="0"/>
            </a:spcAft>
          </a:pPr>
          <a:r>
            <a:rPr lang="ro-RO" sz="1100" dirty="0">
              <a:latin typeface="Times New Roman" pitchFamily="18" charset="0"/>
              <a:cs typeface="Times New Roman" pitchFamily="18" charset="0"/>
            </a:rPr>
            <a:t>- varietatea produselor</a:t>
          </a:r>
          <a:endParaRPr lang="en-US" sz="1100" dirty="0">
            <a:latin typeface="Times New Roman" pitchFamily="18" charset="0"/>
            <a:cs typeface="Times New Roman" pitchFamily="18" charset="0"/>
          </a:endParaRPr>
        </a:p>
      </dgm:t>
    </dgm:pt>
    <dgm:pt modelId="{BF098D6A-A649-4BD5-AF62-6314CB2E15B6}" type="parTrans" cxnId="{A306AAF2-CD00-4069-8C25-879257D2FBA0}">
      <dgm:prSet/>
      <dgm:spPr/>
      <dgm:t>
        <a:bodyPr/>
        <a:lstStyle/>
        <a:p>
          <a:endParaRPr lang="en-US"/>
        </a:p>
      </dgm:t>
    </dgm:pt>
    <dgm:pt modelId="{F9D069C6-E55F-466D-8110-5F1EE6C89164}" type="sibTrans" cxnId="{A306AAF2-CD00-4069-8C25-879257D2FBA0}">
      <dgm:prSet/>
      <dgm:spPr/>
      <dgm:t>
        <a:bodyPr/>
        <a:lstStyle/>
        <a:p>
          <a:endParaRPr lang="en-US"/>
        </a:p>
      </dgm:t>
    </dgm:pt>
    <dgm:pt modelId="{DD249F14-D833-4EB6-A0FA-B4A5656AB4AA}">
      <dgm:prSet phldrT="[Text]" custT="1"/>
      <dgm:spPr/>
      <dgm:t>
        <a:bodyPr/>
        <a:lstStyle/>
        <a:p>
          <a:pPr algn="just"/>
          <a:r>
            <a:rPr lang="ro-RO" sz="1100" dirty="0">
              <a:latin typeface="Times New Roman" pitchFamily="18" charset="0"/>
              <a:cs typeface="Times New Roman" pitchFamily="18" charset="0"/>
            </a:rPr>
            <a:t>- prezența companiei pe tot globul </a:t>
          </a:r>
        </a:p>
        <a:p>
          <a:pPr algn="just"/>
          <a:r>
            <a:rPr lang="ro-RO" sz="1100" dirty="0">
              <a:latin typeface="Times New Roman" pitchFamily="18" charset="0"/>
              <a:cs typeface="Times New Roman" pitchFamily="18" charset="0"/>
            </a:rPr>
            <a:t>- valoarea brand-ului este recunoscută în toată lumea</a:t>
          </a:r>
        </a:p>
        <a:p>
          <a:pPr algn="just"/>
          <a:r>
            <a:rPr lang="ro-RO" sz="1100" dirty="0">
              <a:latin typeface="Times New Roman" pitchFamily="18" charset="0"/>
              <a:cs typeface="Times New Roman" pitchFamily="18" charset="0"/>
            </a:rPr>
            <a:t>- cercetare și dezvoltarea produselor </a:t>
          </a:r>
        </a:p>
        <a:p>
          <a:pPr algn="just"/>
          <a:endParaRPr lang="ro-RO" sz="1100" dirty="0">
            <a:latin typeface="Times New Roman" pitchFamily="18" charset="0"/>
            <a:cs typeface="Times New Roman" pitchFamily="18" charset="0"/>
          </a:endParaRPr>
        </a:p>
      </dgm:t>
    </dgm:pt>
    <dgm:pt modelId="{2A8F9495-5514-4760-9B7B-20EE96BF94B7}" type="parTrans" cxnId="{5E36EDF2-5496-473A-87C3-22DF51E68934}">
      <dgm:prSet/>
      <dgm:spPr/>
      <dgm:t>
        <a:bodyPr/>
        <a:lstStyle/>
        <a:p>
          <a:endParaRPr lang="en-US"/>
        </a:p>
      </dgm:t>
    </dgm:pt>
    <dgm:pt modelId="{F187CC0A-B2FB-4DBD-A1B3-5A02A73DF7DA}" type="sibTrans" cxnId="{5E36EDF2-5496-473A-87C3-22DF51E68934}">
      <dgm:prSet/>
      <dgm:spPr/>
      <dgm:t>
        <a:bodyPr/>
        <a:lstStyle/>
        <a:p>
          <a:endParaRPr lang="en-US"/>
        </a:p>
      </dgm:t>
    </dgm:pt>
    <dgm:pt modelId="{3E4DF964-E5DE-46A6-BE9D-8B7171F569C2}">
      <dgm:prSet phldrT="[Text]" custT="1"/>
      <dgm:spPr>
        <a:solidFill>
          <a:srgbClr val="C00000"/>
        </a:solidFill>
        <a:ln>
          <a:solidFill>
            <a:schemeClr val="bg1"/>
          </a:solidFill>
        </a:ln>
      </dgm:spPr>
      <dgm:t>
        <a:bodyPr/>
        <a:lstStyle/>
        <a:p>
          <a:pPr algn="ctr"/>
          <a:r>
            <a:rPr lang="ro-RO" sz="1600" dirty="0">
              <a:latin typeface="Times New Roman" pitchFamily="18" charset="0"/>
              <a:cs typeface="Times New Roman" pitchFamily="18" charset="0"/>
            </a:rPr>
            <a:t>Puncte slabe</a:t>
          </a:r>
          <a:endParaRPr lang="en-US" sz="1600" dirty="0">
            <a:latin typeface="Times New Roman" pitchFamily="18" charset="0"/>
            <a:cs typeface="Times New Roman" pitchFamily="18" charset="0"/>
          </a:endParaRPr>
        </a:p>
      </dgm:t>
    </dgm:pt>
    <dgm:pt modelId="{FB06A4D6-2A9F-43C5-AE91-8E172737BA7C}" type="parTrans" cxnId="{FE401C2C-A7A1-4AF2-BCE3-5F7B52F8C12A}">
      <dgm:prSet/>
      <dgm:spPr/>
      <dgm:t>
        <a:bodyPr/>
        <a:lstStyle/>
        <a:p>
          <a:endParaRPr lang="en-US"/>
        </a:p>
      </dgm:t>
    </dgm:pt>
    <dgm:pt modelId="{C1698E38-8E7B-4C38-8219-4D51D7416AF1}" type="sibTrans" cxnId="{FE401C2C-A7A1-4AF2-BCE3-5F7B52F8C12A}">
      <dgm:prSet/>
      <dgm:spPr/>
      <dgm:t>
        <a:bodyPr/>
        <a:lstStyle/>
        <a:p>
          <a:endParaRPr lang="en-US"/>
        </a:p>
      </dgm:t>
    </dgm:pt>
    <dgm:pt modelId="{54CDE4D3-8780-462A-85A6-61C17357C087}">
      <dgm:prSet phldrT="[Text]" custT="1"/>
      <dgm:spPr>
        <a:solidFill>
          <a:schemeClr val="accent2">
            <a:lumMod val="40000"/>
            <a:lumOff val="60000"/>
          </a:schemeClr>
        </a:solidFill>
      </dgm:spPr>
      <dgm:t>
        <a:bodyPr/>
        <a:lstStyle/>
        <a:p>
          <a:pPr algn="just"/>
          <a:r>
            <a:rPr lang="ro-RO" sz="1100" dirty="0">
              <a:latin typeface="Times New Roman" pitchFamily="18" charset="0"/>
              <a:cs typeface="Times New Roman" pitchFamily="18" charset="0"/>
            </a:rPr>
            <a:t>- condiții proaste de muncă</a:t>
          </a:r>
        </a:p>
        <a:p>
          <a:pPr algn="just"/>
          <a:r>
            <a:rPr lang="ro-RO" sz="1100" dirty="0">
              <a:latin typeface="Times New Roman" pitchFamily="18" charset="0"/>
              <a:cs typeface="Times New Roman" pitchFamily="18" charset="0"/>
            </a:rPr>
            <a:t>- dependența companiei față de producția de încălțăminte</a:t>
          </a:r>
        </a:p>
        <a:p>
          <a:pPr algn="just"/>
          <a:r>
            <a:rPr lang="ro-RO" sz="1100" dirty="0">
              <a:latin typeface="Times New Roman" pitchFamily="18" charset="0"/>
              <a:cs typeface="Times New Roman" pitchFamily="18" charset="0"/>
            </a:rPr>
            <a:t>- </a:t>
          </a:r>
          <a:r>
            <a:rPr lang="en-US" sz="1100" dirty="0">
              <a:latin typeface="Times New Roman" pitchFamily="18" charset="0"/>
              <a:cs typeface="Times New Roman" pitchFamily="18" charset="0"/>
            </a:rPr>
            <a:t>Sectorul de </a:t>
          </a:r>
          <a:r>
            <a:rPr lang="en-US" sz="1100" dirty="0" err="1">
              <a:latin typeface="Times New Roman" pitchFamily="18" charset="0"/>
              <a:cs typeface="Times New Roman" pitchFamily="18" charset="0"/>
            </a:rPr>
            <a:t>vanzare</a:t>
          </a:r>
          <a:r>
            <a:rPr lang="en-US" sz="1100" dirty="0">
              <a:latin typeface="Times New Roman" pitchFamily="18" charset="0"/>
              <a:cs typeface="Times New Roman" pitchFamily="18" charset="0"/>
            </a:rPr>
            <a:t> cu am</a:t>
          </a:r>
          <a:r>
            <a:rPr lang="ro-RO" sz="1100" dirty="0">
              <a:latin typeface="Times New Roman" pitchFamily="18" charset="0"/>
              <a:cs typeface="Times New Roman" pitchFamily="18" charset="0"/>
            </a:rPr>
            <a:t>ă</a:t>
          </a:r>
          <a:r>
            <a:rPr lang="en-US" sz="1100" dirty="0" err="1">
              <a:latin typeface="Times New Roman" pitchFamily="18" charset="0"/>
              <a:cs typeface="Times New Roman" pitchFamily="18" charset="0"/>
            </a:rPr>
            <a:t>nuntul</a:t>
          </a:r>
          <a:r>
            <a:rPr lang="en-US" sz="1100" dirty="0">
              <a:latin typeface="Times New Roman" pitchFamily="18" charset="0"/>
              <a:cs typeface="Times New Roman" pitchFamily="18" charset="0"/>
            </a:rPr>
            <a:t> este </a:t>
          </a:r>
          <a:r>
            <a:rPr lang="en-US" sz="1100" dirty="0" err="1">
              <a:latin typeface="Times New Roman" pitchFamily="18" charset="0"/>
              <a:cs typeface="Times New Roman" pitchFamily="18" charset="0"/>
            </a:rPr>
            <a:t>sensibil</a:t>
          </a:r>
          <a:r>
            <a:rPr lang="en-US" sz="1100" dirty="0">
              <a:latin typeface="Times New Roman" pitchFamily="18" charset="0"/>
              <a:cs typeface="Times New Roman" pitchFamily="18" charset="0"/>
            </a:rPr>
            <a:t> la pre</a:t>
          </a:r>
          <a:r>
            <a:rPr lang="ro-RO" sz="1100" dirty="0">
              <a:latin typeface="Times New Roman" pitchFamily="18" charset="0"/>
              <a:cs typeface="Times New Roman" pitchFamily="18" charset="0"/>
            </a:rPr>
            <a:t>ț</a:t>
          </a:r>
          <a:r>
            <a:rPr lang="en-US" sz="1100" dirty="0">
              <a:latin typeface="Times New Roman" pitchFamily="18" charset="0"/>
              <a:cs typeface="Times New Roman" pitchFamily="18" charset="0"/>
            </a:rPr>
            <a:t>. Cea mai mare parte din </a:t>
          </a:r>
          <a:r>
            <a:rPr lang="en-US" sz="1100" dirty="0" err="1">
              <a:latin typeface="Times New Roman" pitchFamily="18" charset="0"/>
              <a:cs typeface="Times New Roman" pitchFamily="18" charset="0"/>
            </a:rPr>
            <a:t>veniturile</a:t>
          </a:r>
          <a:r>
            <a:rPr lang="en-US" sz="1100" dirty="0">
              <a:latin typeface="Times New Roman" pitchFamily="18" charset="0"/>
              <a:cs typeface="Times New Roman" pitchFamily="18" charset="0"/>
            </a:rPr>
            <a:t> sale </a:t>
          </a:r>
          <a:r>
            <a:rPr lang="en-US" sz="1100" dirty="0" err="1">
              <a:latin typeface="Times New Roman" pitchFamily="18" charset="0"/>
              <a:cs typeface="Times New Roman" pitchFamily="18" charset="0"/>
            </a:rPr>
            <a:t>provind</a:t>
          </a:r>
          <a:r>
            <a:rPr lang="en-US" sz="1100" dirty="0">
              <a:latin typeface="Times New Roman" pitchFamily="18" charset="0"/>
              <a:cs typeface="Times New Roman" pitchFamily="18" charset="0"/>
            </a:rPr>
            <a:t> din v</a:t>
          </a:r>
          <a:r>
            <a:rPr lang="ro-RO" sz="1100" dirty="0">
              <a:latin typeface="Times New Roman" pitchFamily="18" charset="0"/>
              <a:cs typeface="Times New Roman" pitchFamily="18" charset="0"/>
            </a:rPr>
            <a:t>â</a:t>
          </a:r>
          <a:r>
            <a:rPr lang="en-US" sz="1100" dirty="0" err="1">
              <a:latin typeface="Times New Roman" pitchFamily="18" charset="0"/>
              <a:cs typeface="Times New Roman" pitchFamily="18" charset="0"/>
            </a:rPr>
            <a:t>nzarea</a:t>
          </a:r>
          <a:r>
            <a:rPr lang="en-US" sz="1100" dirty="0">
              <a:latin typeface="Times New Roman" pitchFamily="18" charset="0"/>
              <a:cs typeface="Times New Roman" pitchFamily="18" charset="0"/>
            </a:rPr>
            <a:t> cu am</a:t>
          </a:r>
          <a:r>
            <a:rPr lang="ro-RO" sz="1100" dirty="0">
              <a:latin typeface="Times New Roman" pitchFamily="18" charset="0"/>
              <a:cs typeface="Times New Roman" pitchFamily="18" charset="0"/>
            </a:rPr>
            <a:t>ă</a:t>
          </a:r>
          <a:r>
            <a:rPr lang="en-US" sz="1100" dirty="0" err="1">
              <a:latin typeface="Times New Roman" pitchFamily="18" charset="0"/>
              <a:cs typeface="Times New Roman" pitchFamily="18" charset="0"/>
            </a:rPr>
            <a:t>nuntul</a:t>
          </a:r>
          <a:r>
            <a:rPr lang="en-US" sz="1100" dirty="0">
              <a:latin typeface="Times New Roman" pitchFamily="18" charset="0"/>
              <a:cs typeface="Times New Roman" pitchFamily="18" charset="0"/>
            </a:rPr>
            <a:t>, compania fiind </a:t>
          </a:r>
          <a:r>
            <a:rPr lang="en-US" sz="1100" dirty="0" err="1">
              <a:latin typeface="Times New Roman" pitchFamily="18" charset="0"/>
              <a:cs typeface="Times New Roman" pitchFamily="18" charset="0"/>
            </a:rPr>
            <a:t>vulnerabil</a:t>
          </a:r>
          <a:r>
            <a:rPr lang="ro-RO" sz="1100" dirty="0">
              <a:latin typeface="Times New Roman" pitchFamily="18" charset="0"/>
              <a:cs typeface="Times New Roman" pitchFamily="18" charset="0"/>
            </a:rPr>
            <a:t>ă</a:t>
          </a:r>
          <a:r>
            <a:rPr lang="en-US" sz="1100" dirty="0">
              <a:latin typeface="Times New Roman" pitchFamily="18" charset="0"/>
              <a:cs typeface="Times New Roman" pitchFamily="18" charset="0"/>
            </a:rPr>
            <a:t> la schimb</a:t>
          </a:r>
          <a:r>
            <a:rPr lang="ro-RO" sz="1100" dirty="0">
              <a:latin typeface="Times New Roman" pitchFamily="18" charset="0"/>
              <a:cs typeface="Times New Roman" pitchFamily="18" charset="0"/>
            </a:rPr>
            <a:t>ă</a:t>
          </a:r>
          <a:r>
            <a:rPr lang="en-US" sz="1100" dirty="0">
              <a:latin typeface="Times New Roman" pitchFamily="18" charset="0"/>
              <a:cs typeface="Times New Roman" pitchFamily="18" charset="0"/>
            </a:rPr>
            <a:t>ri de pre</a:t>
          </a:r>
          <a:r>
            <a:rPr lang="ro-RO" sz="1100" dirty="0">
              <a:latin typeface="Times New Roman" pitchFamily="18" charset="0"/>
              <a:cs typeface="Times New Roman" pitchFamily="18" charset="0"/>
            </a:rPr>
            <a:t>ț</a:t>
          </a:r>
          <a:endParaRPr lang="en-US" sz="1100" dirty="0">
            <a:latin typeface="Times New Roman" pitchFamily="18" charset="0"/>
            <a:cs typeface="Times New Roman" pitchFamily="18" charset="0"/>
          </a:endParaRPr>
        </a:p>
      </dgm:t>
    </dgm:pt>
    <dgm:pt modelId="{9D258E90-7F19-4DB8-9E22-E47E9D7C3121}" type="parTrans" cxnId="{D5C296B1-04A8-437E-BB26-D00967A7D6E8}">
      <dgm:prSet/>
      <dgm:spPr/>
      <dgm:t>
        <a:bodyPr/>
        <a:lstStyle/>
        <a:p>
          <a:endParaRPr lang="en-US"/>
        </a:p>
      </dgm:t>
    </dgm:pt>
    <dgm:pt modelId="{7BED6475-4C3C-4DF3-83B5-8F55A175B784}" type="sibTrans" cxnId="{D5C296B1-04A8-437E-BB26-D00967A7D6E8}">
      <dgm:prSet/>
      <dgm:spPr/>
      <dgm:t>
        <a:bodyPr/>
        <a:lstStyle/>
        <a:p>
          <a:endParaRPr lang="en-US"/>
        </a:p>
      </dgm:t>
    </dgm:pt>
    <dgm:pt modelId="{0E6A2F2D-F01F-47BF-822A-4C379259A86B}" type="pres">
      <dgm:prSet presAssocID="{14332D99-419F-400A-885D-585EAEE6DF25}" presName="list" presStyleCnt="0">
        <dgm:presLayoutVars>
          <dgm:dir/>
          <dgm:animLvl val="lvl"/>
        </dgm:presLayoutVars>
      </dgm:prSet>
      <dgm:spPr/>
      <dgm:t>
        <a:bodyPr/>
        <a:lstStyle/>
        <a:p>
          <a:endParaRPr lang="en-US"/>
        </a:p>
      </dgm:t>
    </dgm:pt>
    <dgm:pt modelId="{1F44A9B3-780E-4BDA-B1E3-0057ACB69339}" type="pres">
      <dgm:prSet presAssocID="{89903668-C3C0-4E16-9C54-5F624A18B5B5}" presName="posSpace" presStyleCnt="0"/>
      <dgm:spPr/>
    </dgm:pt>
    <dgm:pt modelId="{8BF474DE-C392-457A-BE76-64FCF2482F25}" type="pres">
      <dgm:prSet presAssocID="{89903668-C3C0-4E16-9C54-5F624A18B5B5}" presName="vertFlow" presStyleCnt="0"/>
      <dgm:spPr/>
    </dgm:pt>
    <dgm:pt modelId="{DBBB098F-40F1-4C49-8754-E877B834EFC0}" type="pres">
      <dgm:prSet presAssocID="{89903668-C3C0-4E16-9C54-5F624A18B5B5}" presName="topSpace" presStyleCnt="0"/>
      <dgm:spPr/>
    </dgm:pt>
    <dgm:pt modelId="{A6CD5086-19EE-46C2-B0CA-B50DE17FE945}" type="pres">
      <dgm:prSet presAssocID="{89903668-C3C0-4E16-9C54-5F624A18B5B5}" presName="firstComp" presStyleCnt="0"/>
      <dgm:spPr/>
    </dgm:pt>
    <dgm:pt modelId="{AF5ADEDF-1990-4633-842B-A47DFEFA49FB}" type="pres">
      <dgm:prSet presAssocID="{89903668-C3C0-4E16-9C54-5F624A18B5B5}" presName="firstChild" presStyleLbl="bgAccFollowNode1" presStyleIdx="0" presStyleCnt="3" custLinFactNeighborX="-2140" custLinFactNeighborY="-1284"/>
      <dgm:spPr/>
      <dgm:t>
        <a:bodyPr/>
        <a:lstStyle/>
        <a:p>
          <a:endParaRPr lang="en-US"/>
        </a:p>
      </dgm:t>
    </dgm:pt>
    <dgm:pt modelId="{0CA89B3A-1B2C-4EAE-BBFF-1E6396485946}" type="pres">
      <dgm:prSet presAssocID="{89903668-C3C0-4E16-9C54-5F624A18B5B5}" presName="firstChildTx" presStyleLbl="bgAccFollowNode1" presStyleIdx="0" presStyleCnt="3">
        <dgm:presLayoutVars>
          <dgm:bulletEnabled val="1"/>
        </dgm:presLayoutVars>
      </dgm:prSet>
      <dgm:spPr/>
      <dgm:t>
        <a:bodyPr/>
        <a:lstStyle/>
        <a:p>
          <a:endParaRPr lang="en-US"/>
        </a:p>
      </dgm:t>
    </dgm:pt>
    <dgm:pt modelId="{B0A1BEBE-2633-4079-B039-6ED34636A97A}" type="pres">
      <dgm:prSet presAssocID="{DD249F14-D833-4EB6-A0FA-B4A5656AB4AA}" presName="comp" presStyleCnt="0"/>
      <dgm:spPr/>
    </dgm:pt>
    <dgm:pt modelId="{7CF581B3-3DD4-44AF-BD24-8F56A8D8A11C}" type="pres">
      <dgm:prSet presAssocID="{DD249F14-D833-4EB6-A0FA-B4A5656AB4AA}" presName="child" presStyleLbl="bgAccFollowNode1" presStyleIdx="1" presStyleCnt="3" custLinFactNeighborX="-2140" custLinFactNeighborY="-1925"/>
      <dgm:spPr/>
      <dgm:t>
        <a:bodyPr/>
        <a:lstStyle/>
        <a:p>
          <a:endParaRPr lang="en-US"/>
        </a:p>
      </dgm:t>
    </dgm:pt>
    <dgm:pt modelId="{38DACEA5-DB4F-4B3C-B89C-3612F31B00FA}" type="pres">
      <dgm:prSet presAssocID="{DD249F14-D833-4EB6-A0FA-B4A5656AB4AA}" presName="childTx" presStyleLbl="bgAccFollowNode1" presStyleIdx="1" presStyleCnt="3">
        <dgm:presLayoutVars>
          <dgm:bulletEnabled val="1"/>
        </dgm:presLayoutVars>
      </dgm:prSet>
      <dgm:spPr/>
      <dgm:t>
        <a:bodyPr/>
        <a:lstStyle/>
        <a:p>
          <a:endParaRPr lang="en-US"/>
        </a:p>
      </dgm:t>
    </dgm:pt>
    <dgm:pt modelId="{192224C1-F9B8-44BA-9455-C8AD9A7395C6}" type="pres">
      <dgm:prSet presAssocID="{89903668-C3C0-4E16-9C54-5F624A18B5B5}" presName="negSpace" presStyleCnt="0"/>
      <dgm:spPr/>
    </dgm:pt>
    <dgm:pt modelId="{AB18A8CE-83B2-48E0-96EE-3D55D302981A}" type="pres">
      <dgm:prSet presAssocID="{89903668-C3C0-4E16-9C54-5F624A18B5B5}" presName="circle" presStyleLbl="node1" presStyleIdx="0" presStyleCnt="2" custScaleX="82042" custScaleY="75499"/>
      <dgm:spPr/>
      <dgm:t>
        <a:bodyPr/>
        <a:lstStyle/>
        <a:p>
          <a:endParaRPr lang="en-US"/>
        </a:p>
      </dgm:t>
    </dgm:pt>
    <dgm:pt modelId="{FFFD224D-43C7-448C-A01C-94E37CC1010E}" type="pres">
      <dgm:prSet presAssocID="{917F7A2C-5BC5-415E-9682-05AC11E85767}" presName="transSpace" presStyleCnt="0"/>
      <dgm:spPr/>
    </dgm:pt>
    <dgm:pt modelId="{B3B20763-DF90-47E2-9CC0-691B212ACC3D}" type="pres">
      <dgm:prSet presAssocID="{3E4DF964-E5DE-46A6-BE9D-8B7171F569C2}" presName="posSpace" presStyleCnt="0"/>
      <dgm:spPr/>
    </dgm:pt>
    <dgm:pt modelId="{371E3D00-0BFA-4A9A-B264-86ED7D88F2D0}" type="pres">
      <dgm:prSet presAssocID="{3E4DF964-E5DE-46A6-BE9D-8B7171F569C2}" presName="vertFlow" presStyleCnt="0"/>
      <dgm:spPr/>
    </dgm:pt>
    <dgm:pt modelId="{F16CAC6B-6F85-4CA9-B738-B22C1AE1B5F5}" type="pres">
      <dgm:prSet presAssocID="{3E4DF964-E5DE-46A6-BE9D-8B7171F569C2}" presName="topSpace" presStyleCnt="0"/>
      <dgm:spPr/>
    </dgm:pt>
    <dgm:pt modelId="{05DC9139-8DB6-4E34-A55C-0F28092EA38B}" type="pres">
      <dgm:prSet presAssocID="{3E4DF964-E5DE-46A6-BE9D-8B7171F569C2}" presName="firstComp" presStyleCnt="0"/>
      <dgm:spPr/>
    </dgm:pt>
    <dgm:pt modelId="{EC4673F4-7453-4FDC-A95E-2A567AC34373}" type="pres">
      <dgm:prSet presAssocID="{3E4DF964-E5DE-46A6-BE9D-8B7171F569C2}" presName="firstChild" presStyleLbl="bgAccFollowNode1" presStyleIdx="2" presStyleCnt="3" custScaleY="187530"/>
      <dgm:spPr/>
      <dgm:t>
        <a:bodyPr/>
        <a:lstStyle/>
        <a:p>
          <a:endParaRPr lang="en-US"/>
        </a:p>
      </dgm:t>
    </dgm:pt>
    <dgm:pt modelId="{096AC0B8-E54E-45D1-9EE1-46783CE2EAD4}" type="pres">
      <dgm:prSet presAssocID="{3E4DF964-E5DE-46A6-BE9D-8B7171F569C2}" presName="firstChildTx" presStyleLbl="bgAccFollowNode1" presStyleIdx="2" presStyleCnt="3">
        <dgm:presLayoutVars>
          <dgm:bulletEnabled val="1"/>
        </dgm:presLayoutVars>
      </dgm:prSet>
      <dgm:spPr/>
      <dgm:t>
        <a:bodyPr/>
        <a:lstStyle/>
        <a:p>
          <a:endParaRPr lang="en-US"/>
        </a:p>
      </dgm:t>
    </dgm:pt>
    <dgm:pt modelId="{0CD317DE-0B07-427E-851F-0E9F25C6FE7E}" type="pres">
      <dgm:prSet presAssocID="{3E4DF964-E5DE-46A6-BE9D-8B7171F569C2}" presName="negSpace" presStyleCnt="0"/>
      <dgm:spPr/>
    </dgm:pt>
    <dgm:pt modelId="{4230AF45-8E4E-4E8E-8403-19E98B3E4958}" type="pres">
      <dgm:prSet presAssocID="{3E4DF964-E5DE-46A6-BE9D-8B7171F569C2}" presName="circle" presStyleLbl="node1" presStyleIdx="1" presStyleCnt="2" custScaleX="82207" custScaleY="75600" custLinFactNeighborX="2233"/>
      <dgm:spPr/>
      <dgm:t>
        <a:bodyPr/>
        <a:lstStyle/>
        <a:p>
          <a:endParaRPr lang="en-US"/>
        </a:p>
      </dgm:t>
    </dgm:pt>
  </dgm:ptLst>
  <dgm:cxnLst>
    <dgm:cxn modelId="{0A68F9A6-E5F9-471B-B537-BB0477CB858A}" type="presOf" srcId="{DD249F14-D833-4EB6-A0FA-B4A5656AB4AA}" destId="{7CF581B3-3DD4-44AF-BD24-8F56A8D8A11C}" srcOrd="0" destOrd="0" presId="urn:microsoft.com/office/officeart/2005/8/layout/hList9"/>
    <dgm:cxn modelId="{22656E07-B0A3-43A8-A086-C1F8A5D63A09}" type="presOf" srcId="{89903668-C3C0-4E16-9C54-5F624A18B5B5}" destId="{AB18A8CE-83B2-48E0-96EE-3D55D302981A}" srcOrd="0" destOrd="0" presId="urn:microsoft.com/office/officeart/2005/8/layout/hList9"/>
    <dgm:cxn modelId="{5E36EDF2-5496-473A-87C3-22DF51E68934}" srcId="{89903668-C3C0-4E16-9C54-5F624A18B5B5}" destId="{DD249F14-D833-4EB6-A0FA-B4A5656AB4AA}" srcOrd="1" destOrd="0" parTransId="{2A8F9495-5514-4760-9B7B-20EE96BF94B7}" sibTransId="{F187CC0A-B2FB-4DBD-A1B3-5A02A73DF7DA}"/>
    <dgm:cxn modelId="{631D28D1-5135-420D-8FE8-5527CA990A0B}" type="presOf" srcId="{54CDE4D3-8780-462A-85A6-61C17357C087}" destId="{EC4673F4-7453-4FDC-A95E-2A567AC34373}" srcOrd="0" destOrd="0" presId="urn:microsoft.com/office/officeart/2005/8/layout/hList9"/>
    <dgm:cxn modelId="{FE401C2C-A7A1-4AF2-BCE3-5F7B52F8C12A}" srcId="{14332D99-419F-400A-885D-585EAEE6DF25}" destId="{3E4DF964-E5DE-46A6-BE9D-8B7171F569C2}" srcOrd="1" destOrd="0" parTransId="{FB06A4D6-2A9F-43C5-AE91-8E172737BA7C}" sibTransId="{C1698E38-8E7B-4C38-8219-4D51D7416AF1}"/>
    <dgm:cxn modelId="{768ED3D6-F464-452C-B42A-88929565B6E6}" srcId="{14332D99-419F-400A-885D-585EAEE6DF25}" destId="{89903668-C3C0-4E16-9C54-5F624A18B5B5}" srcOrd="0" destOrd="0" parTransId="{8827E962-F5AC-4F13-9B0C-B6B84162A589}" sibTransId="{917F7A2C-5BC5-415E-9682-05AC11E85767}"/>
    <dgm:cxn modelId="{62C3A88F-15D9-41F4-8A60-5C55E2A58785}" type="presOf" srcId="{134A0B6F-7434-4C4C-BF6D-888ECB9DDAE0}" destId="{AF5ADEDF-1990-4633-842B-A47DFEFA49FB}" srcOrd="0" destOrd="0" presId="urn:microsoft.com/office/officeart/2005/8/layout/hList9"/>
    <dgm:cxn modelId="{C711CFEE-4517-4FE3-8445-6B32643AD9AF}" type="presOf" srcId="{3E4DF964-E5DE-46A6-BE9D-8B7171F569C2}" destId="{4230AF45-8E4E-4E8E-8403-19E98B3E4958}" srcOrd="0" destOrd="0" presId="urn:microsoft.com/office/officeart/2005/8/layout/hList9"/>
    <dgm:cxn modelId="{D5C296B1-04A8-437E-BB26-D00967A7D6E8}" srcId="{3E4DF964-E5DE-46A6-BE9D-8B7171F569C2}" destId="{54CDE4D3-8780-462A-85A6-61C17357C087}" srcOrd="0" destOrd="0" parTransId="{9D258E90-7F19-4DB8-9E22-E47E9D7C3121}" sibTransId="{7BED6475-4C3C-4DF3-83B5-8F55A175B784}"/>
    <dgm:cxn modelId="{D7973C67-3817-47B3-A8BD-67B51DBE4F31}" type="presOf" srcId="{54CDE4D3-8780-462A-85A6-61C17357C087}" destId="{096AC0B8-E54E-45D1-9EE1-46783CE2EAD4}" srcOrd="1" destOrd="0" presId="urn:microsoft.com/office/officeart/2005/8/layout/hList9"/>
    <dgm:cxn modelId="{B1581BF7-E051-426B-8575-2BF0E183587E}" type="presOf" srcId="{134A0B6F-7434-4C4C-BF6D-888ECB9DDAE0}" destId="{0CA89B3A-1B2C-4EAE-BBFF-1E6396485946}" srcOrd="1" destOrd="0" presId="urn:microsoft.com/office/officeart/2005/8/layout/hList9"/>
    <dgm:cxn modelId="{0599D713-1DAC-4C76-B6C8-BBE7EABCF5F4}" type="presOf" srcId="{DD249F14-D833-4EB6-A0FA-B4A5656AB4AA}" destId="{38DACEA5-DB4F-4B3C-B89C-3612F31B00FA}" srcOrd="1" destOrd="0" presId="urn:microsoft.com/office/officeart/2005/8/layout/hList9"/>
    <dgm:cxn modelId="{B6961E85-4065-467D-8D03-86FF07214F4F}" type="presOf" srcId="{14332D99-419F-400A-885D-585EAEE6DF25}" destId="{0E6A2F2D-F01F-47BF-822A-4C379259A86B}" srcOrd="0" destOrd="0" presId="urn:microsoft.com/office/officeart/2005/8/layout/hList9"/>
    <dgm:cxn modelId="{A306AAF2-CD00-4069-8C25-879257D2FBA0}" srcId="{89903668-C3C0-4E16-9C54-5F624A18B5B5}" destId="{134A0B6F-7434-4C4C-BF6D-888ECB9DDAE0}" srcOrd="0" destOrd="0" parTransId="{BF098D6A-A649-4BD5-AF62-6314CB2E15B6}" sibTransId="{F9D069C6-E55F-466D-8110-5F1EE6C89164}"/>
    <dgm:cxn modelId="{3003151F-389D-4147-8A16-9665C5AB3B80}" type="presParOf" srcId="{0E6A2F2D-F01F-47BF-822A-4C379259A86B}" destId="{1F44A9B3-780E-4BDA-B1E3-0057ACB69339}" srcOrd="0" destOrd="0" presId="urn:microsoft.com/office/officeart/2005/8/layout/hList9"/>
    <dgm:cxn modelId="{3BEE1588-A520-45DB-B2D5-96526992A3A9}" type="presParOf" srcId="{0E6A2F2D-F01F-47BF-822A-4C379259A86B}" destId="{8BF474DE-C392-457A-BE76-64FCF2482F25}" srcOrd="1" destOrd="0" presId="urn:microsoft.com/office/officeart/2005/8/layout/hList9"/>
    <dgm:cxn modelId="{869EDE80-2AC2-45F8-A876-5FD26D9E680D}" type="presParOf" srcId="{8BF474DE-C392-457A-BE76-64FCF2482F25}" destId="{DBBB098F-40F1-4C49-8754-E877B834EFC0}" srcOrd="0" destOrd="0" presId="urn:microsoft.com/office/officeart/2005/8/layout/hList9"/>
    <dgm:cxn modelId="{410DD901-AC94-45BE-AF11-47305E597173}" type="presParOf" srcId="{8BF474DE-C392-457A-BE76-64FCF2482F25}" destId="{A6CD5086-19EE-46C2-B0CA-B50DE17FE945}" srcOrd="1" destOrd="0" presId="urn:microsoft.com/office/officeart/2005/8/layout/hList9"/>
    <dgm:cxn modelId="{6F00D23A-5A7E-4D35-9449-5DCA9F04292A}" type="presParOf" srcId="{A6CD5086-19EE-46C2-B0CA-B50DE17FE945}" destId="{AF5ADEDF-1990-4633-842B-A47DFEFA49FB}" srcOrd="0" destOrd="0" presId="urn:microsoft.com/office/officeart/2005/8/layout/hList9"/>
    <dgm:cxn modelId="{B6542411-F672-4DA5-B156-ACD4A3EB6A11}" type="presParOf" srcId="{A6CD5086-19EE-46C2-B0CA-B50DE17FE945}" destId="{0CA89B3A-1B2C-4EAE-BBFF-1E6396485946}" srcOrd="1" destOrd="0" presId="urn:microsoft.com/office/officeart/2005/8/layout/hList9"/>
    <dgm:cxn modelId="{62B0FF52-A6DC-499B-AC30-E8F676BE1942}" type="presParOf" srcId="{8BF474DE-C392-457A-BE76-64FCF2482F25}" destId="{B0A1BEBE-2633-4079-B039-6ED34636A97A}" srcOrd="2" destOrd="0" presId="urn:microsoft.com/office/officeart/2005/8/layout/hList9"/>
    <dgm:cxn modelId="{D3A27D01-1A5B-467F-8D85-8652CBED3C04}" type="presParOf" srcId="{B0A1BEBE-2633-4079-B039-6ED34636A97A}" destId="{7CF581B3-3DD4-44AF-BD24-8F56A8D8A11C}" srcOrd="0" destOrd="0" presId="urn:microsoft.com/office/officeart/2005/8/layout/hList9"/>
    <dgm:cxn modelId="{35CE04A1-1396-46DA-A446-EE6655BDF79A}" type="presParOf" srcId="{B0A1BEBE-2633-4079-B039-6ED34636A97A}" destId="{38DACEA5-DB4F-4B3C-B89C-3612F31B00FA}" srcOrd="1" destOrd="0" presId="urn:microsoft.com/office/officeart/2005/8/layout/hList9"/>
    <dgm:cxn modelId="{AE729C7E-6E50-410A-A259-5F0944E3CD38}" type="presParOf" srcId="{0E6A2F2D-F01F-47BF-822A-4C379259A86B}" destId="{192224C1-F9B8-44BA-9455-C8AD9A7395C6}" srcOrd="2" destOrd="0" presId="urn:microsoft.com/office/officeart/2005/8/layout/hList9"/>
    <dgm:cxn modelId="{0A075F1F-EA69-4A5E-BE85-24E54F30EC33}" type="presParOf" srcId="{0E6A2F2D-F01F-47BF-822A-4C379259A86B}" destId="{AB18A8CE-83B2-48E0-96EE-3D55D302981A}" srcOrd="3" destOrd="0" presId="urn:microsoft.com/office/officeart/2005/8/layout/hList9"/>
    <dgm:cxn modelId="{40647826-1007-4686-BC61-4F3D4ACDFD5F}" type="presParOf" srcId="{0E6A2F2D-F01F-47BF-822A-4C379259A86B}" destId="{FFFD224D-43C7-448C-A01C-94E37CC1010E}" srcOrd="4" destOrd="0" presId="urn:microsoft.com/office/officeart/2005/8/layout/hList9"/>
    <dgm:cxn modelId="{87C8DBD0-7EEA-41B4-853D-CDB120E79B15}" type="presParOf" srcId="{0E6A2F2D-F01F-47BF-822A-4C379259A86B}" destId="{B3B20763-DF90-47E2-9CC0-691B212ACC3D}" srcOrd="5" destOrd="0" presId="urn:microsoft.com/office/officeart/2005/8/layout/hList9"/>
    <dgm:cxn modelId="{A01E5758-AE65-4F8A-BB9A-89D4274C85E0}" type="presParOf" srcId="{0E6A2F2D-F01F-47BF-822A-4C379259A86B}" destId="{371E3D00-0BFA-4A9A-B264-86ED7D88F2D0}" srcOrd="6" destOrd="0" presId="urn:microsoft.com/office/officeart/2005/8/layout/hList9"/>
    <dgm:cxn modelId="{4449AA92-2BCC-43CA-9D6A-8A4586EEC6E6}" type="presParOf" srcId="{371E3D00-0BFA-4A9A-B264-86ED7D88F2D0}" destId="{F16CAC6B-6F85-4CA9-B738-B22C1AE1B5F5}" srcOrd="0" destOrd="0" presId="urn:microsoft.com/office/officeart/2005/8/layout/hList9"/>
    <dgm:cxn modelId="{4C213171-03B1-486E-B3A5-E9C260B21B8A}" type="presParOf" srcId="{371E3D00-0BFA-4A9A-B264-86ED7D88F2D0}" destId="{05DC9139-8DB6-4E34-A55C-0F28092EA38B}" srcOrd="1" destOrd="0" presId="urn:microsoft.com/office/officeart/2005/8/layout/hList9"/>
    <dgm:cxn modelId="{8768E0F0-44C6-4C99-9089-1D397B11A806}" type="presParOf" srcId="{05DC9139-8DB6-4E34-A55C-0F28092EA38B}" destId="{EC4673F4-7453-4FDC-A95E-2A567AC34373}" srcOrd="0" destOrd="0" presId="urn:microsoft.com/office/officeart/2005/8/layout/hList9"/>
    <dgm:cxn modelId="{2B49CE7E-58DD-4F40-AB44-A3B0D467DB2B}" type="presParOf" srcId="{05DC9139-8DB6-4E34-A55C-0F28092EA38B}" destId="{096AC0B8-E54E-45D1-9EE1-46783CE2EAD4}" srcOrd="1" destOrd="0" presId="urn:microsoft.com/office/officeart/2005/8/layout/hList9"/>
    <dgm:cxn modelId="{07520513-44B8-479B-98DD-25B7F13A2359}" type="presParOf" srcId="{0E6A2F2D-F01F-47BF-822A-4C379259A86B}" destId="{0CD317DE-0B07-427E-851F-0E9F25C6FE7E}" srcOrd="7" destOrd="0" presId="urn:microsoft.com/office/officeart/2005/8/layout/hList9"/>
    <dgm:cxn modelId="{6C38049C-3415-474B-B187-383CB343CA37}" type="presParOf" srcId="{0E6A2F2D-F01F-47BF-822A-4C379259A86B}" destId="{4230AF45-8E4E-4E8E-8403-19E98B3E4958}"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3563E4-FD53-4B05-9F7C-C67DF20990C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44A974F2-5899-4EC7-96B8-889EAC2BB3DD}">
      <dgm:prSet phldrT="[Text]" custT="1"/>
      <dgm:spPr>
        <a:solidFill>
          <a:schemeClr val="tx2">
            <a:lumMod val="60000"/>
            <a:lumOff val="40000"/>
          </a:schemeClr>
        </a:solidFill>
        <a:ln>
          <a:solidFill>
            <a:schemeClr val="tx2">
              <a:lumMod val="60000"/>
              <a:lumOff val="40000"/>
            </a:schemeClr>
          </a:solidFill>
        </a:ln>
      </dgm:spPr>
      <dgm:t>
        <a:bodyPr/>
        <a:lstStyle/>
        <a:p>
          <a:r>
            <a:rPr lang="ro-RO" sz="1800" dirty="0">
              <a:latin typeface="Times New Roman" panose="02020603050405020304" pitchFamily="18" charset="0"/>
              <a:cs typeface="Times New Roman" panose="02020603050405020304" pitchFamily="18" charset="0"/>
            </a:rPr>
            <a:t>OPORTUNITĂȚI</a:t>
          </a:r>
          <a:endParaRPr lang="en-US" sz="1800" dirty="0">
            <a:latin typeface="Times New Roman" panose="02020603050405020304" pitchFamily="18" charset="0"/>
            <a:cs typeface="Times New Roman" panose="02020603050405020304" pitchFamily="18" charset="0"/>
          </a:endParaRPr>
        </a:p>
      </dgm:t>
    </dgm:pt>
    <dgm:pt modelId="{7C2F55C8-DEE2-4EFA-A704-5B06520F8B31}" type="parTrans" cxnId="{2B7E7EA6-EE7A-48C3-BE2B-0BF6F85A8A7D}">
      <dgm:prSet/>
      <dgm:spPr/>
      <dgm:t>
        <a:bodyPr/>
        <a:lstStyle/>
        <a:p>
          <a:endParaRPr lang="en-US"/>
        </a:p>
      </dgm:t>
    </dgm:pt>
    <dgm:pt modelId="{42046EC5-27F8-4B48-A43D-2DC15D8091C0}" type="sibTrans" cxnId="{2B7E7EA6-EE7A-48C3-BE2B-0BF6F85A8A7D}">
      <dgm:prSet/>
      <dgm:spPr/>
      <dgm:t>
        <a:bodyPr/>
        <a:lstStyle/>
        <a:p>
          <a:endParaRPr lang="en-US"/>
        </a:p>
      </dgm:t>
    </dgm:pt>
    <dgm:pt modelId="{5FCF0F23-4752-4583-BFD5-44FC8A2C6364}">
      <dgm:prSet phldrT="[Text]" custT="1"/>
      <dgm:spPr/>
      <dgm:t>
        <a:bodyPr/>
        <a:lstStyle/>
        <a:p>
          <a:pPr algn="l"/>
          <a:r>
            <a:rPr lang="ro-RO" sz="1100">
              <a:latin typeface="Times New Roman" pitchFamily="18" charset="0"/>
              <a:cs typeface="Times New Roman" pitchFamily="18" charset="0"/>
            </a:rPr>
            <a:t> comerț electronic</a:t>
          </a:r>
          <a:endParaRPr lang="en-US" sz="1100">
            <a:latin typeface="Times New Roman" pitchFamily="18" charset="0"/>
            <a:cs typeface="Times New Roman" pitchFamily="18" charset="0"/>
          </a:endParaRPr>
        </a:p>
      </dgm:t>
    </dgm:pt>
    <dgm:pt modelId="{3454C40A-878D-46DA-BE62-AD2F10E993C3}" type="parTrans" cxnId="{CFC5D7C7-41CD-40D9-BA22-A266AB214028}">
      <dgm:prSet/>
      <dgm:spPr/>
      <dgm:t>
        <a:bodyPr/>
        <a:lstStyle/>
        <a:p>
          <a:endParaRPr lang="en-US"/>
        </a:p>
      </dgm:t>
    </dgm:pt>
    <dgm:pt modelId="{CB054D90-FDB0-46B1-9D73-2D49EBDE221E}" type="sibTrans" cxnId="{CFC5D7C7-41CD-40D9-BA22-A266AB214028}">
      <dgm:prSet/>
      <dgm:spPr/>
      <dgm:t>
        <a:bodyPr/>
        <a:lstStyle/>
        <a:p>
          <a:endParaRPr lang="en-US"/>
        </a:p>
      </dgm:t>
    </dgm:pt>
    <dgm:pt modelId="{D4A5C29F-992C-4818-AFCE-7C79EED71A7D}">
      <dgm:prSet phldrT="[Text]" custT="1"/>
      <dgm:spPr>
        <a:solidFill>
          <a:srgbClr val="C00000"/>
        </a:solidFill>
        <a:ln>
          <a:solidFill>
            <a:schemeClr val="accent6">
              <a:lumMod val="75000"/>
            </a:schemeClr>
          </a:solidFill>
        </a:ln>
      </dgm:spPr>
      <dgm:t>
        <a:bodyPr/>
        <a:lstStyle/>
        <a:p>
          <a:r>
            <a:rPr lang="ro-RO" sz="1800" dirty="0">
              <a:latin typeface="Times New Roman" panose="02020603050405020304" pitchFamily="18" charset="0"/>
              <a:cs typeface="Times New Roman" panose="02020603050405020304" pitchFamily="18" charset="0"/>
            </a:rPr>
            <a:t>AMENINȚĂRI</a:t>
          </a:r>
          <a:endParaRPr lang="en-US" sz="1800" dirty="0">
            <a:latin typeface="Times New Roman" panose="02020603050405020304" pitchFamily="18" charset="0"/>
            <a:cs typeface="Times New Roman" panose="02020603050405020304" pitchFamily="18" charset="0"/>
          </a:endParaRPr>
        </a:p>
      </dgm:t>
    </dgm:pt>
    <dgm:pt modelId="{D1E0B52C-27E6-474B-98CC-270155B2254A}" type="parTrans" cxnId="{72043AED-5437-44F1-824D-74127F340087}">
      <dgm:prSet/>
      <dgm:spPr/>
      <dgm:t>
        <a:bodyPr/>
        <a:lstStyle/>
        <a:p>
          <a:endParaRPr lang="en-US"/>
        </a:p>
      </dgm:t>
    </dgm:pt>
    <dgm:pt modelId="{3ECE726F-84F0-4097-85F8-640432FA9D76}" type="sibTrans" cxnId="{72043AED-5437-44F1-824D-74127F340087}">
      <dgm:prSet/>
      <dgm:spPr/>
      <dgm:t>
        <a:bodyPr/>
        <a:lstStyle/>
        <a:p>
          <a:endParaRPr lang="en-US"/>
        </a:p>
      </dgm:t>
    </dgm:pt>
    <dgm:pt modelId="{F3DE65CA-1FF7-4470-8734-E262825C75C4}">
      <dgm:prSet phldrT="[Text]" custT="1"/>
      <dgm:spPr>
        <a:solidFill>
          <a:schemeClr val="accent2">
            <a:lumMod val="40000"/>
            <a:lumOff val="60000"/>
            <a:alpha val="90000"/>
          </a:schemeClr>
        </a:solidFill>
      </dgm:spPr>
      <dgm:t>
        <a:bodyPr/>
        <a:lstStyle/>
        <a:p>
          <a:pPr algn="l"/>
          <a:r>
            <a:rPr lang="ro-RO" sz="1100" dirty="0">
              <a:latin typeface="Times New Roman" pitchFamily="18" charset="0"/>
              <a:cs typeface="Times New Roman" pitchFamily="18" charset="0"/>
            </a:rPr>
            <a:t>competitori puternici </a:t>
          </a:r>
          <a:endParaRPr lang="en-US" sz="1100" dirty="0">
            <a:latin typeface="Times New Roman" pitchFamily="18" charset="0"/>
            <a:cs typeface="Times New Roman" pitchFamily="18" charset="0"/>
          </a:endParaRPr>
        </a:p>
      </dgm:t>
    </dgm:pt>
    <dgm:pt modelId="{B39FA97B-1A62-471A-A844-42EB1823F0C9}" type="parTrans" cxnId="{3A7B84B6-9E00-4FD6-B050-19049B62E172}">
      <dgm:prSet/>
      <dgm:spPr/>
      <dgm:t>
        <a:bodyPr/>
        <a:lstStyle/>
        <a:p>
          <a:endParaRPr lang="en-US"/>
        </a:p>
      </dgm:t>
    </dgm:pt>
    <dgm:pt modelId="{78FCD1E1-6B13-41FB-AF4C-58CDEA99CD54}" type="sibTrans" cxnId="{3A7B84B6-9E00-4FD6-B050-19049B62E172}">
      <dgm:prSet/>
      <dgm:spPr/>
      <dgm:t>
        <a:bodyPr/>
        <a:lstStyle/>
        <a:p>
          <a:endParaRPr lang="en-US"/>
        </a:p>
      </dgm:t>
    </dgm:pt>
    <dgm:pt modelId="{3B84E3A2-8190-4B73-8782-F790D2BC262E}">
      <dgm:prSet phldrT="[Text]" custT="1"/>
      <dgm:spPr/>
      <dgm:t>
        <a:bodyPr/>
        <a:lstStyle/>
        <a:p>
          <a:pPr algn="l"/>
          <a:r>
            <a:rPr lang="ro-RO" sz="1100">
              <a:latin typeface="Times New Roman" pitchFamily="18" charset="0"/>
              <a:cs typeface="Times New Roman" pitchFamily="18" charset="0"/>
            </a:rPr>
            <a:t> creșterea potențialului pieței </a:t>
          </a:r>
          <a:endParaRPr lang="en-US" sz="1100">
            <a:latin typeface="Times New Roman" pitchFamily="18" charset="0"/>
            <a:cs typeface="Times New Roman" pitchFamily="18" charset="0"/>
          </a:endParaRPr>
        </a:p>
      </dgm:t>
    </dgm:pt>
    <dgm:pt modelId="{AD8FFAD4-E237-4B46-807C-06C822CDE553}" type="parTrans" cxnId="{4DD56253-4022-45C2-AE1E-F8DF354E50C7}">
      <dgm:prSet/>
      <dgm:spPr/>
      <dgm:t>
        <a:bodyPr/>
        <a:lstStyle/>
        <a:p>
          <a:endParaRPr lang="en-US"/>
        </a:p>
      </dgm:t>
    </dgm:pt>
    <dgm:pt modelId="{A89D7767-C997-4461-9096-F2B4546F636B}" type="sibTrans" cxnId="{4DD56253-4022-45C2-AE1E-F8DF354E50C7}">
      <dgm:prSet/>
      <dgm:spPr/>
      <dgm:t>
        <a:bodyPr/>
        <a:lstStyle/>
        <a:p>
          <a:endParaRPr lang="en-US"/>
        </a:p>
      </dgm:t>
    </dgm:pt>
    <dgm:pt modelId="{1726F6F9-E60D-47ED-8211-33E22D100075}">
      <dgm:prSet phldrT="[Text]" custT="1"/>
      <dgm:spPr/>
      <dgm:t>
        <a:bodyPr/>
        <a:lstStyle/>
        <a:p>
          <a:pPr algn="l"/>
          <a:r>
            <a:rPr lang="ro-RO" sz="1100">
              <a:latin typeface="Times New Roman" pitchFamily="18" charset="0"/>
              <a:cs typeface="Times New Roman" pitchFamily="18" charset="0"/>
            </a:rPr>
            <a:t> concentrarea oamenilor pe propria imagine, înfățișare</a:t>
          </a:r>
          <a:endParaRPr lang="en-US" sz="1100">
            <a:latin typeface="Times New Roman" pitchFamily="18" charset="0"/>
            <a:cs typeface="Times New Roman" pitchFamily="18" charset="0"/>
          </a:endParaRPr>
        </a:p>
      </dgm:t>
    </dgm:pt>
    <dgm:pt modelId="{BA29C3F2-5AFE-49E0-BE3E-99AF3B95318B}" type="parTrans" cxnId="{089AF0F1-8B65-4F35-90F0-1FA20BC8686E}">
      <dgm:prSet/>
      <dgm:spPr/>
      <dgm:t>
        <a:bodyPr/>
        <a:lstStyle/>
        <a:p>
          <a:endParaRPr lang="en-US"/>
        </a:p>
      </dgm:t>
    </dgm:pt>
    <dgm:pt modelId="{B46B2A45-7FCA-425D-976B-D264BC580AC8}" type="sibTrans" cxnId="{089AF0F1-8B65-4F35-90F0-1FA20BC8686E}">
      <dgm:prSet/>
      <dgm:spPr/>
      <dgm:t>
        <a:bodyPr/>
        <a:lstStyle/>
        <a:p>
          <a:endParaRPr lang="en-US"/>
        </a:p>
      </dgm:t>
    </dgm:pt>
    <dgm:pt modelId="{C81C48C1-5B03-4E61-9AB3-F44ABDD64A8A}">
      <dgm:prSet phldrT="[Text]" custT="1"/>
      <dgm:spPr>
        <a:solidFill>
          <a:schemeClr val="accent2">
            <a:lumMod val="40000"/>
            <a:lumOff val="60000"/>
            <a:alpha val="90000"/>
          </a:schemeClr>
        </a:solidFill>
      </dgm:spPr>
      <dgm:t>
        <a:bodyPr/>
        <a:lstStyle/>
        <a:p>
          <a:pPr algn="l"/>
          <a:r>
            <a:rPr lang="ro-RO" sz="1100">
              <a:latin typeface="Times New Roman" pitchFamily="18" charset="0"/>
              <a:cs typeface="Times New Roman" pitchFamily="18" charset="0"/>
            </a:rPr>
            <a:t>produsele neautentice de pe piață</a:t>
          </a:r>
          <a:endParaRPr lang="en-US" sz="1100">
            <a:latin typeface="Times New Roman" pitchFamily="18" charset="0"/>
            <a:cs typeface="Times New Roman" pitchFamily="18" charset="0"/>
          </a:endParaRPr>
        </a:p>
      </dgm:t>
    </dgm:pt>
    <dgm:pt modelId="{1BAA23F5-9293-4EE4-AF17-4EE9A6DD7187}" type="parTrans" cxnId="{B434539A-8E8F-45C8-A6A5-9728ECB9306A}">
      <dgm:prSet/>
      <dgm:spPr/>
      <dgm:t>
        <a:bodyPr/>
        <a:lstStyle/>
        <a:p>
          <a:endParaRPr lang="en-US"/>
        </a:p>
      </dgm:t>
    </dgm:pt>
    <dgm:pt modelId="{1B881F82-5966-4FCE-91C9-2CCC9B9CA57D}" type="sibTrans" cxnId="{B434539A-8E8F-45C8-A6A5-9728ECB9306A}">
      <dgm:prSet/>
      <dgm:spPr/>
      <dgm:t>
        <a:bodyPr/>
        <a:lstStyle/>
        <a:p>
          <a:endParaRPr lang="en-US"/>
        </a:p>
      </dgm:t>
    </dgm:pt>
    <dgm:pt modelId="{D5A6319C-0308-432E-934E-E8EA2B54B6AD}">
      <dgm:prSet phldrT="[Text]" custT="1"/>
      <dgm:spPr>
        <a:solidFill>
          <a:schemeClr val="accent2">
            <a:lumMod val="40000"/>
            <a:lumOff val="60000"/>
            <a:alpha val="90000"/>
          </a:schemeClr>
        </a:solidFill>
      </dgm:spPr>
      <dgm:t>
        <a:bodyPr/>
        <a:lstStyle/>
        <a:p>
          <a:pPr algn="l"/>
          <a:r>
            <a:rPr lang="ro-RO" sz="1100" dirty="0">
              <a:latin typeface="Times New Roman" pitchFamily="18" charset="0"/>
              <a:cs typeface="Times New Roman" pitchFamily="18" charset="0"/>
            </a:rPr>
            <a:t>prezența pe unele piețe este greu de păstrat deoarece oamenii nu întrunesc caracteristicile clientului Nike</a:t>
          </a:r>
          <a:endParaRPr lang="en-US" sz="1100" dirty="0">
            <a:latin typeface="Times New Roman" pitchFamily="18" charset="0"/>
            <a:cs typeface="Times New Roman" pitchFamily="18" charset="0"/>
          </a:endParaRPr>
        </a:p>
      </dgm:t>
    </dgm:pt>
    <dgm:pt modelId="{F27A5A77-8A4F-40C0-9A26-9F9DB9BEC652}" type="parTrans" cxnId="{8A587C17-DE2F-44A3-B20B-5842F2376358}">
      <dgm:prSet/>
      <dgm:spPr/>
      <dgm:t>
        <a:bodyPr/>
        <a:lstStyle/>
        <a:p>
          <a:endParaRPr lang="en-US"/>
        </a:p>
      </dgm:t>
    </dgm:pt>
    <dgm:pt modelId="{235D26B4-6668-45EC-BE93-18406F97AC5D}" type="sibTrans" cxnId="{8A587C17-DE2F-44A3-B20B-5842F2376358}">
      <dgm:prSet/>
      <dgm:spPr/>
      <dgm:t>
        <a:bodyPr/>
        <a:lstStyle/>
        <a:p>
          <a:endParaRPr lang="en-US"/>
        </a:p>
      </dgm:t>
    </dgm:pt>
    <dgm:pt modelId="{7C47E71D-D3D5-432D-B2A9-3750E5D58987}">
      <dgm:prSet phldrT="[Text]" custT="1"/>
      <dgm:spPr/>
      <dgm:t>
        <a:bodyPr/>
        <a:lstStyle/>
        <a:p>
          <a:pPr algn="l"/>
          <a:r>
            <a:rPr lang="ro-RO" sz="1100">
              <a:latin typeface="Times New Roman" pitchFamily="18" charset="0"/>
              <a:cs typeface="Times New Roman" pitchFamily="18" charset="0"/>
            </a:rPr>
            <a:t>schimbarea stilului de viață, înclinarea oamenilor către un stil de viață sănătos făcând mai mult sport</a:t>
          </a:r>
          <a:endParaRPr lang="en-US" sz="1100">
            <a:latin typeface="Times New Roman" pitchFamily="18" charset="0"/>
            <a:cs typeface="Times New Roman" pitchFamily="18" charset="0"/>
          </a:endParaRPr>
        </a:p>
      </dgm:t>
    </dgm:pt>
    <dgm:pt modelId="{B8334DC3-6908-4018-A8D5-DFA72ABF4504}" type="parTrans" cxnId="{3FEDDD1D-B38E-41F6-AF49-783B6A0F6352}">
      <dgm:prSet/>
      <dgm:spPr/>
      <dgm:t>
        <a:bodyPr/>
        <a:lstStyle/>
        <a:p>
          <a:endParaRPr lang="en-US"/>
        </a:p>
      </dgm:t>
    </dgm:pt>
    <dgm:pt modelId="{79AC70F1-E10D-45FB-A7D5-C8E791348932}" type="sibTrans" cxnId="{3FEDDD1D-B38E-41F6-AF49-783B6A0F6352}">
      <dgm:prSet/>
      <dgm:spPr/>
      <dgm:t>
        <a:bodyPr/>
        <a:lstStyle/>
        <a:p>
          <a:endParaRPr lang="en-US"/>
        </a:p>
      </dgm:t>
    </dgm:pt>
    <dgm:pt modelId="{74FA0E8B-7F0A-45ED-96F5-59D878FF4A74}">
      <dgm:prSet phldrT="[Text]" custT="1"/>
      <dgm:spPr>
        <a:solidFill>
          <a:schemeClr val="accent2">
            <a:lumMod val="40000"/>
            <a:lumOff val="60000"/>
            <a:alpha val="90000"/>
          </a:schemeClr>
        </a:solidFill>
      </dgm:spPr>
      <dgm:t>
        <a:bodyPr/>
        <a:lstStyle/>
        <a:p>
          <a:pPr algn="l"/>
          <a:r>
            <a:rPr lang="en-US" sz="1100">
              <a:latin typeface="Times New Roman" pitchFamily="18" charset="0"/>
              <a:cs typeface="Times New Roman" pitchFamily="18" charset="0"/>
            </a:rPr>
            <a:t>fluctuațiile cursului de schimb valutar</a:t>
          </a:r>
        </a:p>
      </dgm:t>
    </dgm:pt>
    <dgm:pt modelId="{A25833E7-F5AE-4C7E-BE96-21F5ECD8DE7D}" type="parTrans" cxnId="{5E945694-718D-4997-968A-3FBA62B1C204}">
      <dgm:prSet/>
      <dgm:spPr/>
      <dgm:t>
        <a:bodyPr/>
        <a:lstStyle/>
        <a:p>
          <a:endParaRPr lang="en-US"/>
        </a:p>
      </dgm:t>
    </dgm:pt>
    <dgm:pt modelId="{205A5396-39FE-4318-AC5D-8C2E0327D2C4}" type="sibTrans" cxnId="{5E945694-718D-4997-968A-3FBA62B1C204}">
      <dgm:prSet/>
      <dgm:spPr/>
      <dgm:t>
        <a:bodyPr/>
        <a:lstStyle/>
        <a:p>
          <a:endParaRPr lang="en-US"/>
        </a:p>
      </dgm:t>
    </dgm:pt>
    <dgm:pt modelId="{66F7E197-E269-4B18-AF78-7EF18B2DFA5D}">
      <dgm:prSet phldrT="[Text]" custT="1"/>
      <dgm:spPr>
        <a:solidFill>
          <a:schemeClr val="accent2">
            <a:lumMod val="40000"/>
            <a:lumOff val="60000"/>
            <a:alpha val="90000"/>
          </a:schemeClr>
        </a:solidFill>
      </dgm:spPr>
      <dgm:t>
        <a:bodyPr/>
        <a:lstStyle/>
        <a:p>
          <a:pPr algn="l"/>
          <a:endParaRPr lang="en-US" sz="1100">
            <a:latin typeface="Times New Roman" pitchFamily="18" charset="0"/>
            <a:cs typeface="Times New Roman" pitchFamily="18" charset="0"/>
          </a:endParaRPr>
        </a:p>
      </dgm:t>
    </dgm:pt>
    <dgm:pt modelId="{2916D3E5-3744-4A97-870E-DA1D4EC5687D}" type="parTrans" cxnId="{0EB9A364-4B1D-4F27-982E-2EC86CDBF865}">
      <dgm:prSet/>
      <dgm:spPr/>
      <dgm:t>
        <a:bodyPr/>
        <a:lstStyle/>
        <a:p>
          <a:endParaRPr lang="en-US"/>
        </a:p>
      </dgm:t>
    </dgm:pt>
    <dgm:pt modelId="{C8E254A5-491E-4BDD-93F6-A52A7FAECA61}" type="sibTrans" cxnId="{0EB9A364-4B1D-4F27-982E-2EC86CDBF865}">
      <dgm:prSet/>
      <dgm:spPr/>
      <dgm:t>
        <a:bodyPr/>
        <a:lstStyle/>
        <a:p>
          <a:endParaRPr lang="en-US"/>
        </a:p>
      </dgm:t>
    </dgm:pt>
    <dgm:pt modelId="{C70517EE-6AF1-46C9-91EF-ED42D3441BA9}">
      <dgm:prSet phldrT="[Text]" custT="1"/>
      <dgm:spPr>
        <a:solidFill>
          <a:schemeClr val="accent2">
            <a:lumMod val="40000"/>
            <a:lumOff val="60000"/>
            <a:alpha val="90000"/>
          </a:schemeClr>
        </a:solidFill>
      </dgm:spPr>
      <dgm:t>
        <a:bodyPr/>
        <a:lstStyle/>
        <a:p>
          <a:pPr algn="l"/>
          <a:r>
            <a:rPr lang="en-US" sz="1100">
              <a:latin typeface="Times New Roman" pitchFamily="18" charset="0"/>
              <a:cs typeface="Times New Roman" pitchFamily="18" charset="0"/>
            </a:rPr>
            <a:t>riscurile comertului interna</a:t>
          </a:r>
          <a:r>
            <a:rPr lang="ro-RO" sz="1100">
              <a:latin typeface="Times New Roman" pitchFamily="18" charset="0"/>
              <a:cs typeface="Times New Roman" pitchFamily="18" charset="0"/>
            </a:rPr>
            <a:t>ț</a:t>
          </a:r>
          <a:r>
            <a:rPr lang="en-US" sz="1100">
              <a:latin typeface="Times New Roman" pitchFamily="18" charset="0"/>
              <a:cs typeface="Times New Roman" pitchFamily="18" charset="0"/>
            </a:rPr>
            <a:t>ional. </a:t>
          </a:r>
        </a:p>
      </dgm:t>
    </dgm:pt>
    <dgm:pt modelId="{0F623E23-F85B-4BB6-8A50-A5E03AAF6C95}" type="parTrans" cxnId="{44372444-72BF-477E-97BF-6FEBC0F0847A}">
      <dgm:prSet/>
      <dgm:spPr/>
      <dgm:t>
        <a:bodyPr/>
        <a:lstStyle/>
        <a:p>
          <a:endParaRPr lang="en-US"/>
        </a:p>
      </dgm:t>
    </dgm:pt>
    <dgm:pt modelId="{683D1207-B947-4E20-8771-AAD951537A5A}" type="sibTrans" cxnId="{44372444-72BF-477E-97BF-6FEBC0F0847A}">
      <dgm:prSet/>
      <dgm:spPr/>
      <dgm:t>
        <a:bodyPr/>
        <a:lstStyle/>
        <a:p>
          <a:endParaRPr lang="en-US"/>
        </a:p>
      </dgm:t>
    </dgm:pt>
    <dgm:pt modelId="{023EFA6C-1DD4-423B-BE12-6598333F8981}">
      <dgm:prSet phldrT="[Text]" custT="1"/>
      <dgm:spPr/>
      <dgm:t>
        <a:bodyPr/>
        <a:lstStyle/>
        <a:p>
          <a:pPr algn="l"/>
          <a:r>
            <a:rPr lang="en-US" sz="1100">
              <a:latin typeface="Times New Roman" pitchFamily="18" charset="0"/>
              <a:cs typeface="Times New Roman" pitchFamily="18" charset="0"/>
            </a:rPr>
            <a:t>Pie</a:t>
          </a:r>
          <a:r>
            <a:rPr lang="ro-RO" sz="1100">
              <a:latin typeface="Times New Roman" pitchFamily="18" charset="0"/>
              <a:cs typeface="Times New Roman" pitchFamily="18" charset="0"/>
            </a:rPr>
            <a:t>ț</a:t>
          </a:r>
          <a:r>
            <a:rPr lang="en-US" sz="1100">
              <a:latin typeface="Times New Roman" pitchFamily="18" charset="0"/>
              <a:cs typeface="Times New Roman" pitchFamily="18" charset="0"/>
            </a:rPr>
            <a:t>ele emergente precum China, India prezint</a:t>
          </a:r>
          <a:r>
            <a:rPr lang="ro-RO" sz="1100">
              <a:latin typeface="Times New Roman" pitchFamily="18" charset="0"/>
              <a:cs typeface="Times New Roman" pitchFamily="18" charset="0"/>
            </a:rPr>
            <a:t>ă</a:t>
          </a:r>
          <a:r>
            <a:rPr lang="en-US" sz="1100">
              <a:latin typeface="Times New Roman" pitchFamily="18" charset="0"/>
              <a:cs typeface="Times New Roman" pitchFamily="18" charset="0"/>
            </a:rPr>
            <a:t> o cerere ascendent</a:t>
          </a:r>
          <a:r>
            <a:rPr lang="ro-RO" sz="1100">
              <a:latin typeface="Times New Roman" pitchFamily="18" charset="0"/>
              <a:cs typeface="Times New Roman" pitchFamily="18" charset="0"/>
            </a:rPr>
            <a:t>ă</a:t>
          </a:r>
          <a:r>
            <a:rPr lang="en-US" sz="1100">
              <a:latin typeface="Times New Roman" pitchFamily="18" charset="0"/>
              <a:cs typeface="Times New Roman" pitchFamily="18" charset="0"/>
            </a:rPr>
            <a:t> pentru astfel de produse</a:t>
          </a:r>
          <a:r>
            <a:rPr lang="ro-RO" sz="1100">
              <a:latin typeface="Times New Roman" pitchFamily="18" charset="0"/>
              <a:cs typeface="Times New Roman" pitchFamily="18" charset="0"/>
            </a:rPr>
            <a:t>.</a:t>
          </a:r>
          <a:endParaRPr lang="en-US" sz="1100">
            <a:latin typeface="Times New Roman" pitchFamily="18" charset="0"/>
            <a:cs typeface="Times New Roman" pitchFamily="18" charset="0"/>
          </a:endParaRPr>
        </a:p>
      </dgm:t>
    </dgm:pt>
    <dgm:pt modelId="{9C02DD4D-FBA6-43ED-8545-EB1DC1DFF377}" type="parTrans" cxnId="{ED454915-95A2-455E-82BB-4CE7F9526C66}">
      <dgm:prSet/>
      <dgm:spPr/>
      <dgm:t>
        <a:bodyPr/>
        <a:lstStyle/>
        <a:p>
          <a:endParaRPr lang="en-US"/>
        </a:p>
      </dgm:t>
    </dgm:pt>
    <dgm:pt modelId="{05D1CACC-1A35-45C8-BB95-CAAB014CE161}" type="sibTrans" cxnId="{ED454915-95A2-455E-82BB-4CE7F9526C66}">
      <dgm:prSet/>
      <dgm:spPr/>
      <dgm:t>
        <a:bodyPr/>
        <a:lstStyle/>
        <a:p>
          <a:endParaRPr lang="en-US"/>
        </a:p>
      </dgm:t>
    </dgm:pt>
    <dgm:pt modelId="{4D16E55C-B58D-4273-86D7-71B12D42C85A}">
      <dgm:prSet phldrT="[Text]" custT="1"/>
      <dgm:spPr/>
      <dgm:t>
        <a:bodyPr/>
        <a:lstStyle/>
        <a:p>
          <a:pPr algn="l"/>
          <a:endParaRPr lang="en-US" sz="1100">
            <a:latin typeface="Times New Roman" pitchFamily="18" charset="0"/>
            <a:cs typeface="Times New Roman" pitchFamily="18" charset="0"/>
          </a:endParaRPr>
        </a:p>
      </dgm:t>
    </dgm:pt>
    <dgm:pt modelId="{3066935D-9D58-46F2-BC9E-83D2EDFC6071}" type="parTrans" cxnId="{9E553E7D-A6FB-40D6-B10E-2001BF7C3E68}">
      <dgm:prSet/>
      <dgm:spPr/>
      <dgm:t>
        <a:bodyPr/>
        <a:lstStyle/>
        <a:p>
          <a:endParaRPr lang="en-US"/>
        </a:p>
      </dgm:t>
    </dgm:pt>
    <dgm:pt modelId="{03D589C9-586A-40ED-87DD-37FC4639D999}" type="sibTrans" cxnId="{9E553E7D-A6FB-40D6-B10E-2001BF7C3E68}">
      <dgm:prSet/>
      <dgm:spPr/>
      <dgm:t>
        <a:bodyPr/>
        <a:lstStyle/>
        <a:p>
          <a:endParaRPr lang="en-US"/>
        </a:p>
      </dgm:t>
    </dgm:pt>
    <dgm:pt modelId="{0E6ADA23-5717-4457-994F-471C91F094BE}" type="pres">
      <dgm:prSet presAssocID="{243563E4-FD53-4B05-9F7C-C67DF20990CD}" presName="Name0" presStyleCnt="0">
        <dgm:presLayoutVars>
          <dgm:dir/>
          <dgm:animLvl val="lvl"/>
          <dgm:resizeHandles val="exact"/>
        </dgm:presLayoutVars>
      </dgm:prSet>
      <dgm:spPr/>
      <dgm:t>
        <a:bodyPr/>
        <a:lstStyle/>
        <a:p>
          <a:endParaRPr lang="en-US"/>
        </a:p>
      </dgm:t>
    </dgm:pt>
    <dgm:pt modelId="{81B259BF-95F2-4A1F-89B2-2CDF47972604}" type="pres">
      <dgm:prSet presAssocID="{44A974F2-5899-4EC7-96B8-889EAC2BB3DD}" presName="composite" presStyleCnt="0"/>
      <dgm:spPr/>
    </dgm:pt>
    <dgm:pt modelId="{B3A29E88-5766-4145-B562-5805524A1C6F}" type="pres">
      <dgm:prSet presAssocID="{44A974F2-5899-4EC7-96B8-889EAC2BB3DD}" presName="parTx" presStyleLbl="alignNode1" presStyleIdx="0" presStyleCnt="2">
        <dgm:presLayoutVars>
          <dgm:chMax val="0"/>
          <dgm:chPref val="0"/>
          <dgm:bulletEnabled val="1"/>
        </dgm:presLayoutVars>
      </dgm:prSet>
      <dgm:spPr/>
      <dgm:t>
        <a:bodyPr/>
        <a:lstStyle/>
        <a:p>
          <a:endParaRPr lang="en-US"/>
        </a:p>
      </dgm:t>
    </dgm:pt>
    <dgm:pt modelId="{9C58BBF9-15B8-4135-84FE-AC874AE5756D}" type="pres">
      <dgm:prSet presAssocID="{44A974F2-5899-4EC7-96B8-889EAC2BB3DD}" presName="desTx" presStyleLbl="alignAccFollowNode1" presStyleIdx="0" presStyleCnt="2">
        <dgm:presLayoutVars>
          <dgm:bulletEnabled val="1"/>
        </dgm:presLayoutVars>
      </dgm:prSet>
      <dgm:spPr/>
      <dgm:t>
        <a:bodyPr/>
        <a:lstStyle/>
        <a:p>
          <a:endParaRPr lang="en-US"/>
        </a:p>
      </dgm:t>
    </dgm:pt>
    <dgm:pt modelId="{A407A59C-B424-4555-A8E4-83D10B250004}" type="pres">
      <dgm:prSet presAssocID="{42046EC5-27F8-4B48-A43D-2DC15D8091C0}" presName="space" presStyleCnt="0"/>
      <dgm:spPr/>
    </dgm:pt>
    <dgm:pt modelId="{56C9C3C2-71D5-4588-A854-74EC6801BA0A}" type="pres">
      <dgm:prSet presAssocID="{D4A5C29F-992C-4818-AFCE-7C79EED71A7D}" presName="composite" presStyleCnt="0"/>
      <dgm:spPr/>
    </dgm:pt>
    <dgm:pt modelId="{CE08CAA1-E09E-4972-95A3-244E493B12BD}" type="pres">
      <dgm:prSet presAssocID="{D4A5C29F-992C-4818-AFCE-7C79EED71A7D}" presName="parTx" presStyleLbl="alignNode1" presStyleIdx="1" presStyleCnt="2">
        <dgm:presLayoutVars>
          <dgm:chMax val="0"/>
          <dgm:chPref val="0"/>
          <dgm:bulletEnabled val="1"/>
        </dgm:presLayoutVars>
      </dgm:prSet>
      <dgm:spPr/>
      <dgm:t>
        <a:bodyPr/>
        <a:lstStyle/>
        <a:p>
          <a:endParaRPr lang="en-US"/>
        </a:p>
      </dgm:t>
    </dgm:pt>
    <dgm:pt modelId="{694630EC-6391-484A-987A-372A9C18AB79}" type="pres">
      <dgm:prSet presAssocID="{D4A5C29F-992C-4818-AFCE-7C79EED71A7D}" presName="desTx" presStyleLbl="alignAccFollowNode1" presStyleIdx="1" presStyleCnt="2" custScaleY="100000">
        <dgm:presLayoutVars>
          <dgm:bulletEnabled val="1"/>
        </dgm:presLayoutVars>
      </dgm:prSet>
      <dgm:spPr/>
      <dgm:t>
        <a:bodyPr/>
        <a:lstStyle/>
        <a:p>
          <a:endParaRPr lang="en-US"/>
        </a:p>
      </dgm:t>
    </dgm:pt>
  </dgm:ptLst>
  <dgm:cxnLst>
    <dgm:cxn modelId="{80557945-D6F2-4C2B-9551-9071942A2BD1}" type="presOf" srcId="{023EFA6C-1DD4-423B-BE12-6598333F8981}" destId="{9C58BBF9-15B8-4135-84FE-AC874AE5756D}" srcOrd="0" destOrd="4" presId="urn:microsoft.com/office/officeart/2005/8/layout/hList1"/>
    <dgm:cxn modelId="{B434539A-8E8F-45C8-A6A5-9728ECB9306A}" srcId="{D4A5C29F-992C-4818-AFCE-7C79EED71A7D}" destId="{C81C48C1-5B03-4E61-9AB3-F44ABDD64A8A}" srcOrd="1" destOrd="0" parTransId="{1BAA23F5-9293-4EE4-AF17-4EE9A6DD7187}" sibTransId="{1B881F82-5966-4FCE-91C9-2CCC9B9CA57D}"/>
    <dgm:cxn modelId="{4DCDCF57-7569-4DDC-AB11-660466381AA2}" type="presOf" srcId="{66F7E197-E269-4B18-AF78-7EF18B2DFA5D}" destId="{694630EC-6391-484A-987A-372A9C18AB79}" srcOrd="0" destOrd="5" presId="urn:microsoft.com/office/officeart/2005/8/layout/hList1"/>
    <dgm:cxn modelId="{043421C7-1820-40D6-9394-810DC3054B10}" type="presOf" srcId="{3B84E3A2-8190-4B73-8782-F790D2BC262E}" destId="{9C58BBF9-15B8-4135-84FE-AC874AE5756D}" srcOrd="0" destOrd="1" presId="urn:microsoft.com/office/officeart/2005/8/layout/hList1"/>
    <dgm:cxn modelId="{8A587C17-DE2F-44A3-B20B-5842F2376358}" srcId="{D4A5C29F-992C-4818-AFCE-7C79EED71A7D}" destId="{D5A6319C-0308-432E-934E-E8EA2B54B6AD}" srcOrd="2" destOrd="0" parTransId="{F27A5A77-8A4F-40C0-9A26-9F9DB9BEC652}" sibTransId="{235D26B4-6668-45EC-BE93-18406F97AC5D}"/>
    <dgm:cxn modelId="{089AF0F1-8B65-4F35-90F0-1FA20BC8686E}" srcId="{44A974F2-5899-4EC7-96B8-889EAC2BB3DD}" destId="{1726F6F9-E60D-47ED-8211-33E22D100075}" srcOrd="2" destOrd="0" parTransId="{BA29C3F2-5AFE-49E0-BE3E-99AF3B95318B}" sibTransId="{B46B2A45-7FCA-425D-976B-D264BC580AC8}"/>
    <dgm:cxn modelId="{8D776E9A-83D4-4A2D-81F2-DD3FFA165E28}" type="presOf" srcId="{7C47E71D-D3D5-432D-B2A9-3750E5D58987}" destId="{9C58BBF9-15B8-4135-84FE-AC874AE5756D}" srcOrd="0" destOrd="3" presId="urn:microsoft.com/office/officeart/2005/8/layout/hList1"/>
    <dgm:cxn modelId="{0EB9A364-4B1D-4F27-982E-2EC86CDBF865}" srcId="{D4A5C29F-992C-4818-AFCE-7C79EED71A7D}" destId="{66F7E197-E269-4B18-AF78-7EF18B2DFA5D}" srcOrd="5" destOrd="0" parTransId="{2916D3E5-3744-4A97-870E-DA1D4EC5687D}" sibTransId="{C8E254A5-491E-4BDD-93F6-A52A7FAECA61}"/>
    <dgm:cxn modelId="{435635E3-B205-434A-A196-3F8E688099F6}" type="presOf" srcId="{F3DE65CA-1FF7-4470-8734-E262825C75C4}" destId="{694630EC-6391-484A-987A-372A9C18AB79}" srcOrd="0" destOrd="0" presId="urn:microsoft.com/office/officeart/2005/8/layout/hList1"/>
    <dgm:cxn modelId="{44372444-72BF-477E-97BF-6FEBC0F0847A}" srcId="{D4A5C29F-992C-4818-AFCE-7C79EED71A7D}" destId="{C70517EE-6AF1-46C9-91EF-ED42D3441BA9}" srcOrd="4" destOrd="0" parTransId="{0F623E23-F85B-4BB6-8A50-A5E03AAF6C95}" sibTransId="{683D1207-B947-4E20-8771-AAD951537A5A}"/>
    <dgm:cxn modelId="{ED454915-95A2-455E-82BB-4CE7F9526C66}" srcId="{44A974F2-5899-4EC7-96B8-889EAC2BB3DD}" destId="{023EFA6C-1DD4-423B-BE12-6598333F8981}" srcOrd="4" destOrd="0" parTransId="{9C02DD4D-FBA6-43ED-8545-EB1DC1DFF377}" sibTransId="{05D1CACC-1A35-45C8-BB95-CAAB014CE161}"/>
    <dgm:cxn modelId="{CFC5D7C7-41CD-40D9-BA22-A266AB214028}" srcId="{44A974F2-5899-4EC7-96B8-889EAC2BB3DD}" destId="{5FCF0F23-4752-4583-BFD5-44FC8A2C6364}" srcOrd="0" destOrd="0" parTransId="{3454C40A-878D-46DA-BE62-AD2F10E993C3}" sibTransId="{CB054D90-FDB0-46B1-9D73-2D49EBDE221E}"/>
    <dgm:cxn modelId="{9E553E7D-A6FB-40D6-B10E-2001BF7C3E68}" srcId="{44A974F2-5899-4EC7-96B8-889EAC2BB3DD}" destId="{4D16E55C-B58D-4273-86D7-71B12D42C85A}" srcOrd="5" destOrd="0" parTransId="{3066935D-9D58-46F2-BC9E-83D2EDFC6071}" sibTransId="{03D589C9-586A-40ED-87DD-37FC4639D999}"/>
    <dgm:cxn modelId="{C65777CF-2B1E-4B23-B30C-717264D91DDE}" type="presOf" srcId="{C81C48C1-5B03-4E61-9AB3-F44ABDD64A8A}" destId="{694630EC-6391-484A-987A-372A9C18AB79}" srcOrd="0" destOrd="1" presId="urn:microsoft.com/office/officeart/2005/8/layout/hList1"/>
    <dgm:cxn modelId="{C4BE56BB-A403-4E5D-A7AF-92E88D6B570A}" type="presOf" srcId="{1726F6F9-E60D-47ED-8211-33E22D100075}" destId="{9C58BBF9-15B8-4135-84FE-AC874AE5756D}" srcOrd="0" destOrd="2" presId="urn:microsoft.com/office/officeart/2005/8/layout/hList1"/>
    <dgm:cxn modelId="{9ADFE1D4-81DE-4D9D-9162-9868770C1D6C}" type="presOf" srcId="{243563E4-FD53-4B05-9F7C-C67DF20990CD}" destId="{0E6ADA23-5717-4457-994F-471C91F094BE}" srcOrd="0" destOrd="0" presId="urn:microsoft.com/office/officeart/2005/8/layout/hList1"/>
    <dgm:cxn modelId="{E364225B-8561-4F35-A56A-A9650ECEFA36}" type="presOf" srcId="{D4A5C29F-992C-4818-AFCE-7C79EED71A7D}" destId="{CE08CAA1-E09E-4972-95A3-244E493B12BD}" srcOrd="0" destOrd="0" presId="urn:microsoft.com/office/officeart/2005/8/layout/hList1"/>
    <dgm:cxn modelId="{2BB53C9A-D779-4D76-8D68-ADFF96C40842}" type="presOf" srcId="{4D16E55C-B58D-4273-86D7-71B12D42C85A}" destId="{9C58BBF9-15B8-4135-84FE-AC874AE5756D}" srcOrd="0" destOrd="5" presId="urn:microsoft.com/office/officeart/2005/8/layout/hList1"/>
    <dgm:cxn modelId="{BF1610D1-47D0-47F2-86FB-BB34ACD5D61D}" type="presOf" srcId="{C70517EE-6AF1-46C9-91EF-ED42D3441BA9}" destId="{694630EC-6391-484A-987A-372A9C18AB79}" srcOrd="0" destOrd="4" presId="urn:microsoft.com/office/officeart/2005/8/layout/hList1"/>
    <dgm:cxn modelId="{3FEDDD1D-B38E-41F6-AF49-783B6A0F6352}" srcId="{44A974F2-5899-4EC7-96B8-889EAC2BB3DD}" destId="{7C47E71D-D3D5-432D-B2A9-3750E5D58987}" srcOrd="3" destOrd="0" parTransId="{B8334DC3-6908-4018-A8D5-DFA72ABF4504}" sibTransId="{79AC70F1-E10D-45FB-A7D5-C8E791348932}"/>
    <dgm:cxn modelId="{2B7E7EA6-EE7A-48C3-BE2B-0BF6F85A8A7D}" srcId="{243563E4-FD53-4B05-9F7C-C67DF20990CD}" destId="{44A974F2-5899-4EC7-96B8-889EAC2BB3DD}" srcOrd="0" destOrd="0" parTransId="{7C2F55C8-DEE2-4EFA-A704-5B06520F8B31}" sibTransId="{42046EC5-27F8-4B48-A43D-2DC15D8091C0}"/>
    <dgm:cxn modelId="{5E945694-718D-4997-968A-3FBA62B1C204}" srcId="{D4A5C29F-992C-4818-AFCE-7C79EED71A7D}" destId="{74FA0E8B-7F0A-45ED-96F5-59D878FF4A74}" srcOrd="3" destOrd="0" parTransId="{A25833E7-F5AE-4C7E-BE96-21F5ECD8DE7D}" sibTransId="{205A5396-39FE-4318-AC5D-8C2E0327D2C4}"/>
    <dgm:cxn modelId="{B5234591-1ADC-429B-803F-A7575DEE71AA}" type="presOf" srcId="{44A974F2-5899-4EC7-96B8-889EAC2BB3DD}" destId="{B3A29E88-5766-4145-B562-5805524A1C6F}" srcOrd="0" destOrd="0" presId="urn:microsoft.com/office/officeart/2005/8/layout/hList1"/>
    <dgm:cxn modelId="{3A7B84B6-9E00-4FD6-B050-19049B62E172}" srcId="{D4A5C29F-992C-4818-AFCE-7C79EED71A7D}" destId="{F3DE65CA-1FF7-4470-8734-E262825C75C4}" srcOrd="0" destOrd="0" parTransId="{B39FA97B-1A62-471A-A844-42EB1823F0C9}" sibTransId="{78FCD1E1-6B13-41FB-AF4C-58CDEA99CD54}"/>
    <dgm:cxn modelId="{282014E0-9B3C-4332-BA41-D0369D969883}" type="presOf" srcId="{74FA0E8B-7F0A-45ED-96F5-59D878FF4A74}" destId="{694630EC-6391-484A-987A-372A9C18AB79}" srcOrd="0" destOrd="3" presId="urn:microsoft.com/office/officeart/2005/8/layout/hList1"/>
    <dgm:cxn modelId="{4DD56253-4022-45C2-AE1E-F8DF354E50C7}" srcId="{44A974F2-5899-4EC7-96B8-889EAC2BB3DD}" destId="{3B84E3A2-8190-4B73-8782-F790D2BC262E}" srcOrd="1" destOrd="0" parTransId="{AD8FFAD4-E237-4B46-807C-06C822CDE553}" sibTransId="{A89D7767-C997-4461-9096-F2B4546F636B}"/>
    <dgm:cxn modelId="{43E67511-D3E2-4DFC-9852-2434BE793C6B}" type="presOf" srcId="{5FCF0F23-4752-4583-BFD5-44FC8A2C6364}" destId="{9C58BBF9-15B8-4135-84FE-AC874AE5756D}" srcOrd="0" destOrd="0" presId="urn:microsoft.com/office/officeart/2005/8/layout/hList1"/>
    <dgm:cxn modelId="{21B7ABD5-28FA-4CDD-9BD5-2433D34D1428}" type="presOf" srcId="{D5A6319C-0308-432E-934E-E8EA2B54B6AD}" destId="{694630EC-6391-484A-987A-372A9C18AB79}" srcOrd="0" destOrd="2" presId="urn:microsoft.com/office/officeart/2005/8/layout/hList1"/>
    <dgm:cxn modelId="{72043AED-5437-44F1-824D-74127F340087}" srcId="{243563E4-FD53-4B05-9F7C-C67DF20990CD}" destId="{D4A5C29F-992C-4818-AFCE-7C79EED71A7D}" srcOrd="1" destOrd="0" parTransId="{D1E0B52C-27E6-474B-98CC-270155B2254A}" sibTransId="{3ECE726F-84F0-4097-85F8-640432FA9D76}"/>
    <dgm:cxn modelId="{5E4F1910-F3EE-4FF3-B544-95ED0CD7697E}" type="presParOf" srcId="{0E6ADA23-5717-4457-994F-471C91F094BE}" destId="{81B259BF-95F2-4A1F-89B2-2CDF47972604}" srcOrd="0" destOrd="0" presId="urn:microsoft.com/office/officeart/2005/8/layout/hList1"/>
    <dgm:cxn modelId="{812AC0F4-739D-4225-A5F6-266BC44BBBEF}" type="presParOf" srcId="{81B259BF-95F2-4A1F-89B2-2CDF47972604}" destId="{B3A29E88-5766-4145-B562-5805524A1C6F}" srcOrd="0" destOrd="0" presId="urn:microsoft.com/office/officeart/2005/8/layout/hList1"/>
    <dgm:cxn modelId="{4D0B13C6-CCEB-4C88-A0EA-57BFD51B451E}" type="presParOf" srcId="{81B259BF-95F2-4A1F-89B2-2CDF47972604}" destId="{9C58BBF9-15B8-4135-84FE-AC874AE5756D}" srcOrd="1" destOrd="0" presId="urn:microsoft.com/office/officeart/2005/8/layout/hList1"/>
    <dgm:cxn modelId="{49FEEBCC-8FD9-4164-9E58-33A65FAB54A9}" type="presParOf" srcId="{0E6ADA23-5717-4457-994F-471C91F094BE}" destId="{A407A59C-B424-4555-A8E4-83D10B250004}" srcOrd="1" destOrd="0" presId="urn:microsoft.com/office/officeart/2005/8/layout/hList1"/>
    <dgm:cxn modelId="{F0AEBA70-4BCF-4EB0-A473-741DD69C5D27}" type="presParOf" srcId="{0E6ADA23-5717-4457-994F-471C91F094BE}" destId="{56C9C3C2-71D5-4588-A854-74EC6801BA0A}" srcOrd="2" destOrd="0" presId="urn:microsoft.com/office/officeart/2005/8/layout/hList1"/>
    <dgm:cxn modelId="{36C8FED6-87BF-4B1F-8C0F-C10632638C8F}" type="presParOf" srcId="{56C9C3C2-71D5-4588-A854-74EC6801BA0A}" destId="{CE08CAA1-E09E-4972-95A3-244E493B12BD}" srcOrd="0" destOrd="0" presId="urn:microsoft.com/office/officeart/2005/8/layout/hList1"/>
    <dgm:cxn modelId="{ED346EAB-E586-48C0-8830-A2F62F50D543}" type="presParOf" srcId="{56C9C3C2-71D5-4588-A854-74EC6801BA0A}" destId="{694630EC-6391-484A-987A-372A9C18AB79}"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ADEDF-1990-4633-842B-A47DFEFA49FB}">
      <dsp:nvSpPr>
        <dsp:cNvPr id="0" name=""/>
        <dsp:cNvSpPr/>
      </dsp:nvSpPr>
      <dsp:spPr>
        <a:xfrm>
          <a:off x="912855" y="634956"/>
          <a:ext cx="1780133" cy="1187348"/>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lvl="0" algn="just" defTabSz="488950">
            <a:lnSpc>
              <a:spcPct val="100000"/>
            </a:lnSpc>
            <a:spcBef>
              <a:spcPct val="0"/>
            </a:spcBef>
            <a:spcAft>
              <a:spcPts val="0"/>
            </a:spcAft>
          </a:pPr>
          <a:r>
            <a:rPr lang="ro-RO" sz="1100" kern="1200" dirty="0">
              <a:latin typeface="Times New Roman" pitchFamily="18" charset="0"/>
              <a:cs typeface="Times New Roman" pitchFamily="18" charset="0"/>
            </a:rPr>
            <a:t>- numărul 1 pe plan mondial la producția de </a:t>
          </a:r>
          <a:r>
            <a:rPr lang="ro-RO" sz="1100" kern="1200" dirty="0" smtClean="0">
              <a:latin typeface="Times New Roman" pitchFamily="18" charset="0"/>
              <a:cs typeface="Times New Roman" pitchFamily="18" charset="0"/>
            </a:rPr>
            <a:t>încălțăminte</a:t>
          </a:r>
          <a:endParaRPr lang="ro-RO" sz="1100" kern="1200" dirty="0">
            <a:latin typeface="Times New Roman" pitchFamily="18" charset="0"/>
            <a:cs typeface="Times New Roman" pitchFamily="18" charset="0"/>
          </a:endParaRPr>
        </a:p>
        <a:p>
          <a:pPr lvl="0" algn="just" defTabSz="488950">
            <a:lnSpc>
              <a:spcPct val="100000"/>
            </a:lnSpc>
            <a:spcBef>
              <a:spcPct val="0"/>
            </a:spcBef>
            <a:spcAft>
              <a:spcPts val="0"/>
            </a:spcAft>
          </a:pPr>
          <a:r>
            <a:rPr lang="ro-RO" sz="1100" kern="1200" dirty="0">
              <a:latin typeface="Times New Roman" pitchFamily="18" charset="0"/>
              <a:cs typeface="Times New Roman" pitchFamily="18" charset="0"/>
            </a:rPr>
            <a:t>- calitatea superioară a produselor </a:t>
          </a:r>
        </a:p>
        <a:p>
          <a:pPr lvl="0" algn="just" defTabSz="488950">
            <a:lnSpc>
              <a:spcPct val="100000"/>
            </a:lnSpc>
            <a:spcBef>
              <a:spcPct val="0"/>
            </a:spcBef>
            <a:spcAft>
              <a:spcPts val="0"/>
            </a:spcAft>
          </a:pPr>
          <a:r>
            <a:rPr lang="ro-RO" sz="1100" kern="1200" dirty="0">
              <a:latin typeface="Times New Roman" pitchFamily="18" charset="0"/>
              <a:cs typeface="Times New Roman" pitchFamily="18" charset="0"/>
            </a:rPr>
            <a:t>- varietatea produselor</a:t>
          </a:r>
          <a:endParaRPr lang="en-US" sz="1100" kern="1200" dirty="0">
            <a:latin typeface="Times New Roman" pitchFamily="18" charset="0"/>
            <a:cs typeface="Times New Roman" pitchFamily="18" charset="0"/>
          </a:endParaRPr>
        </a:p>
      </dsp:txBody>
      <dsp:txXfrm>
        <a:off x="1197676" y="634956"/>
        <a:ext cx="1495311" cy="1187348"/>
      </dsp:txXfrm>
    </dsp:sp>
    <dsp:sp modelId="{7CF581B3-3DD4-44AF-BD24-8F56A8D8A11C}">
      <dsp:nvSpPr>
        <dsp:cNvPr id="0" name=""/>
        <dsp:cNvSpPr/>
      </dsp:nvSpPr>
      <dsp:spPr>
        <a:xfrm>
          <a:off x="912855" y="1814694"/>
          <a:ext cx="1780133" cy="1187348"/>
        </a:xfrm>
        <a:prstGeom prst="rect">
          <a:avLst/>
        </a:prstGeom>
        <a:solidFill>
          <a:schemeClr val="accent5">
            <a:tint val="40000"/>
            <a:alpha val="90000"/>
            <a:hueOff val="2149088"/>
            <a:satOff val="-1732"/>
            <a:lumOff val="463"/>
            <a:alphaOff val="0"/>
          </a:schemeClr>
        </a:solidFill>
        <a:ln w="15875" cap="rnd" cmpd="sng" algn="ctr">
          <a:solidFill>
            <a:schemeClr val="accent5">
              <a:tint val="40000"/>
              <a:alpha val="90000"/>
              <a:hueOff val="2149088"/>
              <a:satOff val="-1732"/>
              <a:lumOff val="4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lvl="0" algn="just" defTabSz="488950">
            <a:lnSpc>
              <a:spcPct val="90000"/>
            </a:lnSpc>
            <a:spcBef>
              <a:spcPct val="0"/>
            </a:spcBef>
            <a:spcAft>
              <a:spcPct val="35000"/>
            </a:spcAft>
          </a:pPr>
          <a:r>
            <a:rPr lang="ro-RO" sz="1100" kern="1200" dirty="0">
              <a:latin typeface="Times New Roman" pitchFamily="18" charset="0"/>
              <a:cs typeface="Times New Roman" pitchFamily="18" charset="0"/>
            </a:rPr>
            <a:t>- prezența companiei pe tot globul </a:t>
          </a:r>
        </a:p>
        <a:p>
          <a:pPr lvl="0" algn="just" defTabSz="488950">
            <a:lnSpc>
              <a:spcPct val="90000"/>
            </a:lnSpc>
            <a:spcBef>
              <a:spcPct val="0"/>
            </a:spcBef>
            <a:spcAft>
              <a:spcPct val="35000"/>
            </a:spcAft>
          </a:pPr>
          <a:r>
            <a:rPr lang="ro-RO" sz="1100" kern="1200" dirty="0">
              <a:latin typeface="Times New Roman" pitchFamily="18" charset="0"/>
              <a:cs typeface="Times New Roman" pitchFamily="18" charset="0"/>
            </a:rPr>
            <a:t>- valoarea brand-ului este recunoscută în toată lumea</a:t>
          </a:r>
        </a:p>
        <a:p>
          <a:pPr lvl="0" algn="just" defTabSz="488950">
            <a:lnSpc>
              <a:spcPct val="90000"/>
            </a:lnSpc>
            <a:spcBef>
              <a:spcPct val="0"/>
            </a:spcBef>
            <a:spcAft>
              <a:spcPct val="35000"/>
            </a:spcAft>
          </a:pPr>
          <a:r>
            <a:rPr lang="ro-RO" sz="1100" kern="1200" dirty="0">
              <a:latin typeface="Times New Roman" pitchFamily="18" charset="0"/>
              <a:cs typeface="Times New Roman" pitchFamily="18" charset="0"/>
            </a:rPr>
            <a:t>- cercetare și dezvoltarea produselor </a:t>
          </a:r>
        </a:p>
        <a:p>
          <a:pPr lvl="0" algn="just" defTabSz="488950">
            <a:lnSpc>
              <a:spcPct val="90000"/>
            </a:lnSpc>
            <a:spcBef>
              <a:spcPct val="0"/>
            </a:spcBef>
            <a:spcAft>
              <a:spcPct val="35000"/>
            </a:spcAft>
          </a:pPr>
          <a:endParaRPr lang="ro-RO" sz="1100" kern="1200" dirty="0">
            <a:latin typeface="Times New Roman" pitchFamily="18" charset="0"/>
            <a:cs typeface="Times New Roman" pitchFamily="18" charset="0"/>
          </a:endParaRPr>
        </a:p>
      </dsp:txBody>
      <dsp:txXfrm>
        <a:off x="1197676" y="1814694"/>
        <a:ext cx="1495311" cy="1187348"/>
      </dsp:txXfrm>
    </dsp:sp>
    <dsp:sp modelId="{AB18A8CE-83B2-48E0-96EE-3D55D302981A}">
      <dsp:nvSpPr>
        <dsp:cNvPr id="0" name=""/>
        <dsp:cNvSpPr/>
      </dsp:nvSpPr>
      <dsp:spPr>
        <a:xfrm>
          <a:off x="1545" y="175500"/>
          <a:ext cx="973637" cy="895988"/>
        </a:xfrm>
        <a:prstGeom prst="ellipse">
          <a:avLst/>
        </a:prstGeom>
        <a:solidFill>
          <a:schemeClr val="tx2">
            <a:lumMod val="60000"/>
            <a:lumOff val="40000"/>
          </a:schemeClr>
        </a:solidFill>
        <a:ln w="1587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ro-RO" sz="1600" b="1" kern="1200" dirty="0">
              <a:latin typeface="Times New Roman" pitchFamily="18" charset="0"/>
              <a:cs typeface="Times New Roman" pitchFamily="18" charset="0"/>
            </a:rPr>
            <a:t>Puncte tari</a:t>
          </a:r>
          <a:endParaRPr lang="en-US" sz="1600" b="1" kern="1200" dirty="0">
            <a:latin typeface="Times New Roman" pitchFamily="18" charset="0"/>
            <a:cs typeface="Times New Roman" pitchFamily="18" charset="0"/>
          </a:endParaRPr>
        </a:p>
      </dsp:txBody>
      <dsp:txXfrm>
        <a:off x="144131" y="306714"/>
        <a:ext cx="688465" cy="633560"/>
      </dsp:txXfrm>
    </dsp:sp>
    <dsp:sp modelId="{EC4673F4-7453-4FDC-A95E-2A567AC34373}">
      <dsp:nvSpPr>
        <dsp:cNvPr id="0" name=""/>
        <dsp:cNvSpPr/>
      </dsp:nvSpPr>
      <dsp:spPr>
        <a:xfrm>
          <a:off x="3704721" y="650202"/>
          <a:ext cx="1780133" cy="2226635"/>
        </a:xfrm>
        <a:prstGeom prst="rect">
          <a:avLst/>
        </a:prstGeom>
        <a:solidFill>
          <a:schemeClr val="accent2">
            <a:lumMod val="40000"/>
            <a:lumOff val="60000"/>
          </a:schemeClr>
        </a:solidFill>
        <a:ln w="15875" cap="rnd" cmpd="sng" algn="ctr">
          <a:solidFill>
            <a:schemeClr val="accent5">
              <a:tint val="40000"/>
              <a:alpha val="90000"/>
              <a:hueOff val="4298175"/>
              <a:satOff val="-3465"/>
              <a:lumOff val="9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lvl="0" algn="just" defTabSz="488950">
            <a:lnSpc>
              <a:spcPct val="90000"/>
            </a:lnSpc>
            <a:spcBef>
              <a:spcPct val="0"/>
            </a:spcBef>
            <a:spcAft>
              <a:spcPct val="35000"/>
            </a:spcAft>
          </a:pPr>
          <a:r>
            <a:rPr lang="ro-RO" sz="1100" kern="1200" dirty="0">
              <a:latin typeface="Times New Roman" pitchFamily="18" charset="0"/>
              <a:cs typeface="Times New Roman" pitchFamily="18" charset="0"/>
            </a:rPr>
            <a:t>- condiții proaste de muncă</a:t>
          </a:r>
        </a:p>
        <a:p>
          <a:pPr lvl="0" algn="just" defTabSz="488950">
            <a:lnSpc>
              <a:spcPct val="90000"/>
            </a:lnSpc>
            <a:spcBef>
              <a:spcPct val="0"/>
            </a:spcBef>
            <a:spcAft>
              <a:spcPct val="35000"/>
            </a:spcAft>
          </a:pPr>
          <a:r>
            <a:rPr lang="ro-RO" sz="1100" kern="1200" dirty="0">
              <a:latin typeface="Times New Roman" pitchFamily="18" charset="0"/>
              <a:cs typeface="Times New Roman" pitchFamily="18" charset="0"/>
            </a:rPr>
            <a:t>- dependența companiei față de producția de încălțăminte</a:t>
          </a:r>
        </a:p>
        <a:p>
          <a:pPr lvl="0" algn="just" defTabSz="488950">
            <a:lnSpc>
              <a:spcPct val="90000"/>
            </a:lnSpc>
            <a:spcBef>
              <a:spcPct val="0"/>
            </a:spcBef>
            <a:spcAft>
              <a:spcPct val="35000"/>
            </a:spcAft>
          </a:pPr>
          <a:r>
            <a:rPr lang="ro-RO" sz="1100" kern="1200" dirty="0">
              <a:latin typeface="Times New Roman" pitchFamily="18" charset="0"/>
              <a:cs typeface="Times New Roman" pitchFamily="18" charset="0"/>
            </a:rPr>
            <a:t>- </a:t>
          </a:r>
          <a:r>
            <a:rPr lang="en-US" sz="1100" kern="1200" dirty="0">
              <a:latin typeface="Times New Roman" pitchFamily="18" charset="0"/>
              <a:cs typeface="Times New Roman" pitchFamily="18" charset="0"/>
            </a:rPr>
            <a:t>Sectorul de </a:t>
          </a:r>
          <a:r>
            <a:rPr lang="en-US" sz="1100" kern="1200" dirty="0" err="1">
              <a:latin typeface="Times New Roman" pitchFamily="18" charset="0"/>
              <a:cs typeface="Times New Roman" pitchFamily="18" charset="0"/>
            </a:rPr>
            <a:t>vanzare</a:t>
          </a:r>
          <a:r>
            <a:rPr lang="en-US" sz="1100" kern="1200" dirty="0">
              <a:latin typeface="Times New Roman" pitchFamily="18" charset="0"/>
              <a:cs typeface="Times New Roman" pitchFamily="18" charset="0"/>
            </a:rPr>
            <a:t> cu am</a:t>
          </a:r>
          <a:r>
            <a:rPr lang="ro-RO" sz="1100" kern="1200" dirty="0">
              <a:latin typeface="Times New Roman" pitchFamily="18" charset="0"/>
              <a:cs typeface="Times New Roman" pitchFamily="18" charset="0"/>
            </a:rPr>
            <a:t>ă</a:t>
          </a:r>
          <a:r>
            <a:rPr lang="en-US" sz="1100" kern="1200" dirty="0" err="1">
              <a:latin typeface="Times New Roman" pitchFamily="18" charset="0"/>
              <a:cs typeface="Times New Roman" pitchFamily="18" charset="0"/>
            </a:rPr>
            <a:t>nuntul</a:t>
          </a:r>
          <a:r>
            <a:rPr lang="en-US" sz="1100" kern="1200" dirty="0">
              <a:latin typeface="Times New Roman" pitchFamily="18" charset="0"/>
              <a:cs typeface="Times New Roman" pitchFamily="18" charset="0"/>
            </a:rPr>
            <a:t> este </a:t>
          </a:r>
          <a:r>
            <a:rPr lang="en-US" sz="1100" kern="1200" dirty="0" err="1">
              <a:latin typeface="Times New Roman" pitchFamily="18" charset="0"/>
              <a:cs typeface="Times New Roman" pitchFamily="18" charset="0"/>
            </a:rPr>
            <a:t>sensibil</a:t>
          </a:r>
          <a:r>
            <a:rPr lang="en-US" sz="1100" kern="1200" dirty="0">
              <a:latin typeface="Times New Roman" pitchFamily="18" charset="0"/>
              <a:cs typeface="Times New Roman" pitchFamily="18" charset="0"/>
            </a:rPr>
            <a:t> la pre</a:t>
          </a:r>
          <a:r>
            <a:rPr lang="ro-RO" sz="1100" kern="1200" dirty="0">
              <a:latin typeface="Times New Roman" pitchFamily="18" charset="0"/>
              <a:cs typeface="Times New Roman" pitchFamily="18" charset="0"/>
            </a:rPr>
            <a:t>ț</a:t>
          </a:r>
          <a:r>
            <a:rPr lang="en-US" sz="1100" kern="1200" dirty="0">
              <a:latin typeface="Times New Roman" pitchFamily="18" charset="0"/>
              <a:cs typeface="Times New Roman" pitchFamily="18" charset="0"/>
            </a:rPr>
            <a:t>. Cea mai mare parte din </a:t>
          </a:r>
          <a:r>
            <a:rPr lang="en-US" sz="1100" kern="1200" dirty="0" err="1">
              <a:latin typeface="Times New Roman" pitchFamily="18" charset="0"/>
              <a:cs typeface="Times New Roman" pitchFamily="18" charset="0"/>
            </a:rPr>
            <a:t>veniturile</a:t>
          </a:r>
          <a:r>
            <a:rPr lang="en-US" sz="1100" kern="1200" dirty="0">
              <a:latin typeface="Times New Roman" pitchFamily="18" charset="0"/>
              <a:cs typeface="Times New Roman" pitchFamily="18" charset="0"/>
            </a:rPr>
            <a:t> sale </a:t>
          </a:r>
          <a:r>
            <a:rPr lang="en-US" sz="1100" kern="1200" dirty="0" err="1">
              <a:latin typeface="Times New Roman" pitchFamily="18" charset="0"/>
              <a:cs typeface="Times New Roman" pitchFamily="18" charset="0"/>
            </a:rPr>
            <a:t>provind</a:t>
          </a:r>
          <a:r>
            <a:rPr lang="en-US" sz="1100" kern="1200" dirty="0">
              <a:latin typeface="Times New Roman" pitchFamily="18" charset="0"/>
              <a:cs typeface="Times New Roman" pitchFamily="18" charset="0"/>
            </a:rPr>
            <a:t> din v</a:t>
          </a:r>
          <a:r>
            <a:rPr lang="ro-RO" sz="1100" kern="1200" dirty="0">
              <a:latin typeface="Times New Roman" pitchFamily="18" charset="0"/>
              <a:cs typeface="Times New Roman" pitchFamily="18" charset="0"/>
            </a:rPr>
            <a:t>â</a:t>
          </a:r>
          <a:r>
            <a:rPr lang="en-US" sz="1100" kern="1200" dirty="0" err="1">
              <a:latin typeface="Times New Roman" pitchFamily="18" charset="0"/>
              <a:cs typeface="Times New Roman" pitchFamily="18" charset="0"/>
            </a:rPr>
            <a:t>nzarea</a:t>
          </a:r>
          <a:r>
            <a:rPr lang="en-US" sz="1100" kern="1200" dirty="0">
              <a:latin typeface="Times New Roman" pitchFamily="18" charset="0"/>
              <a:cs typeface="Times New Roman" pitchFamily="18" charset="0"/>
            </a:rPr>
            <a:t> cu am</a:t>
          </a:r>
          <a:r>
            <a:rPr lang="ro-RO" sz="1100" kern="1200" dirty="0">
              <a:latin typeface="Times New Roman" pitchFamily="18" charset="0"/>
              <a:cs typeface="Times New Roman" pitchFamily="18" charset="0"/>
            </a:rPr>
            <a:t>ă</a:t>
          </a:r>
          <a:r>
            <a:rPr lang="en-US" sz="1100" kern="1200" dirty="0" err="1">
              <a:latin typeface="Times New Roman" pitchFamily="18" charset="0"/>
              <a:cs typeface="Times New Roman" pitchFamily="18" charset="0"/>
            </a:rPr>
            <a:t>nuntul</a:t>
          </a:r>
          <a:r>
            <a:rPr lang="en-US" sz="1100" kern="1200" dirty="0">
              <a:latin typeface="Times New Roman" pitchFamily="18" charset="0"/>
              <a:cs typeface="Times New Roman" pitchFamily="18" charset="0"/>
            </a:rPr>
            <a:t>, compania fiind </a:t>
          </a:r>
          <a:r>
            <a:rPr lang="en-US" sz="1100" kern="1200" dirty="0" err="1">
              <a:latin typeface="Times New Roman" pitchFamily="18" charset="0"/>
              <a:cs typeface="Times New Roman" pitchFamily="18" charset="0"/>
            </a:rPr>
            <a:t>vulnerabil</a:t>
          </a:r>
          <a:r>
            <a:rPr lang="ro-RO" sz="1100" kern="1200" dirty="0">
              <a:latin typeface="Times New Roman" pitchFamily="18" charset="0"/>
              <a:cs typeface="Times New Roman" pitchFamily="18" charset="0"/>
            </a:rPr>
            <a:t>ă</a:t>
          </a:r>
          <a:r>
            <a:rPr lang="en-US" sz="1100" kern="1200" dirty="0">
              <a:latin typeface="Times New Roman" pitchFamily="18" charset="0"/>
              <a:cs typeface="Times New Roman" pitchFamily="18" charset="0"/>
            </a:rPr>
            <a:t> la schimb</a:t>
          </a:r>
          <a:r>
            <a:rPr lang="ro-RO" sz="1100" kern="1200" dirty="0">
              <a:latin typeface="Times New Roman" pitchFamily="18" charset="0"/>
              <a:cs typeface="Times New Roman" pitchFamily="18" charset="0"/>
            </a:rPr>
            <a:t>ă</a:t>
          </a:r>
          <a:r>
            <a:rPr lang="en-US" sz="1100" kern="1200" dirty="0">
              <a:latin typeface="Times New Roman" pitchFamily="18" charset="0"/>
              <a:cs typeface="Times New Roman" pitchFamily="18" charset="0"/>
            </a:rPr>
            <a:t>ri de pre</a:t>
          </a:r>
          <a:r>
            <a:rPr lang="ro-RO" sz="1100" kern="1200" dirty="0">
              <a:latin typeface="Times New Roman" pitchFamily="18" charset="0"/>
              <a:cs typeface="Times New Roman" pitchFamily="18" charset="0"/>
            </a:rPr>
            <a:t>ț</a:t>
          </a:r>
          <a:endParaRPr lang="en-US" sz="1100" kern="1200" dirty="0">
            <a:latin typeface="Times New Roman" pitchFamily="18" charset="0"/>
            <a:cs typeface="Times New Roman" pitchFamily="18" charset="0"/>
          </a:endParaRPr>
        </a:p>
      </dsp:txBody>
      <dsp:txXfrm>
        <a:off x="3989542" y="650202"/>
        <a:ext cx="1495311" cy="2226635"/>
      </dsp:txXfrm>
    </dsp:sp>
    <dsp:sp modelId="{4230AF45-8E4E-4E8E-8403-19E98B3E4958}">
      <dsp:nvSpPr>
        <dsp:cNvPr id="0" name=""/>
        <dsp:cNvSpPr/>
      </dsp:nvSpPr>
      <dsp:spPr>
        <a:xfrm>
          <a:off x="2816267" y="175500"/>
          <a:ext cx="975596" cy="897187"/>
        </a:xfrm>
        <a:prstGeom prst="ellipse">
          <a:avLst/>
        </a:prstGeom>
        <a:solidFill>
          <a:srgbClr val="C00000"/>
        </a:solidFill>
        <a:ln w="1587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ro-RO" sz="1600" kern="1200" dirty="0">
              <a:latin typeface="Times New Roman" pitchFamily="18" charset="0"/>
              <a:cs typeface="Times New Roman" pitchFamily="18" charset="0"/>
            </a:rPr>
            <a:t>Puncte slabe</a:t>
          </a:r>
          <a:endParaRPr lang="en-US" sz="1600" kern="1200" dirty="0">
            <a:latin typeface="Times New Roman" pitchFamily="18" charset="0"/>
            <a:cs typeface="Times New Roman" pitchFamily="18" charset="0"/>
          </a:endParaRPr>
        </a:p>
      </dsp:txBody>
      <dsp:txXfrm>
        <a:off x="2959140" y="306890"/>
        <a:ext cx="689850" cy="634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29E88-5766-4145-B562-5805524A1C6F}">
      <dsp:nvSpPr>
        <dsp:cNvPr id="0" name=""/>
        <dsp:cNvSpPr/>
      </dsp:nvSpPr>
      <dsp:spPr>
        <a:xfrm>
          <a:off x="23" y="3543"/>
          <a:ext cx="2236127" cy="777600"/>
        </a:xfrm>
        <a:prstGeom prst="rect">
          <a:avLst/>
        </a:prstGeom>
        <a:solidFill>
          <a:schemeClr val="tx2">
            <a:lumMod val="60000"/>
            <a:lumOff val="40000"/>
          </a:schemeClr>
        </a:solidFill>
        <a:ln w="15875" cap="rnd"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ro-RO" sz="1800" kern="1200" dirty="0">
              <a:latin typeface="Times New Roman" panose="02020603050405020304" pitchFamily="18" charset="0"/>
              <a:cs typeface="Times New Roman" panose="02020603050405020304" pitchFamily="18" charset="0"/>
            </a:rPr>
            <a:t>OPORTUNITĂȚI</a:t>
          </a:r>
          <a:endParaRPr lang="en-US" sz="1800" kern="1200" dirty="0">
            <a:latin typeface="Times New Roman" panose="02020603050405020304" pitchFamily="18" charset="0"/>
            <a:cs typeface="Times New Roman" panose="02020603050405020304" pitchFamily="18" charset="0"/>
          </a:endParaRPr>
        </a:p>
      </dsp:txBody>
      <dsp:txXfrm>
        <a:off x="23" y="3543"/>
        <a:ext cx="2236127" cy="777600"/>
      </dsp:txXfrm>
    </dsp:sp>
    <dsp:sp modelId="{9C58BBF9-15B8-4135-84FE-AC874AE5756D}">
      <dsp:nvSpPr>
        <dsp:cNvPr id="0" name=""/>
        <dsp:cNvSpPr/>
      </dsp:nvSpPr>
      <dsp:spPr>
        <a:xfrm>
          <a:off x="23" y="781143"/>
          <a:ext cx="2236127" cy="1889932"/>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ro-RO" sz="1100" kern="1200">
              <a:latin typeface="Times New Roman" pitchFamily="18" charset="0"/>
              <a:cs typeface="Times New Roman" pitchFamily="18" charset="0"/>
            </a:rPr>
            <a:t> comerț electronic</a:t>
          </a:r>
          <a:endParaRPr lang="en-US" sz="1100" kern="1200">
            <a:latin typeface="Times New Roman" pitchFamily="18" charset="0"/>
            <a:cs typeface="Times New Roman" pitchFamily="18" charset="0"/>
          </a:endParaRPr>
        </a:p>
        <a:p>
          <a:pPr marL="57150" lvl="1" indent="-57150" algn="l" defTabSz="488950">
            <a:lnSpc>
              <a:spcPct val="90000"/>
            </a:lnSpc>
            <a:spcBef>
              <a:spcPct val="0"/>
            </a:spcBef>
            <a:spcAft>
              <a:spcPct val="15000"/>
            </a:spcAft>
            <a:buChar char="••"/>
          </a:pPr>
          <a:r>
            <a:rPr lang="ro-RO" sz="1100" kern="1200">
              <a:latin typeface="Times New Roman" pitchFamily="18" charset="0"/>
              <a:cs typeface="Times New Roman" pitchFamily="18" charset="0"/>
            </a:rPr>
            <a:t> creșterea potențialului pieței </a:t>
          </a:r>
          <a:endParaRPr lang="en-US" sz="1100" kern="1200">
            <a:latin typeface="Times New Roman" pitchFamily="18" charset="0"/>
            <a:cs typeface="Times New Roman" pitchFamily="18" charset="0"/>
          </a:endParaRPr>
        </a:p>
        <a:p>
          <a:pPr marL="57150" lvl="1" indent="-57150" algn="l" defTabSz="488950">
            <a:lnSpc>
              <a:spcPct val="90000"/>
            </a:lnSpc>
            <a:spcBef>
              <a:spcPct val="0"/>
            </a:spcBef>
            <a:spcAft>
              <a:spcPct val="15000"/>
            </a:spcAft>
            <a:buChar char="••"/>
          </a:pPr>
          <a:r>
            <a:rPr lang="ro-RO" sz="1100" kern="1200">
              <a:latin typeface="Times New Roman" pitchFamily="18" charset="0"/>
              <a:cs typeface="Times New Roman" pitchFamily="18" charset="0"/>
            </a:rPr>
            <a:t> concentrarea oamenilor pe propria imagine, înfățișare</a:t>
          </a:r>
          <a:endParaRPr lang="en-US" sz="1100" kern="1200">
            <a:latin typeface="Times New Roman" pitchFamily="18" charset="0"/>
            <a:cs typeface="Times New Roman" pitchFamily="18" charset="0"/>
          </a:endParaRPr>
        </a:p>
        <a:p>
          <a:pPr marL="57150" lvl="1" indent="-57150" algn="l" defTabSz="488950">
            <a:lnSpc>
              <a:spcPct val="90000"/>
            </a:lnSpc>
            <a:spcBef>
              <a:spcPct val="0"/>
            </a:spcBef>
            <a:spcAft>
              <a:spcPct val="15000"/>
            </a:spcAft>
            <a:buChar char="••"/>
          </a:pPr>
          <a:r>
            <a:rPr lang="ro-RO" sz="1100" kern="1200">
              <a:latin typeface="Times New Roman" pitchFamily="18" charset="0"/>
              <a:cs typeface="Times New Roman" pitchFamily="18" charset="0"/>
            </a:rPr>
            <a:t>schimbarea stilului de viață, înclinarea oamenilor către un stil de viață sănătos făcând mai mult sport</a:t>
          </a:r>
          <a:endParaRPr lang="en-US" sz="1100" kern="1200">
            <a:latin typeface="Times New Roman" pitchFamily="18" charset="0"/>
            <a:cs typeface="Times New Roman" pitchFamily="18" charset="0"/>
          </a:endParaRPr>
        </a:p>
        <a:p>
          <a:pPr marL="57150" lvl="1" indent="-57150" algn="l" defTabSz="488950">
            <a:lnSpc>
              <a:spcPct val="90000"/>
            </a:lnSpc>
            <a:spcBef>
              <a:spcPct val="0"/>
            </a:spcBef>
            <a:spcAft>
              <a:spcPct val="15000"/>
            </a:spcAft>
            <a:buChar char="••"/>
          </a:pPr>
          <a:r>
            <a:rPr lang="en-US" sz="1100" kern="1200">
              <a:latin typeface="Times New Roman" pitchFamily="18" charset="0"/>
              <a:cs typeface="Times New Roman" pitchFamily="18" charset="0"/>
            </a:rPr>
            <a:t>Pie</a:t>
          </a:r>
          <a:r>
            <a:rPr lang="ro-RO" sz="1100" kern="1200">
              <a:latin typeface="Times New Roman" pitchFamily="18" charset="0"/>
              <a:cs typeface="Times New Roman" pitchFamily="18" charset="0"/>
            </a:rPr>
            <a:t>ț</a:t>
          </a:r>
          <a:r>
            <a:rPr lang="en-US" sz="1100" kern="1200">
              <a:latin typeface="Times New Roman" pitchFamily="18" charset="0"/>
              <a:cs typeface="Times New Roman" pitchFamily="18" charset="0"/>
            </a:rPr>
            <a:t>ele emergente precum China, India prezint</a:t>
          </a:r>
          <a:r>
            <a:rPr lang="ro-RO" sz="1100" kern="1200">
              <a:latin typeface="Times New Roman" pitchFamily="18" charset="0"/>
              <a:cs typeface="Times New Roman" pitchFamily="18" charset="0"/>
            </a:rPr>
            <a:t>ă</a:t>
          </a:r>
          <a:r>
            <a:rPr lang="en-US" sz="1100" kern="1200">
              <a:latin typeface="Times New Roman" pitchFamily="18" charset="0"/>
              <a:cs typeface="Times New Roman" pitchFamily="18" charset="0"/>
            </a:rPr>
            <a:t> o cerere ascendent</a:t>
          </a:r>
          <a:r>
            <a:rPr lang="ro-RO" sz="1100" kern="1200">
              <a:latin typeface="Times New Roman" pitchFamily="18" charset="0"/>
              <a:cs typeface="Times New Roman" pitchFamily="18" charset="0"/>
            </a:rPr>
            <a:t>ă</a:t>
          </a:r>
          <a:r>
            <a:rPr lang="en-US" sz="1100" kern="1200">
              <a:latin typeface="Times New Roman" pitchFamily="18" charset="0"/>
              <a:cs typeface="Times New Roman" pitchFamily="18" charset="0"/>
            </a:rPr>
            <a:t> pentru astfel de produse</a:t>
          </a:r>
          <a:r>
            <a:rPr lang="ro-RO" sz="1100" kern="1200">
              <a:latin typeface="Times New Roman" pitchFamily="18" charset="0"/>
              <a:cs typeface="Times New Roman" pitchFamily="18" charset="0"/>
            </a:rPr>
            <a:t>.</a:t>
          </a:r>
          <a:endParaRPr lang="en-US" sz="1100" kern="1200">
            <a:latin typeface="Times New Roman" pitchFamily="18" charset="0"/>
            <a:cs typeface="Times New Roman" pitchFamily="18" charset="0"/>
          </a:endParaRPr>
        </a:p>
        <a:p>
          <a:pPr marL="57150" lvl="1" indent="-57150" algn="l" defTabSz="488950">
            <a:lnSpc>
              <a:spcPct val="90000"/>
            </a:lnSpc>
            <a:spcBef>
              <a:spcPct val="0"/>
            </a:spcBef>
            <a:spcAft>
              <a:spcPct val="15000"/>
            </a:spcAft>
            <a:buChar char="••"/>
          </a:pPr>
          <a:endParaRPr lang="en-US" sz="1100" kern="1200">
            <a:latin typeface="Times New Roman" pitchFamily="18" charset="0"/>
            <a:cs typeface="Times New Roman" pitchFamily="18" charset="0"/>
          </a:endParaRPr>
        </a:p>
      </dsp:txBody>
      <dsp:txXfrm>
        <a:off x="23" y="781143"/>
        <a:ext cx="2236127" cy="1889932"/>
      </dsp:txXfrm>
    </dsp:sp>
    <dsp:sp modelId="{CE08CAA1-E09E-4972-95A3-244E493B12BD}">
      <dsp:nvSpPr>
        <dsp:cNvPr id="0" name=""/>
        <dsp:cNvSpPr/>
      </dsp:nvSpPr>
      <dsp:spPr>
        <a:xfrm>
          <a:off x="2549208" y="3543"/>
          <a:ext cx="2236127" cy="777600"/>
        </a:xfrm>
        <a:prstGeom prst="rect">
          <a:avLst/>
        </a:prstGeom>
        <a:solidFill>
          <a:srgbClr val="C00000"/>
        </a:solidFill>
        <a:ln w="15875" cap="rnd"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ro-RO" sz="1800" kern="1200" dirty="0">
              <a:latin typeface="Times New Roman" panose="02020603050405020304" pitchFamily="18" charset="0"/>
              <a:cs typeface="Times New Roman" panose="02020603050405020304" pitchFamily="18" charset="0"/>
            </a:rPr>
            <a:t>AMENINȚĂRI</a:t>
          </a:r>
          <a:endParaRPr lang="en-US" sz="1800" kern="1200" dirty="0">
            <a:latin typeface="Times New Roman" panose="02020603050405020304" pitchFamily="18" charset="0"/>
            <a:cs typeface="Times New Roman" panose="02020603050405020304" pitchFamily="18" charset="0"/>
          </a:endParaRPr>
        </a:p>
      </dsp:txBody>
      <dsp:txXfrm>
        <a:off x="2549208" y="3543"/>
        <a:ext cx="2236127" cy="777600"/>
      </dsp:txXfrm>
    </dsp:sp>
    <dsp:sp modelId="{694630EC-6391-484A-987A-372A9C18AB79}">
      <dsp:nvSpPr>
        <dsp:cNvPr id="0" name=""/>
        <dsp:cNvSpPr/>
      </dsp:nvSpPr>
      <dsp:spPr>
        <a:xfrm>
          <a:off x="2549208" y="781143"/>
          <a:ext cx="2236127" cy="1889932"/>
        </a:xfrm>
        <a:prstGeom prst="rect">
          <a:avLst/>
        </a:prstGeom>
        <a:solidFill>
          <a:schemeClr val="accent2">
            <a:lumMod val="40000"/>
            <a:lumOff val="60000"/>
            <a:alpha val="90000"/>
          </a:schemeClr>
        </a:solidFill>
        <a:ln w="15875" cap="rnd" cmpd="sng" algn="ctr">
          <a:solidFill>
            <a:schemeClr val="accent5">
              <a:tint val="40000"/>
              <a:alpha val="90000"/>
              <a:hueOff val="4298175"/>
              <a:satOff val="-3465"/>
              <a:lumOff val="9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ro-RO" sz="1100" kern="1200" dirty="0">
              <a:latin typeface="Times New Roman" pitchFamily="18" charset="0"/>
              <a:cs typeface="Times New Roman" pitchFamily="18" charset="0"/>
            </a:rPr>
            <a:t>competitori puternici </a:t>
          </a:r>
          <a:endParaRPr lang="en-US" sz="1100" kern="1200" dirty="0">
            <a:latin typeface="Times New Roman" pitchFamily="18" charset="0"/>
            <a:cs typeface="Times New Roman" pitchFamily="18" charset="0"/>
          </a:endParaRPr>
        </a:p>
        <a:p>
          <a:pPr marL="57150" lvl="1" indent="-57150" algn="l" defTabSz="488950">
            <a:lnSpc>
              <a:spcPct val="90000"/>
            </a:lnSpc>
            <a:spcBef>
              <a:spcPct val="0"/>
            </a:spcBef>
            <a:spcAft>
              <a:spcPct val="15000"/>
            </a:spcAft>
            <a:buChar char="••"/>
          </a:pPr>
          <a:r>
            <a:rPr lang="ro-RO" sz="1100" kern="1200">
              <a:latin typeface="Times New Roman" pitchFamily="18" charset="0"/>
              <a:cs typeface="Times New Roman" pitchFamily="18" charset="0"/>
            </a:rPr>
            <a:t>produsele neautentice de pe piață</a:t>
          </a:r>
          <a:endParaRPr lang="en-US" sz="1100" kern="1200">
            <a:latin typeface="Times New Roman" pitchFamily="18" charset="0"/>
            <a:cs typeface="Times New Roman" pitchFamily="18" charset="0"/>
          </a:endParaRPr>
        </a:p>
        <a:p>
          <a:pPr marL="57150" lvl="1" indent="-57150" algn="l" defTabSz="488950">
            <a:lnSpc>
              <a:spcPct val="90000"/>
            </a:lnSpc>
            <a:spcBef>
              <a:spcPct val="0"/>
            </a:spcBef>
            <a:spcAft>
              <a:spcPct val="15000"/>
            </a:spcAft>
            <a:buChar char="••"/>
          </a:pPr>
          <a:r>
            <a:rPr lang="ro-RO" sz="1100" kern="1200" dirty="0">
              <a:latin typeface="Times New Roman" pitchFamily="18" charset="0"/>
              <a:cs typeface="Times New Roman" pitchFamily="18" charset="0"/>
            </a:rPr>
            <a:t>prezența pe unele piețe este greu de păstrat deoarece oamenii nu întrunesc caracteristicile clientului Nike</a:t>
          </a:r>
          <a:endParaRPr lang="en-US" sz="1100" kern="1200" dirty="0">
            <a:latin typeface="Times New Roman" pitchFamily="18" charset="0"/>
            <a:cs typeface="Times New Roman" pitchFamily="18" charset="0"/>
          </a:endParaRPr>
        </a:p>
        <a:p>
          <a:pPr marL="57150" lvl="1" indent="-57150" algn="l" defTabSz="488950">
            <a:lnSpc>
              <a:spcPct val="90000"/>
            </a:lnSpc>
            <a:spcBef>
              <a:spcPct val="0"/>
            </a:spcBef>
            <a:spcAft>
              <a:spcPct val="15000"/>
            </a:spcAft>
            <a:buChar char="••"/>
          </a:pPr>
          <a:r>
            <a:rPr lang="en-US" sz="1100" kern="1200">
              <a:latin typeface="Times New Roman" pitchFamily="18" charset="0"/>
              <a:cs typeface="Times New Roman" pitchFamily="18" charset="0"/>
            </a:rPr>
            <a:t>fluctuațiile cursului de schimb valutar</a:t>
          </a:r>
        </a:p>
        <a:p>
          <a:pPr marL="57150" lvl="1" indent="-57150" algn="l" defTabSz="488950">
            <a:lnSpc>
              <a:spcPct val="90000"/>
            </a:lnSpc>
            <a:spcBef>
              <a:spcPct val="0"/>
            </a:spcBef>
            <a:spcAft>
              <a:spcPct val="15000"/>
            </a:spcAft>
            <a:buChar char="••"/>
          </a:pPr>
          <a:r>
            <a:rPr lang="en-US" sz="1100" kern="1200">
              <a:latin typeface="Times New Roman" pitchFamily="18" charset="0"/>
              <a:cs typeface="Times New Roman" pitchFamily="18" charset="0"/>
            </a:rPr>
            <a:t>riscurile comertului interna</a:t>
          </a:r>
          <a:r>
            <a:rPr lang="ro-RO" sz="1100" kern="1200">
              <a:latin typeface="Times New Roman" pitchFamily="18" charset="0"/>
              <a:cs typeface="Times New Roman" pitchFamily="18" charset="0"/>
            </a:rPr>
            <a:t>ț</a:t>
          </a:r>
          <a:r>
            <a:rPr lang="en-US" sz="1100" kern="1200">
              <a:latin typeface="Times New Roman" pitchFamily="18" charset="0"/>
              <a:cs typeface="Times New Roman" pitchFamily="18" charset="0"/>
            </a:rPr>
            <a:t>ional. </a:t>
          </a:r>
        </a:p>
        <a:p>
          <a:pPr marL="57150" lvl="1" indent="-57150" algn="l" defTabSz="488950">
            <a:lnSpc>
              <a:spcPct val="90000"/>
            </a:lnSpc>
            <a:spcBef>
              <a:spcPct val="0"/>
            </a:spcBef>
            <a:spcAft>
              <a:spcPct val="15000"/>
            </a:spcAft>
            <a:buChar char="••"/>
          </a:pPr>
          <a:endParaRPr lang="en-US" sz="1100" kern="1200">
            <a:latin typeface="Times New Roman" pitchFamily="18" charset="0"/>
            <a:cs typeface="Times New Roman" pitchFamily="18" charset="0"/>
          </a:endParaRPr>
        </a:p>
      </dsp:txBody>
      <dsp:txXfrm>
        <a:off x="2549208" y="781143"/>
        <a:ext cx="2236127" cy="188993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03FBEE-A8D0-4519-A0D0-2D8C90CB7FCB}"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2875671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3FBEE-A8D0-4519-A0D0-2D8C90CB7FCB}"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112323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3FBEE-A8D0-4519-A0D0-2D8C90CB7FCB}"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BCFD16-34AA-41E6-91B2-E81EBB20364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6247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03FBEE-A8D0-4519-A0D0-2D8C90CB7FCB}"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374566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03FBEE-A8D0-4519-A0D0-2D8C90CB7FCB}"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BCFD16-34AA-41E6-91B2-E81EBB20364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1355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03FBEE-A8D0-4519-A0D0-2D8C90CB7FCB}"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3789185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3FBEE-A8D0-4519-A0D0-2D8C90CB7FCB}"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1329804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3FBEE-A8D0-4519-A0D0-2D8C90CB7FCB}"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300088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3FBEE-A8D0-4519-A0D0-2D8C90CB7FCB}"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22229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3FBEE-A8D0-4519-A0D0-2D8C90CB7FCB}"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286575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03FBEE-A8D0-4519-A0D0-2D8C90CB7FCB}"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236366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03FBEE-A8D0-4519-A0D0-2D8C90CB7FCB}" type="datetimeFigureOut">
              <a:rPr lang="en-US" smtClean="0"/>
              <a:t>11/15/2023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188759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03FBEE-A8D0-4519-A0D0-2D8C90CB7FCB}" type="datetimeFigureOut">
              <a:rPr lang="en-US" smtClean="0"/>
              <a:t>11/15/2023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385949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3FBEE-A8D0-4519-A0D0-2D8C90CB7FCB}" type="datetimeFigureOut">
              <a:rPr lang="en-US" smtClean="0"/>
              <a:t>11/15/2023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24391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03FBEE-A8D0-4519-A0D0-2D8C90CB7FCB}"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252013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03FBEE-A8D0-4519-A0D0-2D8C90CB7FCB}"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BCFD16-34AA-41E6-91B2-E81EBB203648}" type="slidenum">
              <a:rPr lang="en-US" smtClean="0"/>
              <a:t>‹#›</a:t>
            </a:fld>
            <a:endParaRPr lang="en-US"/>
          </a:p>
        </p:txBody>
      </p:sp>
    </p:spTree>
    <p:extLst>
      <p:ext uri="{BB962C8B-B14F-4D97-AF65-F5344CB8AC3E}">
        <p14:creationId xmlns:p14="http://schemas.microsoft.com/office/powerpoint/2010/main" val="376725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03FBEE-A8D0-4519-A0D0-2D8C90CB7FCB}" type="datetimeFigureOut">
              <a:rPr lang="en-US" smtClean="0"/>
              <a:t>11/15/2023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CBCFD16-34AA-41E6-91B2-E81EBB203648}" type="slidenum">
              <a:rPr lang="en-US" smtClean="0"/>
              <a:t>‹#›</a:t>
            </a:fld>
            <a:endParaRPr lang="en-US"/>
          </a:p>
        </p:txBody>
      </p:sp>
    </p:spTree>
    <p:extLst>
      <p:ext uri="{BB962C8B-B14F-4D97-AF65-F5344CB8AC3E}">
        <p14:creationId xmlns:p14="http://schemas.microsoft.com/office/powerpoint/2010/main" val="1519309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D6B09-1AAD-A04C-96EB-EB51F08B1D57}"/>
              </a:ext>
            </a:extLst>
          </p:cNvPr>
          <p:cNvSpPr>
            <a:spLocks noGrp="1"/>
          </p:cNvSpPr>
          <p:nvPr>
            <p:ph type="ctrTitle"/>
          </p:nvPr>
        </p:nvSpPr>
        <p:spPr>
          <a:xfrm>
            <a:off x="1994409" y="1544715"/>
            <a:ext cx="8915399" cy="1465127"/>
          </a:xfrm>
        </p:spPr>
        <p:txBody>
          <a:bodyPr>
            <a:normAutofit/>
          </a:bodyPr>
          <a:lstStyle/>
          <a:p>
            <a:pPr algn="ctr"/>
            <a:r>
              <a:rPr lang="en-US" sz="4800" dirty="0">
                <a:latin typeface="Times New Roman" panose="02020603050405020304" pitchFamily="18" charset="0"/>
                <a:cs typeface="Times New Roman" panose="02020603050405020304" pitchFamily="18" charset="0"/>
              </a:rPr>
              <a:t>Cibernetica Sistemelor Economice</a:t>
            </a:r>
          </a:p>
        </p:txBody>
      </p:sp>
      <p:sp>
        <p:nvSpPr>
          <p:cNvPr id="3" name="Subtitle 2">
            <a:extLst>
              <a:ext uri="{FF2B5EF4-FFF2-40B4-BE49-F238E27FC236}">
                <a16:creationId xmlns:a16="http://schemas.microsoft.com/office/drawing/2014/main" xmlns="" id="{9CBF2D72-EBBC-14E9-4434-5822FF5765A1}"/>
              </a:ext>
            </a:extLst>
          </p:cNvPr>
          <p:cNvSpPr>
            <a:spLocks noGrp="1"/>
          </p:cNvSpPr>
          <p:nvPr>
            <p:ph type="subTitle" idx="1"/>
          </p:nvPr>
        </p:nvSpPr>
        <p:spPr>
          <a:xfrm>
            <a:off x="2456048" y="2865858"/>
            <a:ext cx="8915399" cy="1126283"/>
          </a:xfrm>
        </p:spPr>
        <p:txBody>
          <a:bodyPr>
            <a:normAutofit/>
          </a:bodyPr>
          <a:lstStyle/>
          <a:p>
            <a:pPr algn="ctr"/>
            <a:r>
              <a:rPr lang="en-US" sz="2000" dirty="0">
                <a:latin typeface="Times New Roman" panose="02020603050405020304" pitchFamily="18" charset="0"/>
                <a:cs typeface="Times New Roman" panose="02020603050405020304" pitchFamily="18" charset="0"/>
              </a:rPr>
              <a:t>Seminar 4</a:t>
            </a:r>
            <a:r>
              <a:rPr lang="ro-RO" sz="2000" dirty="0">
                <a:latin typeface="Times New Roman" panose="02020603050405020304" pitchFamily="18" charset="0"/>
                <a:cs typeface="Times New Roman" panose="02020603050405020304" pitchFamily="18" charset="0"/>
              </a:rPr>
              <a:t> – Proiectarea Dashboardurilor pentru Măsurarea Performanțelor Întreprinderii</a:t>
            </a:r>
            <a:endParaRPr lang="en-US" sz="20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xmlns="" id="{671A935D-3580-9F8B-5EAC-05C42A21DBB4}"/>
              </a:ext>
            </a:extLst>
          </p:cNvPr>
          <p:cNvSpPr txBox="1">
            <a:spLocks/>
          </p:cNvSpPr>
          <p:nvPr/>
        </p:nvSpPr>
        <p:spPr>
          <a:xfrm>
            <a:off x="559293" y="4907756"/>
            <a:ext cx="1133678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ro-RO" sz="2000" dirty="0">
                <a:latin typeface="Times New Roman" panose="02020603050405020304" pitchFamily="18" charset="0"/>
                <a:cs typeface="Times New Roman" panose="02020603050405020304" pitchFamily="18" charset="0"/>
              </a:rPr>
              <a:t>Prof.univ.dr. Nora CHIRIȚĂ</a:t>
            </a:r>
          </a:p>
          <a:p>
            <a:pPr algn="r"/>
            <a:r>
              <a:rPr lang="en-US" sz="2000" dirty="0" err="1" smtClean="0">
                <a:latin typeface="Times New Roman" panose="02020603050405020304" pitchFamily="18" charset="0"/>
                <a:cs typeface="Times New Roman" panose="02020603050405020304" pitchFamily="18" charset="0"/>
              </a:rPr>
              <a:t>Drd</a:t>
            </a:r>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Ștefan IONESCU</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696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III. Elemente ale dashboardurilor de întreprindere?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p:txBody>
          <a:bodyPr>
            <a:normAutofit/>
          </a:bodyPr>
          <a:lstStyle/>
          <a:p>
            <a:pPr algn="just"/>
            <a:r>
              <a:rPr lang="ro-RO" sz="1800" dirty="0">
                <a:latin typeface="Times New Roman" panose="02020603050405020304" pitchFamily="18" charset="0"/>
                <a:cs typeface="Times New Roman" panose="02020603050405020304" pitchFamily="18" charset="0"/>
              </a:rPr>
              <a:t>Un tablou de bord trebuie să aibă, de asemenea, unele dintre elementele avansate, surprinse într-un alt acronim – IMPACT:</a:t>
            </a:r>
          </a:p>
          <a:p>
            <a:pPr marL="0" indent="0" algn="just">
              <a:buNone/>
            </a:pPr>
            <a:r>
              <a:rPr lang="ro-RO" sz="1800" dirty="0">
                <a:solidFill>
                  <a:srgbClr val="0070C0"/>
                </a:solidFill>
                <a:latin typeface="Times New Roman" panose="02020603050405020304" pitchFamily="18" charset="0"/>
                <a:cs typeface="Times New Roman" panose="02020603050405020304" pitchFamily="18" charset="0"/>
              </a:rPr>
              <a:t>Trasabilitate: </a:t>
            </a:r>
            <a:r>
              <a:rPr lang="ro-RO" sz="1800" dirty="0">
                <a:latin typeface="Times New Roman" panose="02020603050405020304" pitchFamily="18" charset="0"/>
                <a:cs typeface="Times New Roman" panose="02020603050405020304" pitchFamily="18" charset="0"/>
              </a:rPr>
              <a:t>Ar trebui să permită fiecărui utilizator să personalizeze valorile pe care ar dori să le urmărească. O astfel de urmărire personalizată ar putea fi încorporată în vizualizarea implicită a tabloului de bord prezentată utilizatorului după autentificare. De exemplu, managerii de vânzări din regiunile de Est și de Vest ar putea să nu vrea să urmărească aceleași probleme. Regiunea estică se poate confrunta cu o presiune extrem de competitivă, cu o cotă de piață scăzută, în timp ce regiunea de Vest poate avea o cotă de piață ridicată, dar o problemă de inventar care duce la situații în afara stocului....</a:t>
            </a:r>
          </a:p>
          <a:p>
            <a:pPr marL="0" indent="0" algn="just">
              <a:buNone/>
            </a:pPr>
            <a:endParaRPr lang="ro-RO" sz="1800" dirty="0">
              <a:latin typeface="Times New Roman" panose="02020603050405020304" pitchFamily="18" charset="0"/>
              <a:cs typeface="Times New Roman" panose="02020603050405020304" pitchFamily="18" charset="0"/>
            </a:endParaRPr>
          </a:p>
          <a:p>
            <a:pPr algn="just"/>
            <a:endParaRPr lang="en-US" dirty="0"/>
          </a:p>
          <a:p>
            <a:endParaRPr lang="en-US" dirty="0"/>
          </a:p>
        </p:txBody>
      </p:sp>
    </p:spTree>
    <p:extLst>
      <p:ext uri="{BB962C8B-B14F-4D97-AF65-F5344CB8AC3E}">
        <p14:creationId xmlns:p14="http://schemas.microsoft.com/office/powerpoint/2010/main" val="361198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III. Elemente ale dashboardurilor de întreprindere?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p:txBody>
          <a:bodyPr>
            <a:normAutofit/>
          </a:bodyPr>
          <a:lstStyle/>
          <a:p>
            <a:pPr algn="just"/>
            <a:r>
              <a:rPr lang="ro-RO" sz="1800" dirty="0">
                <a:latin typeface="Times New Roman" panose="02020603050405020304" pitchFamily="18" charset="0"/>
                <a:cs typeface="Times New Roman" panose="02020603050405020304" pitchFamily="18" charset="0"/>
              </a:rPr>
              <a:t>Un dashboard ar trebui să răspundă, în esență, la următoarele 3 întrebări:</a:t>
            </a:r>
          </a:p>
          <a:p>
            <a:pPr marL="342900" indent="-342900" algn="just">
              <a:buAutoNum type="arabicPeriod"/>
            </a:pPr>
            <a:r>
              <a:rPr lang="ro-RO" sz="1800" dirty="0">
                <a:latin typeface="Times New Roman" panose="02020603050405020304" pitchFamily="18" charset="0"/>
                <a:cs typeface="Times New Roman" panose="02020603050405020304" pitchFamily="18" charset="0"/>
              </a:rPr>
              <a:t>Ce informație oferă?</a:t>
            </a:r>
          </a:p>
          <a:p>
            <a:pPr marL="342900" indent="-342900" algn="just">
              <a:buAutoNum type="arabicPeriod"/>
            </a:pPr>
            <a:r>
              <a:rPr lang="ro-RO" sz="1800" dirty="0">
                <a:latin typeface="Times New Roman" panose="02020603050405020304" pitchFamily="18" charset="0"/>
                <a:cs typeface="Times New Roman" panose="02020603050405020304" pitchFamily="18" charset="0"/>
              </a:rPr>
              <a:t>Pentru cine?</a:t>
            </a:r>
          </a:p>
          <a:p>
            <a:pPr marL="342900" indent="-342900" algn="just">
              <a:buAutoNum type="arabicPeriod"/>
            </a:pPr>
            <a:r>
              <a:rPr lang="ro-RO" sz="1800" dirty="0">
                <a:latin typeface="Times New Roman" panose="02020603050405020304" pitchFamily="18" charset="0"/>
                <a:cs typeface="Times New Roman" panose="02020603050405020304" pitchFamily="18" charset="0"/>
              </a:rPr>
              <a:t>Cum sunt ele prezentate?</a:t>
            </a:r>
          </a:p>
          <a:p>
            <a:pPr marL="0" indent="0" algn="just">
              <a:buNone/>
            </a:pPr>
            <a:endParaRPr lang="ro-RO" sz="1800" dirty="0">
              <a:latin typeface="Times New Roman" panose="02020603050405020304" pitchFamily="18" charset="0"/>
              <a:cs typeface="Times New Roman" panose="02020603050405020304" pitchFamily="18" charset="0"/>
            </a:endParaRPr>
          </a:p>
          <a:p>
            <a:pPr algn="just"/>
            <a:endParaRPr lang="en-US" dirty="0"/>
          </a:p>
          <a:p>
            <a:endParaRPr lang="en-US" dirty="0"/>
          </a:p>
        </p:txBody>
      </p:sp>
    </p:spTree>
    <p:extLst>
      <p:ext uri="{BB962C8B-B14F-4D97-AF65-F5344CB8AC3E}">
        <p14:creationId xmlns:p14="http://schemas.microsoft.com/office/powerpoint/2010/main" val="3753799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IV. </a:t>
            </a:r>
            <a:r>
              <a:rPr lang="en-US" dirty="0" err="1">
                <a:latin typeface="Times New Roman" panose="02020603050405020304" pitchFamily="18" charset="0"/>
                <a:cs typeface="Times New Roman" panose="02020603050405020304" pitchFamily="18" charset="0"/>
              </a:rPr>
              <a:t>Solutii</a:t>
            </a:r>
            <a:r>
              <a:rPr lang="en-US" dirty="0">
                <a:latin typeface="Times New Roman" panose="02020603050405020304" pitchFamily="18" charset="0"/>
                <a:cs typeface="Times New Roman" panose="02020603050405020304" pitchFamily="18" charset="0"/>
              </a:rPr>
              <a:t> informatice de proiectare Dashboarduri</a:t>
            </a: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p:txBody>
          <a:bodyPr>
            <a:normAutofit/>
          </a:bodyPr>
          <a:lstStyle/>
          <a:p>
            <a:pPr algn="just"/>
            <a:r>
              <a:rPr lang="ro-RO" sz="1800" dirty="0">
                <a:latin typeface="Times New Roman" panose="02020603050405020304" pitchFamily="18" charset="0"/>
                <a:cs typeface="Times New Roman" panose="02020603050405020304" pitchFamily="18" charset="0"/>
              </a:rPr>
              <a:t>Software-ul tabloului de bord funcționează ca un instrument computerizat care simplifică tratarea seturilor complexe de date și ajută la dezvăluirea modelelor de prelucrare a datelor. Acesta permite utilizatorilor să vizualizeze performanța afacerii doar printr-o singură privire.</a:t>
            </a:r>
          </a:p>
          <a:p>
            <a:pPr algn="just"/>
            <a:r>
              <a:rPr lang="ro-RO" sz="1800" dirty="0">
                <a:latin typeface="Times New Roman" panose="02020603050405020304" pitchFamily="18" charset="0"/>
                <a:cs typeface="Times New Roman" panose="02020603050405020304" pitchFamily="18" charset="0"/>
              </a:rPr>
              <a:t>Există posibilitatea să se utilizeze această tehnologie modernă în diferite tipuri de procese de afaceri, cum ar fi marketing, resursele umană, vânzările, băncile și producția.</a:t>
            </a:r>
          </a:p>
          <a:p>
            <a:pPr marL="0" indent="0" algn="just">
              <a:buNone/>
            </a:pPr>
            <a:endParaRPr lang="ro-RO" sz="1800" dirty="0">
              <a:latin typeface="Times New Roman" panose="02020603050405020304" pitchFamily="18" charset="0"/>
              <a:cs typeface="Times New Roman" panose="02020603050405020304" pitchFamily="18" charset="0"/>
            </a:endParaRPr>
          </a:p>
          <a:p>
            <a:pPr algn="just"/>
            <a:endParaRPr lang="en-US" dirty="0"/>
          </a:p>
          <a:p>
            <a:endParaRPr lang="en-US" dirty="0"/>
          </a:p>
        </p:txBody>
      </p:sp>
    </p:spTree>
    <p:extLst>
      <p:ext uri="{BB962C8B-B14F-4D97-AF65-F5344CB8AC3E}">
        <p14:creationId xmlns:p14="http://schemas.microsoft.com/office/powerpoint/2010/main" val="339478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31BBF35B-CFC5-1E1C-12B7-BE243D2421F4}"/>
              </a:ext>
            </a:extLst>
          </p:cNvPr>
          <p:cNvPicPr>
            <a:picLocks noChangeAspect="1"/>
          </p:cNvPicPr>
          <p:nvPr/>
        </p:nvPicPr>
        <p:blipFill>
          <a:blip r:embed="rId2"/>
          <a:stretch>
            <a:fillRect/>
          </a:stretch>
        </p:blipFill>
        <p:spPr>
          <a:xfrm>
            <a:off x="2451522" y="147672"/>
            <a:ext cx="7512609" cy="6562656"/>
          </a:xfrm>
          <a:prstGeom prst="rect">
            <a:avLst/>
          </a:prstGeom>
        </p:spPr>
      </p:pic>
    </p:spTree>
    <p:extLst>
      <p:ext uri="{BB962C8B-B14F-4D97-AF65-F5344CB8AC3E}">
        <p14:creationId xmlns:p14="http://schemas.microsoft.com/office/powerpoint/2010/main" val="292375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E9436B8-3B50-F09C-9130-C9161A504674}"/>
              </a:ext>
            </a:extLst>
          </p:cNvPr>
          <p:cNvPicPr>
            <a:picLocks noChangeAspect="1"/>
          </p:cNvPicPr>
          <p:nvPr/>
        </p:nvPicPr>
        <p:blipFill>
          <a:blip r:embed="rId2"/>
          <a:stretch>
            <a:fillRect/>
          </a:stretch>
        </p:blipFill>
        <p:spPr>
          <a:xfrm>
            <a:off x="166687" y="645844"/>
            <a:ext cx="11858625" cy="5810250"/>
          </a:xfrm>
          <a:prstGeom prst="rect">
            <a:avLst/>
          </a:prstGeom>
        </p:spPr>
      </p:pic>
    </p:spTree>
    <p:extLst>
      <p:ext uri="{BB962C8B-B14F-4D97-AF65-F5344CB8AC3E}">
        <p14:creationId xmlns:p14="http://schemas.microsoft.com/office/powerpoint/2010/main" val="415430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V. Studiu de caz. Nike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p:txBody>
          <a:bodyPr>
            <a:normAutofit fontScale="92500" lnSpcReduction="20000"/>
          </a:bodyPr>
          <a:lstStyle/>
          <a:p>
            <a:pPr algn="just"/>
            <a:r>
              <a:rPr lang="ro-RO" sz="1800" dirty="0">
                <a:latin typeface="Times New Roman" panose="02020603050405020304" pitchFamily="18" charset="0"/>
                <a:cs typeface="Times New Roman" panose="02020603050405020304" pitchFamily="18" charset="0"/>
              </a:rPr>
              <a:t>Compania Nike, Inc. a fost fondată în anul 1964 de Bill Bowerman și Phil Knight, având  sediul în Beaverton, Oregon. La început, compania era cunoscută sub numele ,,BLUE RIBBON SPORTS”, schimbându-și-l apoi în NIKE, în anul 1971. În prezent, directorul executiv al companiei este Mark Parker (începând cu 2006). </a:t>
            </a:r>
          </a:p>
          <a:p>
            <a:pPr algn="just"/>
            <a:r>
              <a:rPr lang="ro-RO" sz="1800" dirty="0">
                <a:latin typeface="Times New Roman" panose="02020603050405020304" pitchFamily="18" charset="0"/>
                <a:cs typeface="Times New Roman" panose="02020603050405020304" pitchFamily="18" charset="0"/>
              </a:rPr>
              <a:t>Domeniu de activitate: Activitatea principală a companiei Nike este proiectarea, dezvoltarea, fabricarea și comercializarea mondială a încălțămintei, îmbrăcămintei, echipamentelor și produselor accesorii de înaltă calitate. NIKE este cel mai mare vânzător de încălțăminte și îmbrăcăminte sport din lume. Nike se identifică printr-un mix de distribuitori independenți și filiale din peste 120 de țări din întreaga lume. </a:t>
            </a:r>
          </a:p>
          <a:p>
            <a:pPr algn="just"/>
            <a:r>
              <a:rPr lang="ro-RO" sz="1800" dirty="0">
                <a:latin typeface="Times New Roman" panose="02020603050405020304" pitchFamily="18" charset="0"/>
                <a:cs typeface="Times New Roman" panose="02020603050405020304" pitchFamily="18" charset="0"/>
              </a:rPr>
              <a:t>Cultura organizațională a companiei Nike poate fi sintetizată prin vorbele spuse de CEO-ul companiei, Mark Parker. Acesta a declarat că “În fiecare zi în cadrul companiei Nike încercăm să concepem diferite căi de-a inspira sportivii să-și depășească potențialul actual. Pentru a face acest lucru, încercăm să îmbunătățim echipele noastre și mediile de proiectare care favorizează chimie și colaborare. Sediul nostru mondial  reflectă cea mai bună cultură a companiei Nike - un loc în care observăm atletul și inventăm produse și experiențe viitoare pentru consumatori de pretutindeni.” </a:t>
            </a:r>
          </a:p>
          <a:p>
            <a:pPr algn="just"/>
            <a:endParaRPr lang="en-US" dirty="0"/>
          </a:p>
          <a:p>
            <a:endParaRPr lang="en-US" dirty="0"/>
          </a:p>
        </p:txBody>
      </p:sp>
      <p:pic>
        <p:nvPicPr>
          <p:cNvPr id="4" name="Picture 3" descr="Imagini pentru nike sigla">
            <a:extLst>
              <a:ext uri="{FF2B5EF4-FFF2-40B4-BE49-F238E27FC236}">
                <a16:creationId xmlns:a16="http://schemas.microsoft.com/office/drawing/2014/main" xmlns="" id="{549525B1-B16C-CA90-2C26-76C52E9BD3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569" y="340711"/>
            <a:ext cx="845820" cy="450215"/>
          </a:xfrm>
          <a:prstGeom prst="rect">
            <a:avLst/>
          </a:prstGeom>
          <a:noFill/>
          <a:ln>
            <a:noFill/>
          </a:ln>
        </p:spPr>
      </p:pic>
    </p:spTree>
    <p:extLst>
      <p:ext uri="{BB962C8B-B14F-4D97-AF65-F5344CB8AC3E}">
        <p14:creationId xmlns:p14="http://schemas.microsoft.com/office/powerpoint/2010/main" val="3608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V. Studiu de caz. Nike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p:txBody>
          <a:bodyPr>
            <a:normAutofit/>
          </a:bodyPr>
          <a:lstStyle/>
          <a:p>
            <a:pPr algn="just"/>
            <a:r>
              <a:rPr lang="ro-RO" sz="1800" dirty="0">
                <a:latin typeface="Times New Roman" panose="02020603050405020304" pitchFamily="18" charset="0"/>
                <a:cs typeface="Times New Roman" panose="02020603050405020304" pitchFamily="18" charset="0"/>
              </a:rPr>
              <a:t>Analiza SWOT:</a:t>
            </a:r>
          </a:p>
          <a:p>
            <a:pPr marL="0" indent="0" algn="just">
              <a:buNone/>
            </a:pPr>
            <a:endParaRPr lang="ro-RO" sz="1800" dirty="0">
              <a:latin typeface="Times New Roman" panose="02020603050405020304" pitchFamily="18" charset="0"/>
              <a:cs typeface="Times New Roman" panose="02020603050405020304" pitchFamily="18" charset="0"/>
            </a:endParaRPr>
          </a:p>
          <a:p>
            <a:pPr algn="just"/>
            <a:endParaRPr lang="en-US" dirty="0"/>
          </a:p>
          <a:p>
            <a:endParaRPr lang="en-US" dirty="0"/>
          </a:p>
        </p:txBody>
      </p:sp>
      <p:pic>
        <p:nvPicPr>
          <p:cNvPr id="4" name="Picture 3" descr="Imagini pentru nike sigla">
            <a:extLst>
              <a:ext uri="{FF2B5EF4-FFF2-40B4-BE49-F238E27FC236}">
                <a16:creationId xmlns:a16="http://schemas.microsoft.com/office/drawing/2014/main" xmlns="" id="{549525B1-B16C-CA90-2C26-76C52E9BD3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569" y="340711"/>
            <a:ext cx="845820" cy="450215"/>
          </a:xfrm>
          <a:prstGeom prst="rect">
            <a:avLst/>
          </a:prstGeom>
          <a:noFill/>
          <a:ln>
            <a:noFill/>
          </a:ln>
        </p:spPr>
      </p:pic>
      <p:graphicFrame>
        <p:nvGraphicFramePr>
          <p:cNvPr id="5" name="Diagram 4">
            <a:extLst>
              <a:ext uri="{FF2B5EF4-FFF2-40B4-BE49-F238E27FC236}">
                <a16:creationId xmlns:a16="http://schemas.microsoft.com/office/drawing/2014/main" xmlns="" id="{6DB9A333-C405-7E7C-4B81-0CC0FF3F2D45}"/>
              </a:ext>
            </a:extLst>
          </p:cNvPr>
          <p:cNvGraphicFramePr/>
          <p:nvPr>
            <p:extLst>
              <p:ext uri="{D42A27DB-BD31-4B8C-83A1-F6EECF244321}">
                <p14:modId xmlns:p14="http://schemas.microsoft.com/office/powerpoint/2010/main" val="1645019917"/>
              </p:ext>
            </p:extLst>
          </p:nvPr>
        </p:nvGraphicFramePr>
        <p:xfrm>
          <a:off x="838200" y="2166152"/>
          <a:ext cx="54864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xmlns="" id="{953E70BB-BBE5-6662-F76C-F69A616E7B88}"/>
              </a:ext>
            </a:extLst>
          </p:cNvPr>
          <p:cNvGraphicFramePr/>
          <p:nvPr>
            <p:extLst>
              <p:ext uri="{D42A27DB-BD31-4B8C-83A1-F6EECF244321}">
                <p14:modId xmlns:p14="http://schemas.microsoft.com/office/powerpoint/2010/main" val="73029915"/>
              </p:ext>
            </p:extLst>
          </p:nvPr>
        </p:nvGraphicFramePr>
        <p:xfrm>
          <a:off x="6801626" y="2543606"/>
          <a:ext cx="4785360" cy="26746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25360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V. Studiu de caz. Nike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a:xfrm>
            <a:off x="1496325" y="1327038"/>
            <a:ext cx="8915400" cy="3777622"/>
          </a:xfrm>
        </p:spPr>
        <p:txBody>
          <a:bodyPr>
            <a:normAutofit/>
          </a:bodyPr>
          <a:lstStyle/>
          <a:p>
            <a:pPr algn="just"/>
            <a:r>
              <a:rPr lang="ro-RO" sz="1800" dirty="0">
                <a:latin typeface="Times New Roman" panose="02020603050405020304" pitchFamily="18" charset="0"/>
                <a:cs typeface="Times New Roman" panose="02020603050405020304" pitchFamily="18" charset="0"/>
              </a:rPr>
              <a:t>Analiza indicatorilor cheie de performanță:</a:t>
            </a:r>
          </a:p>
          <a:p>
            <a:pPr marL="0" indent="0" algn="just">
              <a:buNone/>
            </a:pPr>
            <a:r>
              <a:rPr lang="ro-RO" sz="1800" dirty="0">
                <a:latin typeface="Times New Roman" panose="02020603050405020304" pitchFamily="18" charset="0"/>
                <a:cs typeface="Times New Roman" panose="02020603050405020304" pitchFamily="18" charset="0"/>
              </a:rPr>
              <a:t>1. Perspectivă financiară</a:t>
            </a:r>
          </a:p>
          <a:p>
            <a:pPr marL="0" indent="0" algn="just">
              <a:buNone/>
            </a:pPr>
            <a:endParaRPr lang="ro-RO" sz="1800" dirty="0">
              <a:latin typeface="Times New Roman" panose="02020603050405020304" pitchFamily="18" charset="0"/>
              <a:cs typeface="Times New Roman" panose="02020603050405020304" pitchFamily="18" charset="0"/>
            </a:endParaRPr>
          </a:p>
          <a:p>
            <a:pPr algn="just"/>
            <a:endParaRPr lang="en-US" dirty="0"/>
          </a:p>
          <a:p>
            <a:endParaRPr lang="en-US" dirty="0"/>
          </a:p>
        </p:txBody>
      </p:sp>
      <p:pic>
        <p:nvPicPr>
          <p:cNvPr id="4" name="Picture 3" descr="Imagini pentru nike sigla">
            <a:extLst>
              <a:ext uri="{FF2B5EF4-FFF2-40B4-BE49-F238E27FC236}">
                <a16:creationId xmlns:a16="http://schemas.microsoft.com/office/drawing/2014/main" xmlns="" id="{549525B1-B16C-CA90-2C26-76C52E9BD3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569" y="340711"/>
            <a:ext cx="845820" cy="450215"/>
          </a:xfrm>
          <a:prstGeom prst="rect">
            <a:avLst/>
          </a:prstGeom>
          <a:noFill/>
          <a:ln>
            <a:noFill/>
          </a:ln>
        </p:spPr>
      </p:pic>
      <p:pic>
        <p:nvPicPr>
          <p:cNvPr id="7" name="Picture 6">
            <a:extLst>
              <a:ext uri="{FF2B5EF4-FFF2-40B4-BE49-F238E27FC236}">
                <a16:creationId xmlns:a16="http://schemas.microsoft.com/office/drawing/2014/main" xmlns="" id="{1607B22F-265D-E4B1-405C-86D9D23F05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26240"/>
            <a:ext cx="4983800" cy="2178420"/>
          </a:xfrm>
          <a:prstGeom prst="rect">
            <a:avLst/>
          </a:prstGeom>
          <a:noFill/>
        </p:spPr>
      </p:pic>
      <p:pic>
        <p:nvPicPr>
          <p:cNvPr id="8" name="Picture 7">
            <a:extLst>
              <a:ext uri="{FF2B5EF4-FFF2-40B4-BE49-F238E27FC236}">
                <a16:creationId xmlns:a16="http://schemas.microsoft.com/office/drawing/2014/main" xmlns="" id="{FC705F0D-073B-977B-08C9-1E71DF00DAE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86049" y="2016131"/>
            <a:ext cx="5768340" cy="3731260"/>
          </a:xfrm>
          <a:prstGeom prst="rect">
            <a:avLst/>
          </a:prstGeom>
          <a:noFill/>
        </p:spPr>
      </p:pic>
    </p:spTree>
    <p:extLst>
      <p:ext uri="{BB962C8B-B14F-4D97-AF65-F5344CB8AC3E}">
        <p14:creationId xmlns:p14="http://schemas.microsoft.com/office/powerpoint/2010/main" val="1384071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V. Studiu de caz. Nike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a:xfrm>
            <a:off x="1366383" y="1460877"/>
            <a:ext cx="8915400" cy="3777622"/>
          </a:xfrm>
        </p:spPr>
        <p:txBody>
          <a:bodyPr>
            <a:normAutofit/>
          </a:bodyPr>
          <a:lstStyle/>
          <a:p>
            <a:pPr algn="just"/>
            <a:r>
              <a:rPr lang="ro-RO" sz="1800" dirty="0">
                <a:latin typeface="Times New Roman" panose="02020603050405020304" pitchFamily="18" charset="0"/>
                <a:cs typeface="Times New Roman" panose="02020603050405020304" pitchFamily="18" charset="0"/>
              </a:rPr>
              <a:t>Analiza indicatorilor cheie de performanță:</a:t>
            </a:r>
          </a:p>
          <a:p>
            <a:pPr marL="0" indent="0" algn="just">
              <a:buNone/>
            </a:pPr>
            <a:r>
              <a:rPr lang="ro-RO" sz="1800" dirty="0">
                <a:latin typeface="Times New Roman" panose="02020603050405020304" pitchFamily="18" charset="0"/>
                <a:cs typeface="Times New Roman" panose="02020603050405020304" pitchFamily="18" charset="0"/>
              </a:rPr>
              <a:t>1. Perspectivă financiară</a:t>
            </a:r>
          </a:p>
          <a:p>
            <a:pPr marL="0" indent="0" algn="just">
              <a:buNone/>
            </a:pPr>
            <a:endParaRPr lang="ro-RO" sz="1800" dirty="0">
              <a:latin typeface="Times New Roman" panose="02020603050405020304" pitchFamily="18" charset="0"/>
              <a:cs typeface="Times New Roman" panose="02020603050405020304" pitchFamily="18" charset="0"/>
            </a:endParaRPr>
          </a:p>
          <a:p>
            <a:pPr algn="just"/>
            <a:endParaRPr lang="en-US" dirty="0"/>
          </a:p>
          <a:p>
            <a:endParaRPr lang="en-US" dirty="0"/>
          </a:p>
        </p:txBody>
      </p:sp>
      <p:pic>
        <p:nvPicPr>
          <p:cNvPr id="4" name="Picture 3" descr="Imagini pentru nike sigla">
            <a:extLst>
              <a:ext uri="{FF2B5EF4-FFF2-40B4-BE49-F238E27FC236}">
                <a16:creationId xmlns:a16="http://schemas.microsoft.com/office/drawing/2014/main" xmlns="" id="{549525B1-B16C-CA90-2C26-76C52E9BD3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569" y="340711"/>
            <a:ext cx="845820" cy="450215"/>
          </a:xfrm>
          <a:prstGeom prst="rect">
            <a:avLst/>
          </a:prstGeom>
          <a:noFill/>
          <a:ln>
            <a:noFill/>
          </a:ln>
        </p:spPr>
      </p:pic>
      <p:pic>
        <p:nvPicPr>
          <p:cNvPr id="5" name="Picture 4">
            <a:extLst>
              <a:ext uri="{FF2B5EF4-FFF2-40B4-BE49-F238E27FC236}">
                <a16:creationId xmlns:a16="http://schemas.microsoft.com/office/drawing/2014/main" xmlns="" id="{BE3D9398-4325-C530-C8B7-35BE4504F1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9054" y="2656072"/>
            <a:ext cx="4930140" cy="3108325"/>
          </a:xfrm>
          <a:prstGeom prst="rect">
            <a:avLst/>
          </a:prstGeom>
          <a:noFill/>
        </p:spPr>
      </p:pic>
      <p:pic>
        <p:nvPicPr>
          <p:cNvPr id="6" name="Picture 5">
            <a:extLst>
              <a:ext uri="{FF2B5EF4-FFF2-40B4-BE49-F238E27FC236}">
                <a16:creationId xmlns:a16="http://schemas.microsoft.com/office/drawing/2014/main" xmlns="" id="{4185B12B-E445-9892-8F7D-AC3FE7558CA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72967" y="2235614"/>
            <a:ext cx="6145530" cy="3963035"/>
          </a:xfrm>
          <a:prstGeom prst="rect">
            <a:avLst/>
          </a:prstGeom>
          <a:noFill/>
        </p:spPr>
      </p:pic>
    </p:spTree>
    <p:extLst>
      <p:ext uri="{BB962C8B-B14F-4D97-AF65-F5344CB8AC3E}">
        <p14:creationId xmlns:p14="http://schemas.microsoft.com/office/powerpoint/2010/main" val="68178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V. Studiu de caz. Nike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a:xfrm>
            <a:off x="1728078" y="1540189"/>
            <a:ext cx="8915400" cy="3777622"/>
          </a:xfrm>
        </p:spPr>
        <p:txBody>
          <a:bodyPr>
            <a:normAutofit/>
          </a:bodyPr>
          <a:lstStyle/>
          <a:p>
            <a:pPr algn="just"/>
            <a:r>
              <a:rPr lang="ro-RO" sz="1800" dirty="0">
                <a:latin typeface="Times New Roman" panose="02020603050405020304" pitchFamily="18" charset="0"/>
                <a:cs typeface="Times New Roman" panose="02020603050405020304" pitchFamily="18" charset="0"/>
              </a:rPr>
              <a:t>Analiza indicatorilor cheie de performanță:</a:t>
            </a:r>
          </a:p>
          <a:p>
            <a:pPr marL="0" indent="0" algn="just">
              <a:buNone/>
            </a:pPr>
            <a:r>
              <a:rPr lang="ro-RO" sz="1800" dirty="0">
                <a:latin typeface="Times New Roman" panose="02020603050405020304" pitchFamily="18" charset="0"/>
                <a:cs typeface="Times New Roman" panose="02020603050405020304" pitchFamily="18" charset="0"/>
              </a:rPr>
              <a:t>2. Perspectivă clientului</a:t>
            </a:r>
          </a:p>
          <a:p>
            <a:pPr algn="just"/>
            <a:endParaRPr lang="en-US" dirty="0"/>
          </a:p>
          <a:p>
            <a:endParaRPr lang="en-US" dirty="0"/>
          </a:p>
        </p:txBody>
      </p:sp>
      <p:pic>
        <p:nvPicPr>
          <p:cNvPr id="4" name="Picture 3" descr="Imagini pentru nike sigla">
            <a:extLst>
              <a:ext uri="{FF2B5EF4-FFF2-40B4-BE49-F238E27FC236}">
                <a16:creationId xmlns:a16="http://schemas.microsoft.com/office/drawing/2014/main" xmlns="" id="{549525B1-B16C-CA90-2C26-76C52E9BD3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569" y="340711"/>
            <a:ext cx="845820" cy="450215"/>
          </a:xfrm>
          <a:prstGeom prst="rect">
            <a:avLst/>
          </a:prstGeom>
          <a:noFill/>
          <a:ln>
            <a:noFill/>
          </a:ln>
        </p:spPr>
      </p:pic>
      <p:pic>
        <p:nvPicPr>
          <p:cNvPr id="7" name="Picture 6">
            <a:extLst>
              <a:ext uri="{FF2B5EF4-FFF2-40B4-BE49-F238E27FC236}">
                <a16:creationId xmlns:a16="http://schemas.microsoft.com/office/drawing/2014/main" xmlns="" id="{FBE5708A-3EFB-2BCD-C555-8F0BE72482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822" y="2929304"/>
            <a:ext cx="6210300" cy="2757170"/>
          </a:xfrm>
          <a:prstGeom prst="rect">
            <a:avLst/>
          </a:prstGeom>
          <a:noFill/>
        </p:spPr>
      </p:pic>
    </p:spTree>
    <p:extLst>
      <p:ext uri="{BB962C8B-B14F-4D97-AF65-F5344CB8AC3E}">
        <p14:creationId xmlns:p14="http://schemas.microsoft.com/office/powerpoint/2010/main" val="22048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AC6288-A76B-C53D-3332-240AB28509B4}"/>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Agendă</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94343C0-405F-86E6-1AA0-5F22F4830886}"/>
              </a:ext>
            </a:extLst>
          </p:cNvPr>
          <p:cNvSpPr>
            <a:spLocks noGrp="1"/>
          </p:cNvSpPr>
          <p:nvPr>
            <p:ph idx="1"/>
          </p:nvPr>
        </p:nvSpPr>
        <p:spPr/>
        <p:txBody>
          <a:bodyPr/>
          <a:lstStyle/>
          <a:p>
            <a:r>
              <a:rPr lang="ro-RO" dirty="0">
                <a:latin typeface="Times New Roman" panose="02020603050405020304" pitchFamily="18" charset="0"/>
                <a:cs typeface="Times New Roman" panose="02020603050405020304" pitchFamily="18" charset="0"/>
              </a:rPr>
              <a:t>Ce este performanța?</a:t>
            </a:r>
          </a:p>
          <a:p>
            <a:r>
              <a:rPr lang="ro-RO" dirty="0">
                <a:latin typeface="Times New Roman" panose="02020603050405020304" pitchFamily="18" charset="0"/>
                <a:cs typeface="Times New Roman" panose="02020603050405020304" pitchFamily="18" charset="0"/>
              </a:rPr>
              <a:t>Ce sunt dashboardurile?</a:t>
            </a:r>
          </a:p>
          <a:p>
            <a:r>
              <a:rPr lang="ro-RO" dirty="0">
                <a:latin typeface="Times New Roman" panose="02020603050405020304" pitchFamily="18" charset="0"/>
                <a:cs typeface="Times New Roman" panose="02020603050405020304" pitchFamily="18" charset="0"/>
              </a:rPr>
              <a:t>Elemente ale dashboardurilor de întreprindere</a:t>
            </a:r>
          </a:p>
          <a:p>
            <a:r>
              <a:rPr lang="ro-RO" dirty="0">
                <a:latin typeface="Times New Roman" panose="02020603050405020304" pitchFamily="18" charset="0"/>
                <a:cs typeface="Times New Roman" panose="02020603050405020304" pitchFamily="18" charset="0"/>
              </a:rPr>
              <a:t>Soluții informatice de proiectare a dashboardurilor</a:t>
            </a:r>
          </a:p>
          <a:p>
            <a:r>
              <a:rPr lang="ro-RO" dirty="0">
                <a:latin typeface="Times New Roman" panose="02020603050405020304" pitchFamily="18" charset="0"/>
                <a:cs typeface="Times New Roman" panose="02020603050405020304" pitchFamily="18" charset="0"/>
              </a:rPr>
              <a:t>Studiu de Caz</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034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V. Studiu de caz. Nike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a:xfrm>
            <a:off x="1505615" y="1531225"/>
            <a:ext cx="8915400" cy="3777622"/>
          </a:xfrm>
        </p:spPr>
        <p:txBody>
          <a:bodyPr>
            <a:normAutofit/>
          </a:bodyPr>
          <a:lstStyle/>
          <a:p>
            <a:pPr algn="just"/>
            <a:r>
              <a:rPr lang="ro-RO" sz="1800" dirty="0">
                <a:latin typeface="Times New Roman" panose="02020603050405020304" pitchFamily="18" charset="0"/>
                <a:cs typeface="Times New Roman" panose="02020603050405020304" pitchFamily="18" charset="0"/>
              </a:rPr>
              <a:t>Analiza indicatorilor cheie de performanță:</a:t>
            </a:r>
          </a:p>
          <a:p>
            <a:pPr marL="0" indent="0" algn="just">
              <a:buNone/>
            </a:pPr>
            <a:r>
              <a:rPr lang="ro-RO" sz="1800" dirty="0">
                <a:latin typeface="Times New Roman" panose="02020603050405020304" pitchFamily="18" charset="0"/>
                <a:cs typeface="Times New Roman" panose="02020603050405020304" pitchFamily="18" charset="0"/>
              </a:rPr>
              <a:t>3. Perspectivă de marketing și vânzări</a:t>
            </a:r>
          </a:p>
          <a:p>
            <a:pPr algn="just"/>
            <a:endParaRPr lang="en-US" dirty="0"/>
          </a:p>
          <a:p>
            <a:endParaRPr lang="en-US" dirty="0"/>
          </a:p>
        </p:txBody>
      </p:sp>
      <p:pic>
        <p:nvPicPr>
          <p:cNvPr id="4" name="Picture 3" descr="Imagini pentru nike sigla">
            <a:extLst>
              <a:ext uri="{FF2B5EF4-FFF2-40B4-BE49-F238E27FC236}">
                <a16:creationId xmlns:a16="http://schemas.microsoft.com/office/drawing/2014/main" xmlns="" id="{549525B1-B16C-CA90-2C26-76C52E9BD3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569" y="340711"/>
            <a:ext cx="845820" cy="450215"/>
          </a:xfrm>
          <a:prstGeom prst="rect">
            <a:avLst/>
          </a:prstGeom>
          <a:noFill/>
          <a:ln>
            <a:noFill/>
          </a:ln>
        </p:spPr>
      </p:pic>
      <p:pic>
        <p:nvPicPr>
          <p:cNvPr id="5" name="Picture 4">
            <a:extLst>
              <a:ext uri="{FF2B5EF4-FFF2-40B4-BE49-F238E27FC236}">
                <a16:creationId xmlns:a16="http://schemas.microsoft.com/office/drawing/2014/main" xmlns="" id="{89F3AE3F-65D6-06E0-E08E-C2C971C084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6847" y="2982010"/>
            <a:ext cx="5226468" cy="2326837"/>
          </a:xfrm>
          <a:prstGeom prst="rect">
            <a:avLst/>
          </a:prstGeom>
          <a:noFill/>
        </p:spPr>
      </p:pic>
      <p:pic>
        <p:nvPicPr>
          <p:cNvPr id="6" name="Picture 5">
            <a:extLst>
              <a:ext uri="{FF2B5EF4-FFF2-40B4-BE49-F238E27FC236}">
                <a16:creationId xmlns:a16="http://schemas.microsoft.com/office/drawing/2014/main" xmlns="" id="{D8726E8F-C441-D80C-10F5-F7CA677E1E7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94858" y="2928858"/>
            <a:ext cx="5296393" cy="2379989"/>
          </a:xfrm>
          <a:prstGeom prst="rect">
            <a:avLst/>
          </a:prstGeom>
          <a:noFill/>
        </p:spPr>
      </p:pic>
    </p:spTree>
    <p:extLst>
      <p:ext uri="{BB962C8B-B14F-4D97-AF65-F5344CB8AC3E}">
        <p14:creationId xmlns:p14="http://schemas.microsoft.com/office/powerpoint/2010/main" val="1501838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V. Studiu de caz. Nike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a:xfrm>
            <a:off x="1542193" y="1540189"/>
            <a:ext cx="8915400" cy="3777622"/>
          </a:xfrm>
        </p:spPr>
        <p:txBody>
          <a:bodyPr>
            <a:normAutofit/>
          </a:bodyPr>
          <a:lstStyle/>
          <a:p>
            <a:pPr algn="just"/>
            <a:r>
              <a:rPr lang="ro-RO" sz="1800" dirty="0">
                <a:latin typeface="Times New Roman" panose="02020603050405020304" pitchFamily="18" charset="0"/>
                <a:cs typeface="Times New Roman" panose="02020603050405020304" pitchFamily="18" charset="0"/>
              </a:rPr>
              <a:t>Analiza indicatorilor cheie de performanță:</a:t>
            </a:r>
          </a:p>
          <a:p>
            <a:pPr marL="0" indent="0" algn="just">
              <a:buNone/>
            </a:pPr>
            <a:r>
              <a:rPr lang="ro-RO" sz="1800" dirty="0">
                <a:latin typeface="Times New Roman" panose="02020603050405020304" pitchFamily="18" charset="0"/>
                <a:cs typeface="Times New Roman" panose="02020603050405020304" pitchFamily="18" charset="0"/>
              </a:rPr>
              <a:t>4. Perspectiva angajatului</a:t>
            </a:r>
          </a:p>
          <a:p>
            <a:pPr algn="just"/>
            <a:endParaRPr lang="en-US" dirty="0"/>
          </a:p>
          <a:p>
            <a:endParaRPr lang="en-US" dirty="0"/>
          </a:p>
        </p:txBody>
      </p:sp>
      <p:pic>
        <p:nvPicPr>
          <p:cNvPr id="4" name="Picture 3" descr="Imagini pentru nike sigla">
            <a:extLst>
              <a:ext uri="{FF2B5EF4-FFF2-40B4-BE49-F238E27FC236}">
                <a16:creationId xmlns:a16="http://schemas.microsoft.com/office/drawing/2014/main" xmlns="" id="{549525B1-B16C-CA90-2C26-76C52E9BD3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569" y="340711"/>
            <a:ext cx="845820" cy="450215"/>
          </a:xfrm>
          <a:prstGeom prst="rect">
            <a:avLst/>
          </a:prstGeom>
          <a:noFill/>
          <a:ln>
            <a:noFill/>
          </a:ln>
        </p:spPr>
      </p:pic>
      <p:pic>
        <p:nvPicPr>
          <p:cNvPr id="7" name="Picture 6">
            <a:extLst>
              <a:ext uri="{FF2B5EF4-FFF2-40B4-BE49-F238E27FC236}">
                <a16:creationId xmlns:a16="http://schemas.microsoft.com/office/drawing/2014/main" xmlns="" id="{8E0417BB-D4ED-A67F-A8CF-C3FD72BA16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484" y="3171547"/>
            <a:ext cx="5157302" cy="2094048"/>
          </a:xfrm>
          <a:prstGeom prst="rect">
            <a:avLst/>
          </a:prstGeom>
          <a:noFill/>
        </p:spPr>
      </p:pic>
      <p:pic>
        <p:nvPicPr>
          <p:cNvPr id="8" name="Picture 7">
            <a:extLst>
              <a:ext uri="{FF2B5EF4-FFF2-40B4-BE49-F238E27FC236}">
                <a16:creationId xmlns:a16="http://schemas.microsoft.com/office/drawing/2014/main" xmlns="" id="{66847C04-41CE-81ED-B1B4-E8A75BB160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915233"/>
            <a:ext cx="5730240" cy="2606675"/>
          </a:xfrm>
          <a:prstGeom prst="rect">
            <a:avLst/>
          </a:prstGeom>
          <a:noFill/>
        </p:spPr>
      </p:pic>
    </p:spTree>
    <p:extLst>
      <p:ext uri="{BB962C8B-B14F-4D97-AF65-F5344CB8AC3E}">
        <p14:creationId xmlns:p14="http://schemas.microsoft.com/office/powerpoint/2010/main" val="3038466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V. Studiu de caz. Nike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a:xfrm>
            <a:off x="1506137" y="1423387"/>
            <a:ext cx="8915400" cy="3777622"/>
          </a:xfrm>
        </p:spPr>
        <p:txBody>
          <a:bodyPr>
            <a:normAutofit/>
          </a:bodyPr>
          <a:lstStyle/>
          <a:p>
            <a:pPr algn="just"/>
            <a:r>
              <a:rPr lang="ro-RO" sz="1800" dirty="0">
                <a:latin typeface="Times New Roman" panose="02020603050405020304" pitchFamily="18" charset="0"/>
                <a:cs typeface="Times New Roman" panose="02020603050405020304" pitchFamily="18" charset="0"/>
              </a:rPr>
              <a:t>Analiza indicatorilor cheie de performanță:</a:t>
            </a:r>
          </a:p>
          <a:p>
            <a:pPr marL="0" indent="0" algn="just">
              <a:buNone/>
            </a:pPr>
            <a:r>
              <a:rPr lang="ro-RO" sz="1800" dirty="0">
                <a:latin typeface="Times New Roman" panose="02020603050405020304" pitchFamily="18" charset="0"/>
                <a:cs typeface="Times New Roman" panose="02020603050405020304" pitchFamily="18" charset="0"/>
              </a:rPr>
              <a:t>5. Perspectiva responsabilității sociale a corporației</a:t>
            </a:r>
          </a:p>
          <a:p>
            <a:pPr algn="just"/>
            <a:endParaRPr lang="en-US" dirty="0"/>
          </a:p>
          <a:p>
            <a:endParaRPr lang="en-US" dirty="0"/>
          </a:p>
        </p:txBody>
      </p:sp>
      <p:pic>
        <p:nvPicPr>
          <p:cNvPr id="4" name="Picture 3" descr="Imagini pentru nike sigla">
            <a:extLst>
              <a:ext uri="{FF2B5EF4-FFF2-40B4-BE49-F238E27FC236}">
                <a16:creationId xmlns:a16="http://schemas.microsoft.com/office/drawing/2014/main" xmlns="" id="{549525B1-B16C-CA90-2C26-76C52E9BD3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569" y="340711"/>
            <a:ext cx="845820" cy="450215"/>
          </a:xfrm>
          <a:prstGeom prst="rect">
            <a:avLst/>
          </a:prstGeom>
          <a:noFill/>
          <a:ln>
            <a:noFill/>
          </a:ln>
        </p:spPr>
      </p:pic>
      <p:pic>
        <p:nvPicPr>
          <p:cNvPr id="5" name="Picture 4">
            <a:extLst>
              <a:ext uri="{FF2B5EF4-FFF2-40B4-BE49-F238E27FC236}">
                <a16:creationId xmlns:a16="http://schemas.microsoft.com/office/drawing/2014/main" xmlns="" id="{85E58302-4B8C-0DEB-BA69-2B1F0EF621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7850" y="2637340"/>
            <a:ext cx="5956300" cy="3145790"/>
          </a:xfrm>
          <a:prstGeom prst="rect">
            <a:avLst/>
          </a:prstGeom>
          <a:noFill/>
        </p:spPr>
      </p:pic>
    </p:spTree>
    <p:extLst>
      <p:ext uri="{BB962C8B-B14F-4D97-AF65-F5344CB8AC3E}">
        <p14:creationId xmlns:p14="http://schemas.microsoft.com/office/powerpoint/2010/main" val="399452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V. Studiu de caz. Nike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a:xfrm>
            <a:off x="838200" y="1417252"/>
            <a:ext cx="10515600" cy="4351338"/>
          </a:xfrm>
        </p:spPr>
        <p:txBody>
          <a:bodyPr>
            <a:normAutofit/>
          </a:bodyPr>
          <a:lstStyle/>
          <a:p>
            <a:pPr algn="just"/>
            <a:r>
              <a:rPr lang="ro-RO" sz="1800" dirty="0">
                <a:latin typeface="Times New Roman" panose="02020603050405020304" pitchFamily="18" charset="0"/>
                <a:cs typeface="Times New Roman" panose="02020603050405020304" pitchFamily="18" charset="0"/>
              </a:rPr>
              <a:t>Proiectarea DASHBOARDULUI de performanță</a:t>
            </a:r>
          </a:p>
          <a:p>
            <a:pPr algn="just"/>
            <a:endParaRPr lang="en-US" dirty="0"/>
          </a:p>
          <a:p>
            <a:endParaRPr lang="en-US" dirty="0"/>
          </a:p>
        </p:txBody>
      </p:sp>
      <p:pic>
        <p:nvPicPr>
          <p:cNvPr id="4" name="Picture 3" descr="Imagini pentru nike sigla">
            <a:extLst>
              <a:ext uri="{FF2B5EF4-FFF2-40B4-BE49-F238E27FC236}">
                <a16:creationId xmlns:a16="http://schemas.microsoft.com/office/drawing/2014/main" xmlns="" id="{549525B1-B16C-CA90-2C26-76C52E9BD3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569" y="340711"/>
            <a:ext cx="845820" cy="450215"/>
          </a:xfrm>
          <a:prstGeom prst="rect">
            <a:avLst/>
          </a:prstGeom>
          <a:noFill/>
          <a:ln>
            <a:noFill/>
          </a:ln>
        </p:spPr>
      </p:pic>
      <p:pic>
        <p:nvPicPr>
          <p:cNvPr id="6" name="Picture 5">
            <a:extLst>
              <a:ext uri="{FF2B5EF4-FFF2-40B4-BE49-F238E27FC236}">
                <a16:creationId xmlns:a16="http://schemas.microsoft.com/office/drawing/2014/main" xmlns="" id="{15819394-6316-4DB5-B749-C38EEA191E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4086" y="1825625"/>
            <a:ext cx="6973999" cy="4873276"/>
          </a:xfrm>
          <a:prstGeom prst="rect">
            <a:avLst/>
          </a:prstGeom>
          <a:noFill/>
          <a:ln>
            <a:noFill/>
          </a:ln>
        </p:spPr>
      </p:pic>
    </p:spTree>
    <p:extLst>
      <p:ext uri="{BB962C8B-B14F-4D97-AF65-F5344CB8AC3E}">
        <p14:creationId xmlns:p14="http://schemas.microsoft.com/office/powerpoint/2010/main" val="1374147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a:xfrm>
            <a:off x="1593131" y="624110"/>
            <a:ext cx="9911482" cy="1280890"/>
          </a:xfrm>
        </p:spPr>
        <p:txBody>
          <a:bodyPr>
            <a:normAutofit/>
          </a:bodyPr>
          <a:lstStyle/>
          <a:p>
            <a:pPr algn="just"/>
            <a:r>
              <a:rPr lang="ro-RO" sz="3200" dirty="0">
                <a:latin typeface="Times New Roman" panose="02020603050405020304" pitchFamily="18" charset="0"/>
                <a:cs typeface="Times New Roman" panose="02020603050405020304" pitchFamily="18" charset="0"/>
              </a:rPr>
              <a:t>V</a:t>
            </a:r>
            <a:r>
              <a:rPr lang="en-US" sz="3200" dirty="0">
                <a:latin typeface="Times New Roman" panose="02020603050405020304" pitchFamily="18" charset="0"/>
                <a:cs typeface="Times New Roman" panose="02020603050405020304" pitchFamily="18" charset="0"/>
              </a:rPr>
              <a:t>I</a:t>
            </a:r>
            <a:r>
              <a:rPr lang="ro-RO"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Aplica</a:t>
            </a:r>
            <a:r>
              <a:rPr lang="ro-RO" sz="3200" dirty="0">
                <a:latin typeface="Times New Roman" panose="02020603050405020304" pitchFamily="18" charset="0"/>
                <a:cs typeface="Times New Roman" panose="02020603050405020304" pitchFamily="18" charset="0"/>
              </a:rPr>
              <a:t>ție practică – Măsurarea performanței sistemului medical din România</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a:xfrm>
            <a:off x="838200" y="2506662"/>
            <a:ext cx="10515600" cy="4351338"/>
          </a:xfrm>
        </p:spPr>
        <p:txBody>
          <a:bodyPr>
            <a:normAutofit/>
          </a:bodyPr>
          <a:lstStyle/>
          <a:p>
            <a:pPr algn="just"/>
            <a:r>
              <a:rPr lang="ro-RO" sz="1800" dirty="0">
                <a:latin typeface="Times New Roman" panose="02020603050405020304" pitchFamily="18" charset="0"/>
                <a:cs typeface="Times New Roman" panose="02020603050405020304" pitchFamily="18" charset="0"/>
              </a:rPr>
              <a:t>Industria sănătății este una dintre cele mai intense industrii de muncă din întreaga lume.</a:t>
            </a:r>
          </a:p>
          <a:p>
            <a:pPr algn="just"/>
            <a:r>
              <a:rPr lang="ro-RO" sz="1800" dirty="0">
                <a:latin typeface="Times New Roman" panose="02020603050405020304" pitchFamily="18" charset="0"/>
                <a:cs typeface="Times New Roman" panose="02020603050405020304" pitchFamily="18" charset="0"/>
              </a:rPr>
              <a:t>Transformarea digitală poate ajuta organizațiile individuale de îngrijire a sănătății și ecosistemul de sănătate mai larg să îmbunătățească modurile de lucru, să extindă accesul la servicii și să ofere o experiență mai eficientă pentru pacient și personalul medical. Trei tehnologii joacă roluri din ce în ce mai esențiale pe tot globul: cloud computing, inteligența artificială și furnizarea de servicii medicale virtuale.</a:t>
            </a:r>
            <a:endParaRPr lang="ro-RO" dirty="0">
              <a:latin typeface="Times New Roman" panose="02020603050405020304" pitchFamily="18" charset="0"/>
              <a:cs typeface="Times New Roman" panose="02020603050405020304" pitchFamily="18" charset="0"/>
            </a:endParaRPr>
          </a:p>
          <a:p>
            <a:pPr algn="just"/>
            <a:r>
              <a:rPr lang="ro-RO" sz="1800" dirty="0">
                <a:latin typeface="Times New Roman" panose="02020603050405020304" pitchFamily="18" charset="0"/>
                <a:cs typeface="Times New Roman" panose="02020603050405020304" pitchFamily="18" charset="0"/>
              </a:rPr>
              <a:t>România asigură beneficiile unui sistem universal de sănătate. Accesul la asistența medicală din România este garantată prin Consituție, conform articolului 34, care indică faptulă că orice cetățean al României are dreptul la servicii și proceduri medicale de bază, gratuite, dacă este asigurat.</a:t>
            </a:r>
          </a:p>
          <a:p>
            <a:pPr algn="just"/>
            <a:endParaRPr lang="en-US" dirty="0"/>
          </a:p>
          <a:p>
            <a:endParaRPr lang="en-US" dirty="0"/>
          </a:p>
        </p:txBody>
      </p:sp>
    </p:spTree>
    <p:extLst>
      <p:ext uri="{BB962C8B-B14F-4D97-AF65-F5344CB8AC3E}">
        <p14:creationId xmlns:p14="http://schemas.microsoft.com/office/powerpoint/2010/main" val="1020250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a:xfrm>
            <a:off x="1593131" y="624110"/>
            <a:ext cx="9911482" cy="1280890"/>
          </a:xfrm>
        </p:spPr>
        <p:txBody>
          <a:bodyPr>
            <a:normAutofit/>
          </a:bodyPr>
          <a:lstStyle/>
          <a:p>
            <a:pPr algn="just"/>
            <a:r>
              <a:rPr lang="ro-RO" sz="3200" dirty="0">
                <a:latin typeface="Times New Roman" panose="02020603050405020304" pitchFamily="18" charset="0"/>
                <a:cs typeface="Times New Roman" panose="02020603050405020304" pitchFamily="18" charset="0"/>
              </a:rPr>
              <a:t>V</a:t>
            </a:r>
            <a:r>
              <a:rPr lang="en-US" sz="3200" dirty="0">
                <a:latin typeface="Times New Roman" panose="02020603050405020304" pitchFamily="18" charset="0"/>
                <a:cs typeface="Times New Roman" panose="02020603050405020304" pitchFamily="18" charset="0"/>
              </a:rPr>
              <a:t>I</a:t>
            </a:r>
            <a:r>
              <a:rPr lang="ro-RO"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Aplica</a:t>
            </a:r>
            <a:r>
              <a:rPr lang="ro-RO" sz="3200" dirty="0">
                <a:latin typeface="Times New Roman" panose="02020603050405020304" pitchFamily="18" charset="0"/>
                <a:cs typeface="Times New Roman" panose="02020603050405020304" pitchFamily="18" charset="0"/>
              </a:rPr>
              <a:t>ție practică – Măsurarea performanței sistemului medical din România</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a:xfrm>
            <a:off x="2469822" y="1988188"/>
            <a:ext cx="8883977" cy="4351338"/>
          </a:xfrm>
        </p:spPr>
        <p:txBody>
          <a:bodyPr>
            <a:normAutofit/>
          </a:bodyPr>
          <a:lstStyle/>
          <a:p>
            <a:pPr algn="just"/>
            <a:r>
              <a:rPr lang="ro-RO" sz="1800" dirty="0">
                <a:latin typeface="Times New Roman" panose="02020603050405020304" pitchFamily="18" charset="0"/>
                <a:cs typeface="Times New Roman" panose="02020603050405020304" pitchFamily="18" charset="0"/>
              </a:rPr>
              <a:t>Construirea bazei de date:</a:t>
            </a:r>
          </a:p>
          <a:p>
            <a:pPr algn="just">
              <a:buAutoNum type="arabicPeriod"/>
            </a:pPr>
            <a:r>
              <a:rPr lang="ro-RO" dirty="0">
                <a:latin typeface="Times New Roman" panose="02020603050405020304" pitchFamily="18" charset="0"/>
                <a:cs typeface="Times New Roman" panose="02020603050405020304" pitchFamily="18" charset="0"/>
              </a:rPr>
              <a:t>Nr.  Cazuri COVID19 vs decese (2020)</a:t>
            </a:r>
          </a:p>
          <a:p>
            <a:pPr algn="just">
              <a:buAutoNum type="arabicPeriod"/>
            </a:pPr>
            <a:r>
              <a:rPr lang="ro-RO" sz="1800" dirty="0">
                <a:latin typeface="Times New Roman" panose="02020603050405020304" pitchFamily="18" charset="0"/>
                <a:cs typeface="Times New Roman" panose="02020603050405020304" pitchFamily="18" charset="0"/>
              </a:rPr>
              <a:t>Factori demografici și economici</a:t>
            </a:r>
          </a:p>
          <a:p>
            <a:pPr algn="just">
              <a:buAutoNum type="arabicPeriod"/>
            </a:pPr>
            <a:r>
              <a:rPr lang="ro-RO" dirty="0">
                <a:latin typeface="Times New Roman" panose="02020603050405020304" pitchFamily="18" charset="0"/>
                <a:cs typeface="Times New Roman" panose="02020603050405020304" pitchFamily="18" charset="0"/>
              </a:rPr>
              <a:t>Speranța de viață la naștere în România vs alte țări</a:t>
            </a:r>
          </a:p>
          <a:p>
            <a:pPr algn="just">
              <a:buAutoNum type="arabicPeriod"/>
            </a:pPr>
            <a:r>
              <a:rPr lang="ro-RO" sz="1800" dirty="0">
                <a:latin typeface="Times New Roman" panose="02020603050405020304" pitchFamily="18" charset="0"/>
                <a:cs typeface="Times New Roman" panose="02020603050405020304" pitchFamily="18" charset="0"/>
              </a:rPr>
              <a:t>Cheltuielile României cu domeniile de îngrijire vs Cheltuieli UE27</a:t>
            </a:r>
          </a:p>
          <a:p>
            <a:pPr algn="just">
              <a:buAutoNum type="arabicPeriod"/>
            </a:pPr>
            <a:r>
              <a:rPr lang="ro-RO" dirty="0">
                <a:latin typeface="Times New Roman" panose="02020603050405020304" pitchFamily="18" charset="0"/>
                <a:cs typeface="Times New Roman" panose="02020603050405020304" pitchFamily="18" charset="0"/>
              </a:rPr>
              <a:t>Factori de risc România vs UE</a:t>
            </a:r>
          </a:p>
          <a:p>
            <a:pPr algn="just">
              <a:buAutoNum type="arabicPeriod"/>
            </a:pPr>
            <a:r>
              <a:rPr lang="ro-RO" sz="1800" dirty="0">
                <a:latin typeface="Times New Roman" panose="02020603050405020304" pitchFamily="18" charset="0"/>
                <a:cs typeface="Times New Roman" panose="02020603050405020304" pitchFamily="18" charset="0"/>
              </a:rPr>
              <a:t>Cauze dece România</a:t>
            </a:r>
          </a:p>
          <a:p>
            <a:pPr algn="just"/>
            <a:endParaRPr lang="en-US" dirty="0"/>
          </a:p>
          <a:p>
            <a:endParaRPr lang="en-US" dirty="0"/>
          </a:p>
        </p:txBody>
      </p:sp>
    </p:spTree>
    <p:extLst>
      <p:ext uri="{BB962C8B-B14F-4D97-AF65-F5344CB8AC3E}">
        <p14:creationId xmlns:p14="http://schemas.microsoft.com/office/powerpoint/2010/main" val="2994293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a:xfrm>
            <a:off x="1593131" y="624110"/>
            <a:ext cx="9911482" cy="1280890"/>
          </a:xfrm>
        </p:spPr>
        <p:txBody>
          <a:bodyPr>
            <a:normAutofit/>
          </a:bodyPr>
          <a:lstStyle/>
          <a:p>
            <a:pPr algn="just"/>
            <a:r>
              <a:rPr lang="ro-RO" sz="3200" dirty="0">
                <a:latin typeface="Times New Roman" panose="02020603050405020304" pitchFamily="18" charset="0"/>
                <a:cs typeface="Times New Roman" panose="02020603050405020304" pitchFamily="18" charset="0"/>
              </a:rPr>
              <a:t>V</a:t>
            </a:r>
            <a:r>
              <a:rPr lang="en-US" sz="3200" dirty="0">
                <a:latin typeface="Times New Roman" panose="02020603050405020304" pitchFamily="18" charset="0"/>
                <a:cs typeface="Times New Roman" panose="02020603050405020304" pitchFamily="18" charset="0"/>
              </a:rPr>
              <a:t>I</a:t>
            </a:r>
            <a:r>
              <a:rPr lang="ro-RO"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Aplica</a:t>
            </a:r>
            <a:r>
              <a:rPr lang="ro-RO" sz="3200" dirty="0">
                <a:latin typeface="Times New Roman" panose="02020603050405020304" pitchFamily="18" charset="0"/>
                <a:cs typeface="Times New Roman" panose="02020603050405020304" pitchFamily="18" charset="0"/>
              </a:rPr>
              <a:t>ție practică – Măsurarea performanței sistemului medical din România</a:t>
            </a:r>
            <a:endParaRPr lang="en-US"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02D3B5E2-4CBD-04B7-DE23-027B6CBC909A}"/>
              </a:ext>
            </a:extLst>
          </p:cNvPr>
          <p:cNvPicPr>
            <a:picLocks noChangeAspect="1"/>
          </p:cNvPicPr>
          <p:nvPr/>
        </p:nvPicPr>
        <p:blipFill>
          <a:blip r:embed="rId2"/>
          <a:stretch>
            <a:fillRect/>
          </a:stretch>
        </p:blipFill>
        <p:spPr>
          <a:xfrm>
            <a:off x="2479250" y="1683944"/>
            <a:ext cx="8517456" cy="4796984"/>
          </a:xfrm>
          <a:prstGeom prst="rect">
            <a:avLst/>
          </a:prstGeom>
        </p:spPr>
      </p:pic>
    </p:spTree>
    <p:extLst>
      <p:ext uri="{BB962C8B-B14F-4D97-AF65-F5344CB8AC3E}">
        <p14:creationId xmlns:p14="http://schemas.microsoft.com/office/powerpoint/2010/main" val="303907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I. Ce este performanța?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p:txBody>
          <a:bodyPr>
            <a:normAutofit fontScale="92500"/>
          </a:bodyPr>
          <a:lstStyle/>
          <a:p>
            <a:pPr marL="342900" indent="-342900" algn="just">
              <a:buAutoNum type="arabicPeriod"/>
            </a:pPr>
            <a:r>
              <a:rPr lang="en-US" sz="1400" dirty="0">
                <a:latin typeface="Times New Roman" panose="02020603050405020304" pitchFamily="18" charset="0"/>
                <a:cs typeface="Times New Roman" panose="02020603050405020304" pitchFamily="18" charset="0"/>
              </a:rPr>
              <a:t>R. Tannenbaum şi H. Shimdt consideră că performanţa reprezintă „gradul în care o organizaţie, ca un sistem social, cu anumite resurse şi mijloace, îşi realizează obiectivele”. Tot ei au studiat performanţa organizaţională folosind măsurători de ordin cantitativ. Ei au descris performanţa unei organizaţii economice prin prisma gradului de atingere a obiectivelor şi concentrându-se asupra “productivităţii muncii, profitului net, gradului în care organizaţia îşi îndeplineşte misiunea şi succesul ei este în menţinere sau în creştere”</a:t>
            </a:r>
            <a:r>
              <a:rPr lang="ro-RO" sz="1400" dirty="0">
                <a:latin typeface="Times New Roman" panose="02020603050405020304" pitchFamily="18" charset="0"/>
                <a:cs typeface="Times New Roman" panose="02020603050405020304" pitchFamily="18" charset="0"/>
              </a:rPr>
              <a:t>.</a:t>
            </a:r>
          </a:p>
          <a:p>
            <a:pPr marL="342900" indent="-342900" algn="just">
              <a:buAutoNum type="arabicPeriod" startAt="2"/>
            </a:pPr>
            <a:r>
              <a:rPr lang="en-US" sz="1400" dirty="0">
                <a:latin typeface="Times New Roman" panose="02020603050405020304" pitchFamily="18" charset="0"/>
                <a:cs typeface="Times New Roman" panose="02020603050405020304" pitchFamily="18" charset="0"/>
              </a:rPr>
              <a:t>J.M. Stern, J.S. Shiely şi I. Ross arată că performanţa este „un nivel instabil al potenţialului unei întreprinderi, obţinut ca urmare a optimizării relaţiei valoare–cost şi care face ca întreprinderea să fie competitivă pe anumite sectoare strategice.”</a:t>
            </a:r>
            <a:endParaRPr lang="ro-RO" sz="1400" dirty="0">
              <a:latin typeface="Times New Roman" panose="02020603050405020304" pitchFamily="18" charset="0"/>
              <a:cs typeface="Times New Roman" panose="02020603050405020304" pitchFamily="18" charset="0"/>
            </a:endParaRPr>
          </a:p>
          <a:p>
            <a:pPr marL="342900" indent="-342900" algn="just">
              <a:buAutoNum type="arabicPeriod" startAt="2"/>
            </a:pPr>
            <a:r>
              <a:rPr lang="en-US" sz="1400" dirty="0">
                <a:latin typeface="Times New Roman" panose="02020603050405020304" pitchFamily="18" charset="0"/>
                <a:cs typeface="Times New Roman" panose="02020603050405020304" pitchFamily="18" charset="0"/>
              </a:rPr>
              <a:t>3. R.N. Anthony spune că “Managementul performanțelor este procesul prin care </a:t>
            </a:r>
            <a:r>
              <a:rPr lang="en-US" sz="1400" dirty="0" err="1">
                <a:latin typeface="Times New Roman" panose="02020603050405020304" pitchFamily="18" charset="0"/>
                <a:cs typeface="Times New Roman" panose="02020603050405020304" pitchFamily="18" charset="0"/>
              </a:rPr>
              <a:t>managerii</a:t>
            </a:r>
            <a:r>
              <a:rPr lang="en-US" sz="1400" dirty="0">
                <a:latin typeface="Times New Roman" panose="02020603050405020304" pitchFamily="18" charset="0"/>
                <a:cs typeface="Times New Roman" panose="02020603050405020304" pitchFamily="18" charset="0"/>
              </a:rPr>
              <a:t> se asigură că resursele sunt </a:t>
            </a:r>
            <a:r>
              <a:rPr lang="en-US" sz="1400" dirty="0" err="1">
                <a:latin typeface="Times New Roman" panose="02020603050405020304" pitchFamily="18" charset="0"/>
                <a:cs typeface="Times New Roman" panose="02020603050405020304" pitchFamily="18" charset="0"/>
              </a:rPr>
              <a:t>obținute</a:t>
            </a:r>
            <a:r>
              <a:rPr lang="en-US" sz="1400" dirty="0">
                <a:latin typeface="Times New Roman" panose="02020603050405020304" pitchFamily="18" charset="0"/>
                <a:cs typeface="Times New Roman" panose="02020603050405020304" pitchFamily="18" charset="0"/>
              </a:rPr>
              <a:t> și utilizate eficient în realizarea obiectivelor centrale ale </a:t>
            </a:r>
            <a:r>
              <a:rPr lang="en-US" sz="1400" dirty="0" err="1">
                <a:latin typeface="Times New Roman" panose="02020603050405020304" pitchFamily="18" charset="0"/>
                <a:cs typeface="Times New Roman" panose="02020603050405020304" pitchFamily="18" charset="0"/>
              </a:rPr>
              <a:t>Organizației</a:t>
            </a:r>
            <a:r>
              <a:rPr lang="en-US" sz="1400" dirty="0">
                <a:latin typeface="Times New Roman" panose="02020603050405020304" pitchFamily="18" charset="0"/>
                <a:cs typeface="Times New Roman" panose="02020603050405020304" pitchFamily="18" charset="0"/>
              </a:rPr>
              <a:t>”</a:t>
            </a:r>
            <a:endParaRPr lang="ro-RO" sz="1400" dirty="0">
              <a:latin typeface="Times New Roman" panose="02020603050405020304" pitchFamily="18" charset="0"/>
              <a:cs typeface="Times New Roman" panose="02020603050405020304" pitchFamily="18" charset="0"/>
            </a:endParaRPr>
          </a:p>
          <a:p>
            <a:pPr marL="342900" indent="-342900" algn="just">
              <a:buAutoNum type="arabicPeriod" startAt="2"/>
            </a:pPr>
            <a:endParaRPr lang="ro-RO" sz="1400" dirty="0">
              <a:latin typeface="Times New Roman" panose="02020603050405020304" pitchFamily="18" charset="0"/>
              <a:cs typeface="Times New Roman" panose="02020603050405020304" pitchFamily="18" charset="0"/>
            </a:endParaRPr>
          </a:p>
          <a:p>
            <a:pPr marL="0" indent="0" algn="ctr">
              <a:buNone/>
            </a:pPr>
            <a:r>
              <a:rPr lang="ro-RO" sz="1400" dirty="0">
                <a:latin typeface="Times New Roman" panose="02020603050405020304" pitchFamily="18" charset="0"/>
                <a:cs typeface="Times New Roman" panose="02020603050405020304" pitchFamily="18" charset="0"/>
              </a:rPr>
              <a:t>Performanță = economicitate + eficiență + eficacitate</a:t>
            </a:r>
          </a:p>
          <a:p>
            <a:pPr marL="0" indent="0" algn="ctr">
              <a:buNone/>
            </a:pPr>
            <a:r>
              <a:rPr lang="ro-RO" sz="1400" dirty="0">
                <a:latin typeface="Times New Roman" panose="02020603050405020304" pitchFamily="18" charset="0"/>
                <a:cs typeface="Times New Roman" panose="02020603050405020304" pitchFamily="18" charset="0"/>
              </a:rPr>
              <a:t>Eficiență + Eficacitate = Excelență</a:t>
            </a:r>
          </a:p>
          <a:p>
            <a:pPr marL="0" indent="0">
              <a:buNone/>
            </a:pPr>
            <a:r>
              <a:rPr lang="ro-RO" sz="1400" dirty="0">
                <a:latin typeface="Times New Roman" panose="02020603050405020304" pitchFamily="18" charset="0"/>
                <a:cs typeface="Times New Roman" panose="02020603050405020304" pitchFamily="18" charset="0"/>
              </a:rPr>
              <a:t>Eficiență: a face lucrurile cum trebuie.</a:t>
            </a:r>
          </a:p>
          <a:p>
            <a:pPr marL="0" indent="0">
              <a:buNone/>
            </a:pPr>
            <a:r>
              <a:rPr lang="ro-RO" sz="1400" dirty="0">
                <a:latin typeface="Times New Roman" panose="02020603050405020304" pitchFamily="18" charset="0"/>
                <a:cs typeface="Times New Roman" panose="02020603050405020304" pitchFamily="18" charset="0"/>
              </a:rPr>
              <a:t>Eficacitate: a face lucrurile care trebuie.</a:t>
            </a:r>
            <a:endParaRPr lang="en-US" sz="1400" dirty="0">
              <a:latin typeface="Times New Roman" panose="02020603050405020304" pitchFamily="18" charset="0"/>
              <a:cs typeface="Times New Roman" panose="02020603050405020304" pitchFamily="18" charset="0"/>
            </a:endParaRPr>
          </a:p>
          <a:p>
            <a:pPr marL="342900" indent="-342900" algn="just">
              <a:buAutoNum type="arabicPeriod" startAt="2"/>
            </a:pP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4" name="Picture 6" descr="3D computer graphics , man thinking transparent background PNG ...">
            <a:extLst>
              <a:ext uri="{FF2B5EF4-FFF2-40B4-BE49-F238E27FC236}">
                <a16:creationId xmlns:a16="http://schemas.microsoft.com/office/drawing/2014/main" xmlns="" id="{E4C3F873-13D7-14A8-F966-22B7CD318083}"/>
              </a:ext>
            </a:extLst>
          </p:cNvPr>
          <p:cNvPicPr>
            <a:picLocks noChangeAspect="1" noChangeArrowheads="1"/>
          </p:cNvPicPr>
          <p:nvPr/>
        </p:nvPicPr>
        <p:blipFill>
          <a:blip r:embed="rId2" cstate="print"/>
          <a:srcRect/>
          <a:stretch>
            <a:fillRect/>
          </a:stretch>
        </p:blipFill>
        <p:spPr bwMode="auto">
          <a:xfrm>
            <a:off x="10348053" y="60515"/>
            <a:ext cx="1780674" cy="1780674"/>
          </a:xfrm>
          <a:prstGeom prst="rect">
            <a:avLst/>
          </a:prstGeom>
          <a:ln>
            <a:noFill/>
          </a:ln>
          <a:effectLst>
            <a:softEdge rad="112500"/>
          </a:effectLst>
        </p:spPr>
      </p:pic>
    </p:spTree>
    <p:extLst>
      <p:ext uri="{BB962C8B-B14F-4D97-AF65-F5344CB8AC3E}">
        <p14:creationId xmlns:p14="http://schemas.microsoft.com/office/powerpoint/2010/main" val="258181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I. Ce este performanța?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p:txBody>
          <a:bodyPr>
            <a:normAutofit/>
          </a:bodyPr>
          <a:lstStyle/>
          <a:p>
            <a:pPr marL="0" indent="0" algn="just">
              <a:buNone/>
            </a:pPr>
            <a:r>
              <a:rPr lang="ro-RO" sz="1400" dirty="0">
                <a:latin typeface="Times New Roman" panose="02020603050405020304" pitchFamily="18" charset="0"/>
                <a:cs typeface="Times New Roman" panose="02020603050405020304" pitchFamily="18" charset="0"/>
              </a:rPr>
              <a:t>Cum putem controla performanțele unei organizații?</a:t>
            </a:r>
          </a:p>
          <a:p>
            <a:pPr marL="0" indent="0" algn="just">
              <a:buNone/>
            </a:pPr>
            <a:r>
              <a:rPr lang="en-US" sz="1400" dirty="0">
                <a:solidFill>
                  <a:srgbClr val="0070C0"/>
                </a:solidFill>
                <a:latin typeface="Times New Roman" panose="02020603050405020304" pitchFamily="18" charset="0"/>
                <a:cs typeface="Times New Roman" panose="02020603050405020304" pitchFamily="18" charset="0"/>
              </a:rPr>
              <a:t>În opinia lui Wayne W. Eckerson un KPI este o </a:t>
            </a:r>
            <a:r>
              <a:rPr lang="en-US" sz="1400" dirty="0" err="1">
                <a:solidFill>
                  <a:srgbClr val="0070C0"/>
                </a:solidFill>
                <a:latin typeface="Times New Roman" panose="02020603050405020304" pitchFamily="18" charset="0"/>
                <a:cs typeface="Times New Roman" panose="02020603050405020304" pitchFamily="18" charset="0"/>
              </a:rPr>
              <a:t>formă</a:t>
            </a:r>
            <a:r>
              <a:rPr lang="en-US" sz="1400" dirty="0">
                <a:solidFill>
                  <a:srgbClr val="0070C0"/>
                </a:solidFill>
                <a:latin typeface="Times New Roman" panose="02020603050405020304" pitchFamily="18" charset="0"/>
                <a:cs typeface="Times New Roman" panose="02020603050405020304" pitchFamily="18" charset="0"/>
              </a:rPr>
              <a:t> de a măsura performanța unei companii sau a unui </a:t>
            </a:r>
            <a:r>
              <a:rPr lang="en-US" sz="1400" dirty="0" err="1">
                <a:solidFill>
                  <a:srgbClr val="0070C0"/>
                </a:solidFill>
                <a:latin typeface="Times New Roman" panose="02020603050405020304" pitchFamily="18" charset="0"/>
                <a:cs typeface="Times New Roman" panose="02020603050405020304" pitchFamily="18" charset="0"/>
              </a:rPr>
              <a:t>individ</a:t>
            </a:r>
            <a:r>
              <a:rPr lang="en-US" sz="1400" dirty="0">
                <a:solidFill>
                  <a:srgbClr val="0070C0"/>
                </a:solidFill>
                <a:latin typeface="Times New Roman" panose="02020603050405020304" pitchFamily="18" charset="0"/>
                <a:cs typeface="Times New Roman" panose="02020603050405020304" pitchFamily="18" charset="0"/>
              </a:rPr>
              <a:t>, activitatea organizatorică sau </a:t>
            </a:r>
            <a:r>
              <a:rPr lang="en-US" sz="1400" dirty="0" err="1">
                <a:solidFill>
                  <a:srgbClr val="0070C0"/>
                </a:solidFill>
                <a:latin typeface="Times New Roman" panose="02020603050405020304" pitchFamily="18" charset="0"/>
                <a:cs typeface="Times New Roman" panose="02020603050405020304" pitchFamily="18" charset="0"/>
              </a:rPr>
              <a:t>strategică</a:t>
            </a:r>
            <a:r>
              <a:rPr lang="en-US" sz="1400" dirty="0">
                <a:solidFill>
                  <a:srgbClr val="0070C0"/>
                </a:solidFill>
                <a:latin typeface="Times New Roman" panose="02020603050405020304" pitchFamily="18" charset="0"/>
                <a:cs typeface="Times New Roman" panose="02020603050405020304" pitchFamily="18" charset="0"/>
              </a:rPr>
              <a:t> care este </a:t>
            </a:r>
            <a:r>
              <a:rPr lang="en-US" sz="1400" dirty="0" err="1">
                <a:solidFill>
                  <a:srgbClr val="0070C0"/>
                </a:solidFill>
                <a:latin typeface="Times New Roman" panose="02020603050405020304" pitchFamily="18" charset="0"/>
                <a:cs typeface="Times New Roman" panose="02020603050405020304" pitchFamily="18" charset="0"/>
              </a:rPr>
              <a:t>crucială</a:t>
            </a:r>
            <a:r>
              <a:rPr lang="en-US" sz="1400" dirty="0">
                <a:solidFill>
                  <a:srgbClr val="0070C0"/>
                </a:solidFill>
                <a:latin typeface="Times New Roman" panose="02020603050405020304" pitchFamily="18" charset="0"/>
                <a:cs typeface="Times New Roman" panose="02020603050405020304" pitchFamily="18" charset="0"/>
              </a:rPr>
              <a:t> pentru dezvoltarea </a:t>
            </a:r>
            <a:r>
              <a:rPr lang="en-US" sz="1400" dirty="0" err="1">
                <a:solidFill>
                  <a:srgbClr val="0070C0"/>
                </a:solidFill>
                <a:latin typeface="Times New Roman" panose="02020603050405020304" pitchFamily="18" charset="0"/>
                <a:cs typeface="Times New Roman" panose="02020603050405020304" pitchFamily="18" charset="0"/>
              </a:rPr>
              <a:t>curentă</a:t>
            </a:r>
            <a:r>
              <a:rPr lang="en-US" sz="1400" dirty="0">
                <a:solidFill>
                  <a:srgbClr val="0070C0"/>
                </a:solidFill>
                <a:latin typeface="Times New Roman" panose="02020603050405020304" pitchFamily="18" charset="0"/>
                <a:cs typeface="Times New Roman" panose="02020603050405020304" pitchFamily="18" charset="0"/>
              </a:rPr>
              <a:t> sau viitoare a unei companii.</a:t>
            </a:r>
          </a:p>
          <a:p>
            <a:pPr marL="0" indent="0" algn="just">
              <a:buNone/>
            </a:pPr>
            <a:r>
              <a:rPr lang="en-US" sz="1400" dirty="0">
                <a:latin typeface="Times New Roman" panose="02020603050405020304" pitchFamily="18" charset="0"/>
                <a:cs typeface="Times New Roman" panose="02020603050405020304" pitchFamily="18" charset="0"/>
              </a:rPr>
              <a:t>Scopul final al unui KPI este de a identifica ceea ce este necesar pentru a </a:t>
            </a:r>
            <a:r>
              <a:rPr lang="en-US" sz="1400" dirty="0" err="1">
                <a:latin typeface="Times New Roman" panose="02020603050405020304" pitchFamily="18" charset="0"/>
                <a:cs typeface="Times New Roman" panose="02020603050405020304" pitchFamily="18" charset="0"/>
              </a:rPr>
              <a:t>îmbunătății</a:t>
            </a:r>
            <a:r>
              <a:rPr lang="en-US" sz="1400" dirty="0">
                <a:latin typeface="Times New Roman" panose="02020603050405020304" pitchFamily="18" charset="0"/>
                <a:cs typeface="Times New Roman" panose="02020603050405020304" pitchFamily="18" charset="0"/>
              </a:rPr>
              <a:t> performanțele și a menține direcția </a:t>
            </a:r>
            <a:r>
              <a:rPr lang="en-US" sz="1400" dirty="0" err="1">
                <a:latin typeface="Times New Roman" panose="02020603050405020304" pitchFamily="18" charset="0"/>
                <a:cs typeface="Times New Roman" panose="02020603050405020304" pitchFamily="18" charset="0"/>
              </a:rPr>
              <a:t>strategică</a:t>
            </a:r>
            <a:r>
              <a:rPr lang="en-US" sz="1400" dirty="0">
                <a:latin typeface="Times New Roman" panose="02020603050405020304" pitchFamily="18" charset="0"/>
                <a:cs typeface="Times New Roman" panose="02020603050405020304" pitchFamily="18" charset="0"/>
              </a:rPr>
              <a:t>. </a:t>
            </a:r>
            <a:endParaRPr lang="ro-RO"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KPI-urile sunt utilizate în mai multe </a:t>
            </a:r>
            <a:r>
              <a:rPr lang="en-US" sz="1400" dirty="0" err="1">
                <a:latin typeface="Times New Roman" panose="02020603050405020304" pitchFamily="18" charset="0"/>
                <a:cs typeface="Times New Roman" panose="02020603050405020304" pitchFamily="18" charset="0"/>
              </a:rPr>
              <a:t>industrii</a:t>
            </a:r>
            <a:r>
              <a:rPr lang="en-US" sz="1400" dirty="0">
                <a:latin typeface="Times New Roman" panose="02020603050405020304" pitchFamily="18" charset="0"/>
                <a:cs typeface="Times New Roman" panose="02020603050405020304" pitchFamily="18" charset="0"/>
              </a:rPr>
              <a:t> și cu </a:t>
            </a:r>
            <a:r>
              <a:rPr lang="en-US" sz="1400" dirty="0" err="1">
                <a:latin typeface="Times New Roman" panose="02020603050405020304" pitchFamily="18" charset="0"/>
                <a:cs typeface="Times New Roman" panose="02020603050405020304" pitchFamily="18" charset="0"/>
              </a:rPr>
              <a:t>scopuri</a:t>
            </a:r>
            <a:r>
              <a:rPr lang="en-US" sz="1400" dirty="0">
                <a:latin typeface="Times New Roman" panose="02020603050405020304" pitchFamily="18" charset="0"/>
                <a:cs typeface="Times New Roman" panose="02020603050405020304" pitchFamily="18" charset="0"/>
              </a:rPr>
              <a:t> specifice precum: Servicii financiare, </a:t>
            </a:r>
            <a:r>
              <a:rPr lang="en-US" sz="1400" dirty="0" err="1">
                <a:latin typeface="Times New Roman" panose="02020603050405020304" pitchFamily="18" charset="0"/>
                <a:cs typeface="Times New Roman" panose="02020603050405020304" pitchFamily="18" charset="0"/>
              </a:rPr>
              <a:t>Construcții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Întreținere</a:t>
            </a:r>
            <a:r>
              <a:rPr lang="en-US" sz="1400" dirty="0">
                <a:latin typeface="Times New Roman" panose="02020603050405020304" pitchFamily="18" charset="0"/>
                <a:cs typeface="Times New Roman" panose="02020603050405020304" pitchFamily="18" charset="0"/>
              </a:rPr>
              <a:t>, Managementul riscului, Calitate, Vânzări, Marketing, Informatică (IT), </a:t>
            </a:r>
            <a:r>
              <a:rPr lang="en-US" sz="1400" dirty="0" err="1">
                <a:latin typeface="Times New Roman" panose="02020603050405020304" pitchFamily="18" charset="0"/>
                <a:cs typeface="Times New Roman" panose="02020603050405020304" pitchFamily="18" charset="0"/>
              </a:rPr>
              <a:t>Depozitare</a:t>
            </a:r>
            <a:r>
              <a:rPr lang="en-US" sz="1400" dirty="0">
                <a:latin typeface="Times New Roman" panose="02020603050405020304" pitchFamily="18" charset="0"/>
                <a:cs typeface="Times New Roman" panose="02020603050405020304" pitchFamily="18" charset="0"/>
              </a:rPr>
              <a:t>/ stocare, Organizații nonprofit</a:t>
            </a:r>
            <a:r>
              <a:rPr lang="ro-RO" sz="1400" dirty="0">
                <a:latin typeface="Times New Roman" panose="02020603050405020304" pitchFamily="18" charset="0"/>
                <a:cs typeface="Times New Roman" panose="02020603050405020304" pitchFamily="18" charset="0"/>
              </a:rPr>
              <a:t>.</a:t>
            </a:r>
          </a:p>
          <a:p>
            <a:pPr marL="0" indent="0" algn="just">
              <a:buNone/>
            </a:pPr>
            <a:r>
              <a:rPr lang="en-US" sz="1400" dirty="0">
                <a:latin typeface="Times New Roman" panose="02020603050405020304" pitchFamily="18" charset="0"/>
                <a:cs typeface="Times New Roman" panose="02020603050405020304" pitchFamily="18" charset="0"/>
              </a:rPr>
              <a:t>Pentru a </a:t>
            </a:r>
            <a:r>
              <a:rPr lang="en-US" sz="1400" dirty="0" err="1">
                <a:latin typeface="Times New Roman" panose="02020603050405020304" pitchFamily="18" charset="0"/>
                <a:cs typeface="Times New Roman" panose="02020603050405020304" pitchFamily="18" charset="0"/>
              </a:rPr>
              <a:t>facilita</a:t>
            </a:r>
            <a:r>
              <a:rPr lang="en-US" sz="1400" dirty="0">
                <a:latin typeface="Times New Roman" panose="02020603050405020304" pitchFamily="18" charset="0"/>
                <a:cs typeface="Times New Roman" panose="02020603050405020304" pitchFamily="18" charset="0"/>
              </a:rPr>
              <a:t> proiectarea </a:t>
            </a:r>
            <a:r>
              <a:rPr lang="en-US" sz="1400" dirty="0" err="1">
                <a:latin typeface="Times New Roman" panose="02020603050405020304" pitchFamily="18" charset="0"/>
                <a:cs typeface="Times New Roman" panose="02020603050405020304" pitchFamily="18" charset="0"/>
              </a:rPr>
              <a:t>tablourilor</a:t>
            </a:r>
            <a:r>
              <a:rPr lang="en-US" sz="1400" dirty="0">
                <a:latin typeface="Times New Roman" panose="02020603050405020304" pitchFamily="18" charset="0"/>
                <a:cs typeface="Times New Roman" panose="02020603050405020304" pitchFamily="18" charset="0"/>
              </a:rPr>
              <a:t> de bord și a tabelelor de scor, KPI-urile </a:t>
            </a:r>
            <a:r>
              <a:rPr lang="en-US" sz="1400" dirty="0" err="1">
                <a:latin typeface="Times New Roman" panose="02020603050405020304" pitchFamily="18" charset="0"/>
                <a:cs typeface="Times New Roman" panose="02020603050405020304" pitchFamily="18" charset="0"/>
              </a:rPr>
              <a:t>introduse</a:t>
            </a:r>
            <a:r>
              <a:rPr lang="en-US" sz="1400" dirty="0">
                <a:latin typeface="Times New Roman" panose="02020603050405020304" pitchFamily="18" charset="0"/>
                <a:cs typeface="Times New Roman" panose="02020603050405020304" pitchFamily="18" charset="0"/>
              </a:rPr>
              <a:t> sunt </a:t>
            </a:r>
            <a:r>
              <a:rPr lang="en-US" sz="1400" dirty="0" err="1">
                <a:latin typeface="Times New Roman" panose="02020603050405020304" pitchFamily="18" charset="0"/>
                <a:cs typeface="Times New Roman" panose="02020603050405020304" pitchFamily="18" charset="0"/>
              </a:rPr>
              <a:t>grupate</a:t>
            </a:r>
            <a:r>
              <a:rPr lang="en-US" sz="1400" dirty="0">
                <a:latin typeface="Times New Roman" panose="02020603050405020304" pitchFamily="18" charset="0"/>
                <a:cs typeface="Times New Roman" panose="02020603050405020304" pitchFamily="18" charset="0"/>
              </a:rPr>
              <a:t> în </a:t>
            </a:r>
            <a:r>
              <a:rPr lang="en-US" sz="1400" dirty="0" err="1">
                <a:latin typeface="Times New Roman" panose="02020603050405020304" pitchFamily="18" charset="0"/>
                <a:cs typeface="Times New Roman" panose="02020603050405020304" pitchFamily="18" charset="0"/>
              </a:rPr>
              <a:t>funcție</a:t>
            </a:r>
            <a:r>
              <a:rPr lang="en-US" sz="1400" dirty="0">
                <a:latin typeface="Times New Roman" panose="02020603050405020304" pitchFamily="18" charset="0"/>
                <a:cs typeface="Times New Roman" panose="02020603050405020304" pitchFamily="18" charset="0"/>
              </a:rPr>
              <a:t> de perspectivele cheie de afaceri pe care le prezintă și care sunt utilizate de majoritatea organizațiilor, indiferent de tipul sau </a:t>
            </a:r>
            <a:r>
              <a:rPr lang="en-US" sz="1400" dirty="0" err="1">
                <a:latin typeface="Times New Roman" panose="02020603050405020304" pitchFamily="18" charset="0"/>
                <a:cs typeface="Times New Roman" panose="02020603050405020304" pitchFamily="18" charset="0"/>
              </a:rPr>
              <a:t>ramura</a:t>
            </a:r>
            <a:r>
              <a:rPr lang="en-US" sz="1400" dirty="0">
                <a:latin typeface="Times New Roman" panose="02020603050405020304" pitchFamily="18" charset="0"/>
                <a:cs typeface="Times New Roman" panose="02020603050405020304" pitchFamily="18" charset="0"/>
              </a:rPr>
              <a:t> de activitate: </a:t>
            </a:r>
            <a:r>
              <a:rPr lang="en-US" sz="1400" dirty="0">
                <a:solidFill>
                  <a:srgbClr val="0070C0"/>
                </a:solidFill>
                <a:latin typeface="Times New Roman" panose="02020603050405020304" pitchFamily="18" charset="0"/>
                <a:cs typeface="Times New Roman" panose="02020603050405020304" pitchFamily="18" charset="0"/>
              </a:rPr>
              <a:t>Perspectiva financiară; Perspectiva clientului; Perspectiva de marketing și vânzări; Perspectiva angajatului; Perspectiva responsabilității sociale a corporației. </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342900" indent="-342900" algn="just">
              <a:buAutoNum type="arabicPeriod" startAt="2"/>
            </a:pP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4" name="Picture 6" descr="3D computer graphics , man thinking transparent background PNG ...">
            <a:extLst>
              <a:ext uri="{FF2B5EF4-FFF2-40B4-BE49-F238E27FC236}">
                <a16:creationId xmlns:a16="http://schemas.microsoft.com/office/drawing/2014/main" xmlns="" id="{E4C3F873-13D7-14A8-F966-22B7CD318083}"/>
              </a:ext>
            </a:extLst>
          </p:cNvPr>
          <p:cNvPicPr>
            <a:picLocks noChangeAspect="1" noChangeArrowheads="1"/>
          </p:cNvPicPr>
          <p:nvPr/>
        </p:nvPicPr>
        <p:blipFill>
          <a:blip r:embed="rId2" cstate="print"/>
          <a:srcRect/>
          <a:stretch>
            <a:fillRect/>
          </a:stretch>
        </p:blipFill>
        <p:spPr bwMode="auto">
          <a:xfrm>
            <a:off x="10348053" y="60515"/>
            <a:ext cx="1780674" cy="1780674"/>
          </a:xfrm>
          <a:prstGeom prst="rect">
            <a:avLst/>
          </a:prstGeom>
          <a:ln>
            <a:noFill/>
          </a:ln>
          <a:effectLst>
            <a:softEdge rad="112500"/>
          </a:effectLst>
        </p:spPr>
      </p:pic>
    </p:spTree>
    <p:extLst>
      <p:ext uri="{BB962C8B-B14F-4D97-AF65-F5344CB8AC3E}">
        <p14:creationId xmlns:p14="http://schemas.microsoft.com/office/powerpoint/2010/main" val="233934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II. Ce sunt dashboardurile?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Este un principiu de management bine </a:t>
            </a:r>
            <a:r>
              <a:rPr lang="en-US" sz="1800" dirty="0" err="1">
                <a:latin typeface="Times New Roman" panose="02020603050405020304" pitchFamily="18" charset="0"/>
                <a:cs typeface="Times New Roman" panose="02020603050405020304" pitchFamily="18" charset="0"/>
              </a:rPr>
              <a:t>stabilit</a:t>
            </a:r>
            <a:r>
              <a:rPr lang="en-US" sz="1800" dirty="0">
                <a:latin typeface="Times New Roman" panose="02020603050405020304" pitchFamily="18" charset="0"/>
                <a:cs typeface="Times New Roman" panose="02020603050405020304" pitchFamily="18" charset="0"/>
              </a:rPr>
              <a:t> </a:t>
            </a:r>
            <a:r>
              <a:rPr lang="en-US" sz="1800" dirty="0">
                <a:solidFill>
                  <a:srgbClr val="0070C0"/>
                </a:solidFill>
                <a:latin typeface="Times New Roman" panose="02020603050405020304" pitchFamily="18" charset="0"/>
                <a:cs typeface="Times New Roman" panose="02020603050405020304" pitchFamily="18" charset="0"/>
              </a:rPr>
              <a:t>că nu se poate gestiona ceea ce nu se poate măsura. Totuși, este la fel de </a:t>
            </a:r>
            <a:r>
              <a:rPr lang="en-US" sz="1800" dirty="0" err="1">
                <a:solidFill>
                  <a:srgbClr val="0070C0"/>
                </a:solidFill>
                <a:latin typeface="Times New Roman" panose="02020603050405020304" pitchFamily="18" charset="0"/>
                <a:cs typeface="Times New Roman" panose="02020603050405020304" pitchFamily="18" charset="0"/>
              </a:rPr>
              <a:t>adevărat</a:t>
            </a:r>
            <a:r>
              <a:rPr lang="en-US" sz="1800" dirty="0">
                <a:solidFill>
                  <a:srgbClr val="0070C0"/>
                </a:solidFill>
                <a:latin typeface="Times New Roman" panose="02020603050405020304" pitchFamily="18" charset="0"/>
                <a:cs typeface="Times New Roman" panose="02020603050405020304" pitchFamily="18" charset="0"/>
              </a:rPr>
              <a:t> că nu se poate gestiona bine ceea ce nu se poate monitoriza. Aici </a:t>
            </a:r>
            <a:r>
              <a:rPr lang="en-US" sz="1800" dirty="0" err="1">
                <a:solidFill>
                  <a:srgbClr val="0070C0"/>
                </a:solidFill>
                <a:latin typeface="Times New Roman" panose="02020603050405020304" pitchFamily="18" charset="0"/>
                <a:cs typeface="Times New Roman" panose="02020603050405020304" pitchFamily="18" charset="0"/>
              </a:rPr>
              <a:t>intervin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dashboardurile</a:t>
            </a:r>
            <a:r>
              <a:rPr lang="en-US" sz="1800" dirty="0">
                <a:solidFill>
                  <a:srgbClr val="0070C0"/>
                </a:solidFill>
                <a:latin typeface="Times New Roman" panose="02020603050405020304" pitchFamily="18" charset="0"/>
                <a:cs typeface="Times New Roman" panose="02020603050405020304" pitchFamily="18" charset="0"/>
              </a:rPr>
              <a:t> pentru întreprinderi</a:t>
            </a:r>
            <a:r>
              <a:rPr lang="en-US" sz="1800" dirty="0">
                <a:latin typeface="Times New Roman" panose="02020603050405020304" pitchFamily="18" charset="0"/>
                <a:cs typeface="Times New Roman" panose="02020603050405020304" pitchFamily="18" charset="0"/>
              </a:rPr>
              <a:t>.</a:t>
            </a:r>
            <a:endParaRPr lang="ro-RO"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În </a:t>
            </a:r>
            <a:r>
              <a:rPr lang="en-US" sz="1800" dirty="0" err="1">
                <a:latin typeface="Times New Roman" panose="02020603050405020304" pitchFamily="18" charset="0"/>
                <a:cs typeface="Times New Roman" panose="02020603050405020304" pitchFamily="18" charset="0"/>
              </a:rPr>
              <a:t>esență</a:t>
            </a:r>
            <a:r>
              <a:rPr lang="en-US" sz="1800" dirty="0">
                <a:latin typeface="Times New Roman" panose="02020603050405020304" pitchFamily="18" charset="0"/>
                <a:cs typeface="Times New Roman" panose="02020603050405020304" pitchFamily="18" charset="0"/>
              </a:rPr>
              <a:t>, dashboard-</a:t>
            </a:r>
            <a:r>
              <a:rPr lang="en-US" sz="1800" dirty="0" err="1">
                <a:latin typeface="Times New Roman" panose="02020603050405020304" pitchFamily="18" charset="0"/>
                <a:cs typeface="Times New Roman" panose="02020603050405020304" pitchFamily="18" charset="0"/>
              </a:rPr>
              <a:t>ul</a:t>
            </a:r>
            <a:r>
              <a:rPr lang="en-US" sz="1800" dirty="0">
                <a:latin typeface="Times New Roman" panose="02020603050405020304" pitchFamily="18" charset="0"/>
                <a:cs typeface="Times New Roman" panose="02020603050405020304" pitchFamily="18" charset="0"/>
              </a:rPr>
              <a:t> pare să </a:t>
            </a:r>
            <a:r>
              <a:rPr lang="en-US" sz="1800" dirty="0" err="1">
                <a:latin typeface="Times New Roman" panose="02020603050405020304" pitchFamily="18" charset="0"/>
                <a:cs typeface="Times New Roman" panose="02020603050405020304" pitchFamily="18" charset="0"/>
              </a:rPr>
              <a:t>reflecte</a:t>
            </a:r>
            <a:r>
              <a:rPr lang="en-US" sz="1800" dirty="0">
                <a:latin typeface="Times New Roman" panose="02020603050405020304" pitchFamily="18" charset="0"/>
                <a:cs typeface="Times New Roman" panose="02020603050405020304" pitchFamily="18" charset="0"/>
              </a:rPr>
              <a:t> cursul natural al evoluției în </a:t>
            </a:r>
            <a:r>
              <a:rPr lang="en-US" sz="1800" dirty="0" err="1">
                <a:latin typeface="Times New Roman" panose="02020603050405020304" pitchFamily="18" charset="0"/>
                <a:cs typeface="Times New Roman" panose="02020603050405020304" pitchFamily="18" charset="0"/>
              </a:rPr>
              <a:t>căutarea</a:t>
            </a:r>
            <a:r>
              <a:rPr lang="en-US" sz="1800" dirty="0">
                <a:latin typeface="Times New Roman" panose="02020603050405020304" pitchFamily="18" charset="0"/>
                <a:cs typeface="Times New Roman" panose="02020603050405020304" pitchFamily="18" charset="0"/>
              </a:rPr>
              <a:t> unei informații mai </a:t>
            </a:r>
            <a:r>
              <a:rPr lang="en-US" sz="1800" dirty="0" err="1">
                <a:latin typeface="Times New Roman" panose="02020603050405020304" pitchFamily="18" charset="0"/>
                <a:cs typeface="Times New Roman" panose="02020603050405020304" pitchFamily="18" charset="0"/>
              </a:rPr>
              <a:t>exacte</a:t>
            </a:r>
            <a:r>
              <a:rPr lang="en-US" sz="1800" dirty="0">
                <a:latin typeface="Times New Roman" panose="02020603050405020304" pitchFamily="18" charset="0"/>
                <a:cs typeface="Times New Roman" panose="02020603050405020304" pitchFamily="18" charset="0"/>
              </a:rPr>
              <a:t> și luarea unei decizii mai bune. Aproape fiecare organizație a cunoscut o creștere </a:t>
            </a:r>
            <a:r>
              <a:rPr lang="en-US" sz="1800" dirty="0" err="1">
                <a:latin typeface="Times New Roman" panose="02020603050405020304" pitchFamily="18" charset="0"/>
                <a:cs typeface="Times New Roman" panose="02020603050405020304" pitchFamily="18" charset="0"/>
              </a:rPr>
              <a:t>exponențială</a:t>
            </a:r>
            <a:r>
              <a:rPr lang="en-US" sz="1800" dirty="0">
                <a:latin typeface="Times New Roman" panose="02020603050405020304" pitchFamily="18" charset="0"/>
                <a:cs typeface="Times New Roman" panose="02020603050405020304" pitchFamily="18" charset="0"/>
              </a:rPr>
              <a:t> în ceea ce privește puterea de calcul și </a:t>
            </a:r>
            <a:r>
              <a:rPr lang="en-US" sz="1800" dirty="0" err="1">
                <a:latin typeface="Times New Roman" panose="02020603050405020304" pitchFamily="18" charset="0"/>
                <a:cs typeface="Times New Roman" panose="02020603050405020304" pitchFamily="18" charset="0"/>
              </a:rPr>
              <a:t>volumul</a:t>
            </a:r>
            <a:r>
              <a:rPr lang="en-US" sz="1800" dirty="0">
                <a:latin typeface="Times New Roman" panose="02020603050405020304" pitchFamily="18" charset="0"/>
                <a:cs typeface="Times New Roman" panose="02020603050405020304" pitchFamily="18" charset="0"/>
              </a:rPr>
              <a:t> de date în ultimii ani. Această creștere determină managementul organizațional să </a:t>
            </a:r>
            <a:r>
              <a:rPr lang="en-US" sz="1800" dirty="0" err="1">
                <a:latin typeface="Times New Roman" panose="02020603050405020304" pitchFamily="18" charset="0"/>
                <a:cs typeface="Times New Roman" panose="02020603050405020304" pitchFamily="18" charset="0"/>
              </a:rPr>
              <a:t>creeze</a:t>
            </a:r>
            <a:r>
              <a:rPr lang="en-US" sz="1800" dirty="0">
                <a:latin typeface="Times New Roman" panose="02020603050405020304" pitchFamily="18" charset="0"/>
                <a:cs typeface="Times New Roman" panose="02020603050405020304" pitchFamily="18" charset="0"/>
              </a:rPr>
              <a:t> procese de </a:t>
            </a:r>
            <a:r>
              <a:rPr lang="en-US" sz="1800" dirty="0" err="1">
                <a:latin typeface="Times New Roman" panose="02020603050405020304" pitchFamily="18" charset="0"/>
                <a:cs typeface="Times New Roman" panose="02020603050405020304" pitchFamily="18" charset="0"/>
              </a:rPr>
              <a:t>luare</a:t>
            </a:r>
            <a:r>
              <a:rPr lang="en-US" sz="1800" dirty="0">
                <a:latin typeface="Times New Roman" panose="02020603050405020304" pitchFamily="18" charset="0"/>
                <a:cs typeface="Times New Roman" panose="02020603050405020304" pitchFamily="18" charset="0"/>
              </a:rPr>
              <a:t> a deciziilor mai </a:t>
            </a:r>
            <a:r>
              <a:rPr lang="en-US" sz="1800" dirty="0" err="1">
                <a:latin typeface="Times New Roman" panose="02020603050405020304" pitchFamily="18" charset="0"/>
                <a:cs typeface="Times New Roman" panose="02020603050405020304" pitchFamily="18" charset="0"/>
              </a:rPr>
              <a:t>clare</a:t>
            </a:r>
            <a:r>
              <a:rPr lang="en-US" sz="1800" dirty="0">
                <a:latin typeface="Times New Roman" panose="02020603050405020304" pitchFamily="18" charset="0"/>
                <a:cs typeface="Times New Roman" panose="02020603050405020304" pitchFamily="18" charset="0"/>
              </a:rPr>
              <a:t> într-un mediu </a:t>
            </a:r>
            <a:r>
              <a:rPr lang="en-US" sz="1800" dirty="0" err="1">
                <a:latin typeface="Times New Roman" panose="02020603050405020304" pitchFamily="18" charset="0"/>
                <a:cs typeface="Times New Roman" panose="02020603050405020304" pitchFamily="18" charset="0"/>
              </a:rPr>
              <a:t>bogat</a:t>
            </a:r>
            <a:r>
              <a:rPr lang="en-US" sz="1800" dirty="0">
                <a:latin typeface="Times New Roman" panose="02020603050405020304" pitchFamily="18" charset="0"/>
                <a:cs typeface="Times New Roman" panose="02020603050405020304" pitchFamily="18" charset="0"/>
              </a:rPr>
              <a:t> în informații.</a:t>
            </a:r>
            <a:endParaRPr lang="ro-RO" sz="1800" dirty="0">
              <a:latin typeface="Times New Roman" panose="02020603050405020304" pitchFamily="18" charset="0"/>
              <a:cs typeface="Times New Roman" panose="02020603050405020304" pitchFamily="18" charset="0"/>
            </a:endParaRPr>
          </a:p>
          <a:p>
            <a:pPr algn="just"/>
            <a:r>
              <a:rPr lang="en-US" sz="1800" dirty="0">
                <a:solidFill>
                  <a:srgbClr val="0070C0"/>
                </a:solidFill>
                <a:latin typeface="Times New Roman" panose="02020603050405020304" pitchFamily="18" charset="0"/>
                <a:cs typeface="Times New Roman" panose="02020603050405020304" pitchFamily="18" charset="0"/>
              </a:rPr>
              <a:t>Un </a:t>
            </a:r>
            <a:r>
              <a:rPr lang="en-US" sz="1800" dirty="0" err="1">
                <a:solidFill>
                  <a:srgbClr val="0070C0"/>
                </a:solidFill>
                <a:latin typeface="Times New Roman" panose="02020603050405020304" pitchFamily="18" charset="0"/>
                <a:cs typeface="Times New Roman" panose="02020603050405020304" pitchFamily="18" charset="0"/>
              </a:rPr>
              <a:t>tablou</a:t>
            </a:r>
            <a:r>
              <a:rPr lang="en-US" sz="1800" dirty="0">
                <a:solidFill>
                  <a:srgbClr val="0070C0"/>
                </a:solidFill>
                <a:latin typeface="Times New Roman" panose="02020603050405020304" pitchFamily="18" charset="0"/>
                <a:cs typeface="Times New Roman" panose="02020603050405020304" pitchFamily="18" charset="0"/>
              </a:rPr>
              <a:t> de bord este o </a:t>
            </a:r>
            <a:r>
              <a:rPr lang="en-US" sz="1800" dirty="0" err="1">
                <a:solidFill>
                  <a:srgbClr val="0070C0"/>
                </a:solidFill>
                <a:latin typeface="Times New Roman" panose="02020603050405020304" pitchFamily="18" charset="0"/>
                <a:cs typeface="Times New Roman" panose="02020603050405020304" pitchFamily="18" charset="0"/>
              </a:rPr>
              <a:t>afișare</a:t>
            </a:r>
            <a:r>
              <a:rPr lang="en-US" sz="1800" dirty="0">
                <a:solidFill>
                  <a:srgbClr val="0070C0"/>
                </a:solidFill>
                <a:latin typeface="Times New Roman" panose="02020603050405020304" pitchFamily="18" charset="0"/>
                <a:cs typeface="Times New Roman" panose="02020603050405020304" pitchFamily="18" charset="0"/>
              </a:rPr>
              <a:t> vizuală a tuturor datelor </a:t>
            </a:r>
            <a:r>
              <a:rPr lang="ro-RO" sz="1800" dirty="0">
                <a:solidFill>
                  <a:srgbClr val="0070C0"/>
                </a:solidFill>
                <a:latin typeface="Times New Roman" panose="02020603050405020304" pitchFamily="18" charset="0"/>
                <a:cs typeface="Times New Roman" panose="02020603050405020304" pitchFamily="18" charset="0"/>
              </a:rPr>
              <a:t>specifice unui obiectiv de măsurarea a performanței unei companii.</a:t>
            </a:r>
            <a:r>
              <a:rPr lang="en-US" sz="1800" dirty="0">
                <a:solidFill>
                  <a:srgbClr val="0070C0"/>
                </a:solidFill>
                <a:latin typeface="Times New Roman" panose="02020603050405020304" pitchFamily="18" charset="0"/>
                <a:cs typeface="Times New Roman" panose="02020603050405020304" pitchFamily="18" charset="0"/>
              </a:rPr>
              <a:t> Deși poate fi </a:t>
            </a:r>
            <a:r>
              <a:rPr lang="en-US" sz="1800" dirty="0" err="1">
                <a:solidFill>
                  <a:srgbClr val="0070C0"/>
                </a:solidFill>
                <a:latin typeface="Times New Roman" panose="02020603050405020304" pitchFamily="18" charset="0"/>
                <a:cs typeface="Times New Roman" panose="02020603050405020304" pitchFamily="18" charset="0"/>
              </a:rPr>
              <a:t>folosit</a:t>
            </a:r>
            <a:r>
              <a:rPr lang="en-US" sz="1800" dirty="0">
                <a:solidFill>
                  <a:srgbClr val="0070C0"/>
                </a:solidFill>
                <a:latin typeface="Times New Roman" panose="02020603050405020304" pitchFamily="18" charset="0"/>
                <a:cs typeface="Times New Roman" panose="02020603050405020304" pitchFamily="18" charset="0"/>
              </a:rPr>
              <a:t> în tot felul de moduri diferite, </a:t>
            </a:r>
            <a:r>
              <a:rPr lang="en-US" sz="1800" dirty="0" err="1">
                <a:solidFill>
                  <a:srgbClr val="0070C0"/>
                </a:solidFill>
                <a:latin typeface="Times New Roman" panose="02020603050405020304" pitchFamily="18" charset="0"/>
                <a:cs typeface="Times New Roman" panose="02020603050405020304" pitchFamily="18" charset="0"/>
              </a:rPr>
              <a:t>intenția</a:t>
            </a:r>
            <a:r>
              <a:rPr lang="en-US" sz="1800" dirty="0">
                <a:solidFill>
                  <a:srgbClr val="0070C0"/>
                </a:solidFill>
                <a:latin typeface="Times New Roman" panose="02020603050405020304" pitchFamily="18" charset="0"/>
                <a:cs typeface="Times New Roman" panose="02020603050405020304" pitchFamily="18" charset="0"/>
              </a:rPr>
              <a:t> sa </a:t>
            </a:r>
            <a:r>
              <a:rPr lang="en-US" sz="1800" dirty="0" err="1">
                <a:solidFill>
                  <a:srgbClr val="0070C0"/>
                </a:solidFill>
                <a:latin typeface="Times New Roman" panose="02020603050405020304" pitchFamily="18" charset="0"/>
                <a:cs typeface="Times New Roman" panose="02020603050405020304" pitchFamily="18" charset="0"/>
              </a:rPr>
              <a:t>principală</a:t>
            </a:r>
            <a:r>
              <a:rPr lang="en-US" sz="1800" dirty="0">
                <a:solidFill>
                  <a:srgbClr val="0070C0"/>
                </a:solidFill>
                <a:latin typeface="Times New Roman" panose="02020603050405020304" pitchFamily="18" charset="0"/>
                <a:cs typeface="Times New Roman" panose="02020603050405020304" pitchFamily="18" charset="0"/>
              </a:rPr>
              <a:t> este de a oferi informații dintr-o privire</a:t>
            </a:r>
            <a:r>
              <a:rPr lang="ro-RO" sz="1800" dirty="0">
                <a:solidFill>
                  <a:srgbClr val="0070C0"/>
                </a:solidFill>
                <a:latin typeface="Times New Roman" panose="02020603050405020304" pitchFamily="18" charset="0"/>
                <a:cs typeface="Times New Roman" panose="02020603050405020304" pitchFamily="18" charset="0"/>
              </a:rPr>
              <a:t> pe baza proiectării reprezentării grafice a indicatorilor cheie de performanță.</a:t>
            </a:r>
            <a:endParaRPr lang="en-US" dirty="0">
              <a:solidFill>
                <a:srgbClr val="0070C0"/>
              </a:solidFill>
            </a:endParaRPr>
          </a:p>
          <a:p>
            <a:endParaRPr lang="en-US" dirty="0"/>
          </a:p>
        </p:txBody>
      </p:sp>
    </p:spTree>
    <p:extLst>
      <p:ext uri="{BB962C8B-B14F-4D97-AF65-F5344CB8AC3E}">
        <p14:creationId xmlns:p14="http://schemas.microsoft.com/office/powerpoint/2010/main" val="51309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II. Ce sunt dashboardurile?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p:txBody>
          <a:bodyPr>
            <a:normAutofit/>
          </a:bodyPr>
          <a:lstStyle/>
          <a:p>
            <a:pPr algn="just"/>
            <a:r>
              <a:rPr lang="ro-RO" sz="1800" dirty="0">
                <a:solidFill>
                  <a:srgbClr val="0070C0"/>
                </a:solidFill>
                <a:latin typeface="Times New Roman" panose="02020603050405020304" pitchFamily="18" charset="0"/>
                <a:cs typeface="Times New Roman" panose="02020603050405020304" pitchFamily="18" charset="0"/>
              </a:rPr>
              <a:t>Inspirația de la aeronave!!!</a:t>
            </a:r>
          </a:p>
          <a:p>
            <a:pPr algn="just"/>
            <a:r>
              <a:rPr lang="ro-RO" sz="1800" dirty="0">
                <a:latin typeface="Times New Roman" panose="02020603050405020304" pitchFamily="18" charset="0"/>
                <a:cs typeface="Times New Roman" panose="02020603050405020304" pitchFamily="18" charset="0"/>
              </a:rPr>
              <a:t>Tabloul de bord al unei aeronave sau al unui automobil a inspirat tabloul de bord pentru introducerea de termeni în domeniul informațiilor și al informațiilor de afaceri (a se vedea figura de mai jos). Scopul tabloului de bord în toate cele trei setări este același pentru a monitoriza și conduce un sistem complex și interdependent. </a:t>
            </a:r>
          </a:p>
          <a:p>
            <a:pPr algn="just"/>
            <a:endParaRPr lang="en-US" dirty="0"/>
          </a:p>
          <a:p>
            <a:endParaRPr lang="en-US" dirty="0"/>
          </a:p>
        </p:txBody>
      </p:sp>
      <p:pic>
        <p:nvPicPr>
          <p:cNvPr id="4" name="Imagine 1">
            <a:extLst>
              <a:ext uri="{FF2B5EF4-FFF2-40B4-BE49-F238E27FC236}">
                <a16:creationId xmlns:a16="http://schemas.microsoft.com/office/drawing/2014/main" xmlns="" id="{40C3AE84-FCBE-A3F9-497B-CE533DD7B27A}"/>
              </a:ext>
            </a:extLst>
          </p:cNvPr>
          <p:cNvPicPr>
            <a:picLocks noChangeAspect="1"/>
          </p:cNvPicPr>
          <p:nvPr/>
        </p:nvPicPr>
        <p:blipFill>
          <a:blip r:embed="rId2"/>
          <a:stretch>
            <a:fillRect/>
          </a:stretch>
        </p:blipFill>
        <p:spPr>
          <a:xfrm>
            <a:off x="3906173" y="3914777"/>
            <a:ext cx="5939161" cy="2666875"/>
          </a:xfrm>
          <a:prstGeom prst="rect">
            <a:avLst/>
          </a:prstGeom>
        </p:spPr>
      </p:pic>
    </p:spTree>
    <p:extLst>
      <p:ext uri="{BB962C8B-B14F-4D97-AF65-F5344CB8AC3E}">
        <p14:creationId xmlns:p14="http://schemas.microsoft.com/office/powerpoint/2010/main" val="165175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III. Elemente ale dashboardurilor de întreprindere?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p:txBody>
          <a:bodyPr>
            <a:normAutofit fontScale="85000" lnSpcReduction="10000"/>
          </a:bodyPr>
          <a:lstStyle/>
          <a:p>
            <a:pPr algn="just"/>
            <a:r>
              <a:rPr lang="ro-RO" sz="1800" dirty="0">
                <a:latin typeface="Times New Roman" panose="02020603050405020304" pitchFamily="18" charset="0"/>
                <a:cs typeface="Times New Roman" panose="02020603050405020304" pitchFamily="18" charset="0"/>
              </a:rPr>
              <a:t>Caracteristicile de bază specifice unui tablou de board de întreprindere sunt stabilite în funcție de acronimul SMART. Un dashboard trebuie să fie SMART în măsura în care conține următoarele elemente fundamentale, care sunt esențiale pentru succes:</a:t>
            </a:r>
          </a:p>
          <a:p>
            <a:pPr marL="0" indent="0" algn="just">
              <a:buNone/>
            </a:pPr>
            <a:r>
              <a:rPr lang="ro-RO" sz="1800" dirty="0">
                <a:solidFill>
                  <a:srgbClr val="0070C0"/>
                </a:solidFill>
                <a:latin typeface="Times New Roman" panose="02020603050405020304" pitchFamily="18" charset="0"/>
                <a:cs typeface="Times New Roman" panose="02020603050405020304" pitchFamily="18" charset="0"/>
              </a:rPr>
              <a:t>Sinergetic: </a:t>
            </a:r>
            <a:r>
              <a:rPr lang="ro-RO" sz="1800" dirty="0">
                <a:latin typeface="Times New Roman" panose="02020603050405020304" pitchFamily="18" charset="0"/>
                <a:cs typeface="Times New Roman" panose="02020603050405020304" pitchFamily="18" charset="0"/>
              </a:rPr>
              <a:t>Trebuie să fie ergonomic și vizual eficient pentru ca un utilizator să sincronizeze informații despre diferite aspecte într-o singură vizualizare a ecranului.</a:t>
            </a:r>
          </a:p>
          <a:p>
            <a:pPr marL="0" indent="0" algn="just">
              <a:buNone/>
            </a:pPr>
            <a:r>
              <a:rPr lang="ro-RO" sz="1800" dirty="0">
                <a:solidFill>
                  <a:srgbClr val="0070C0"/>
                </a:solidFill>
                <a:latin typeface="Times New Roman" panose="02020603050405020304" pitchFamily="18" charset="0"/>
                <a:cs typeface="Times New Roman" panose="02020603050405020304" pitchFamily="18" charset="0"/>
              </a:rPr>
              <a:t>Monitorizarea parametrilor KPI</a:t>
            </a:r>
            <a:r>
              <a:rPr lang="ro-RO" sz="1800" dirty="0">
                <a:latin typeface="Times New Roman" panose="02020603050405020304" pitchFamily="18" charset="0"/>
                <a:cs typeface="Times New Roman" panose="02020603050405020304" pitchFamily="18" charset="0"/>
              </a:rPr>
              <a:t>: Trebuie să afișeze KPI-urile critice necesare pentru luarea unei decizii eficiente pentru domeniul în care se ocupă un tablou de bord. </a:t>
            </a:r>
          </a:p>
          <a:p>
            <a:pPr marL="0" indent="0" algn="just">
              <a:buNone/>
            </a:pPr>
            <a:r>
              <a:rPr lang="ro-RO" sz="1800" dirty="0">
                <a:solidFill>
                  <a:srgbClr val="0070C0"/>
                </a:solidFill>
                <a:latin typeface="Times New Roman" panose="02020603050405020304" pitchFamily="18" charset="0"/>
                <a:cs typeface="Times New Roman" panose="02020603050405020304" pitchFamily="18" charset="0"/>
              </a:rPr>
              <a:t>Accurat (Precis): </a:t>
            </a:r>
            <a:r>
              <a:rPr lang="ro-RO" sz="1800" dirty="0">
                <a:latin typeface="Times New Roman" panose="02020603050405020304" pitchFamily="18" charset="0"/>
                <a:cs typeface="Times New Roman" panose="02020603050405020304" pitchFamily="18" charset="0"/>
              </a:rPr>
              <a:t>Informațiile prezentate trebuie să fie pe deplin exacte pentru a obține încrederea totală a utilizatorilor în tabloul de bord. Datele din tabloul de bord de sprijin trebuie să fi fost bine testate și validate. </a:t>
            </a:r>
          </a:p>
          <a:p>
            <a:pPr marL="0" indent="0" algn="just">
              <a:buNone/>
            </a:pPr>
            <a:r>
              <a:rPr lang="ro-RO" sz="1800" dirty="0">
                <a:solidFill>
                  <a:srgbClr val="0070C0"/>
                </a:solidFill>
                <a:latin typeface="Times New Roman" panose="02020603050405020304" pitchFamily="18" charset="0"/>
                <a:cs typeface="Times New Roman" panose="02020603050405020304" pitchFamily="18" charset="0"/>
              </a:rPr>
              <a:t>Receptiv: </a:t>
            </a:r>
            <a:r>
              <a:rPr lang="ro-RO" sz="1800" dirty="0">
                <a:latin typeface="Times New Roman" panose="02020603050405020304" pitchFamily="18" charset="0"/>
                <a:cs typeface="Times New Roman" panose="02020603050405020304" pitchFamily="18" charset="0"/>
              </a:rPr>
              <a:t>Trebuie să răspundă pragurilor predefinite prin crearea de alerte de utilizator în plus față de prezentarea vizuală de pe tabloul de bord (de exemplu, alarme sonore, e-mailuri, pagini, intermitențe) pentru a atrage imediat atenția utilizatorului asupra problemelor critice. </a:t>
            </a:r>
          </a:p>
          <a:p>
            <a:pPr marL="0" indent="0" algn="just">
              <a:buNone/>
            </a:pPr>
            <a:r>
              <a:rPr lang="ro-RO" sz="1800" dirty="0">
                <a:solidFill>
                  <a:srgbClr val="0070C0"/>
                </a:solidFill>
                <a:latin typeface="Times New Roman" panose="02020603050405020304" pitchFamily="18" charset="0"/>
                <a:cs typeface="Times New Roman" panose="02020603050405020304" pitchFamily="18" charset="0"/>
              </a:rPr>
              <a:t>În timp util</a:t>
            </a:r>
            <a:r>
              <a:rPr lang="ro-RO" sz="1800" dirty="0">
                <a:latin typeface="Times New Roman" panose="02020603050405020304" pitchFamily="18" charset="0"/>
                <a:cs typeface="Times New Roman" panose="02020603050405020304" pitchFamily="18" charset="0"/>
              </a:rPr>
              <a:t>: trebuie să afișeze cele mai actuale informații posibile pentru luarea unei decizii eficiente. Informațiile trebuie să fie în timp real și la momentul potrivit.</a:t>
            </a:r>
          </a:p>
          <a:p>
            <a:pPr marL="0" indent="0" algn="just">
              <a:buNone/>
            </a:pPr>
            <a:endParaRPr lang="ro-RO" sz="1800" dirty="0">
              <a:latin typeface="Times New Roman" panose="02020603050405020304" pitchFamily="18" charset="0"/>
              <a:cs typeface="Times New Roman" panose="02020603050405020304" pitchFamily="18" charset="0"/>
            </a:endParaRPr>
          </a:p>
          <a:p>
            <a:pPr algn="just"/>
            <a:endParaRPr lang="en-US" dirty="0"/>
          </a:p>
          <a:p>
            <a:endParaRPr lang="en-US" dirty="0"/>
          </a:p>
        </p:txBody>
      </p:sp>
    </p:spTree>
    <p:extLst>
      <p:ext uri="{BB962C8B-B14F-4D97-AF65-F5344CB8AC3E}">
        <p14:creationId xmlns:p14="http://schemas.microsoft.com/office/powerpoint/2010/main" val="398628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III. Elemente ale dashboardurilor de întreprindere?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p:txBody>
          <a:bodyPr>
            <a:normAutofit/>
          </a:bodyPr>
          <a:lstStyle/>
          <a:p>
            <a:pPr algn="just"/>
            <a:r>
              <a:rPr lang="ro-RO" sz="1800" dirty="0">
                <a:latin typeface="Times New Roman" panose="02020603050405020304" pitchFamily="18" charset="0"/>
                <a:cs typeface="Times New Roman" panose="02020603050405020304" pitchFamily="18" charset="0"/>
              </a:rPr>
              <a:t>Un tablou de bord trebuie să aibă, de asemenea, unele dintre elementele avansate, surprinse într-un alt acronim – IMPACT:</a:t>
            </a:r>
          </a:p>
          <a:p>
            <a:pPr marL="0" indent="0" algn="just">
              <a:buNone/>
            </a:pPr>
            <a:r>
              <a:rPr lang="ro-RO" sz="1800" dirty="0">
                <a:solidFill>
                  <a:srgbClr val="0070C0"/>
                </a:solidFill>
                <a:latin typeface="Times New Roman" panose="02020603050405020304" pitchFamily="18" charset="0"/>
                <a:cs typeface="Times New Roman" panose="02020603050405020304" pitchFamily="18" charset="0"/>
              </a:rPr>
              <a:t>Interactiv: </a:t>
            </a:r>
            <a:r>
              <a:rPr lang="ro-RO" sz="1800" dirty="0">
                <a:latin typeface="Times New Roman" panose="02020603050405020304" pitchFamily="18" charset="0"/>
                <a:cs typeface="Times New Roman" panose="02020603050405020304" pitchFamily="18" charset="0"/>
              </a:rPr>
              <a:t>Acesta ar trebui să permită utilizatorului să descopere și să ajungă la detalii, cauze rădăcină și multe altele. Imaginați-vă beneficiile drastice dacă un pilot ar putea da clic pe indicatorul de combustibil care prezintă combustibil scăzut pentru a vedea graficul ratei de consum în ultima oră, doar pentru a afla că rata de consum a fost împinsă la două ori mai mare decât utilizarea normală în ultimele 15 minute, ceea ce semnifică o scurgere de combustibil. </a:t>
            </a:r>
          </a:p>
          <a:p>
            <a:pPr marL="0" indent="0" algn="just">
              <a:buNone/>
            </a:pPr>
            <a:r>
              <a:rPr lang="ro-RO" sz="1800" dirty="0">
                <a:solidFill>
                  <a:srgbClr val="0070C0"/>
                </a:solidFill>
                <a:latin typeface="Times New Roman" panose="02020603050405020304" pitchFamily="18" charset="0"/>
                <a:cs typeface="Times New Roman" panose="02020603050405020304" pitchFamily="18" charset="0"/>
              </a:rPr>
              <a:t>Mai mult istoric despre date: </a:t>
            </a:r>
            <a:r>
              <a:rPr lang="ro-RO" sz="1800" dirty="0">
                <a:latin typeface="Times New Roman" panose="02020603050405020304" pitchFamily="18" charset="0"/>
                <a:cs typeface="Times New Roman" panose="02020603050405020304" pitchFamily="18" charset="0"/>
              </a:rPr>
              <a:t>Tabloul de bord ar trebui să permită utilizatorilor să revadă tendința istorică pentru un KPI dat. De exemplu, cota de piață poate indica o creștere în perioada de timp curentă, dar o tendință negativă în compararea cu anul anterior. Un utilizator poate face clic pe partea curentă pentru a investiga dacă o cotă de piață în scădere este un fenomen brusc în perioada curentă de timp sau o tendință pentru ultimele perioade de timp.</a:t>
            </a:r>
          </a:p>
          <a:p>
            <a:pPr marL="0" indent="0" algn="just">
              <a:buNone/>
            </a:pPr>
            <a:endParaRPr lang="ro-RO" sz="1800" dirty="0">
              <a:latin typeface="Times New Roman" panose="02020603050405020304" pitchFamily="18" charset="0"/>
              <a:cs typeface="Times New Roman" panose="02020603050405020304" pitchFamily="18" charset="0"/>
            </a:endParaRPr>
          </a:p>
          <a:p>
            <a:pPr marL="0" indent="0" algn="just">
              <a:buNone/>
            </a:pPr>
            <a:endParaRPr lang="ro-RO" sz="1800" dirty="0">
              <a:latin typeface="Times New Roman" panose="02020603050405020304" pitchFamily="18" charset="0"/>
              <a:cs typeface="Times New Roman" panose="02020603050405020304" pitchFamily="18" charset="0"/>
            </a:endParaRPr>
          </a:p>
          <a:p>
            <a:pPr algn="just"/>
            <a:endParaRPr lang="en-US" dirty="0"/>
          </a:p>
          <a:p>
            <a:endParaRPr lang="en-US" dirty="0"/>
          </a:p>
        </p:txBody>
      </p:sp>
    </p:spTree>
    <p:extLst>
      <p:ext uri="{BB962C8B-B14F-4D97-AF65-F5344CB8AC3E}">
        <p14:creationId xmlns:p14="http://schemas.microsoft.com/office/powerpoint/2010/main" val="2926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6ED35-89DE-CA94-D0BA-A06CC650FFE8}"/>
              </a:ext>
            </a:extLst>
          </p:cNvPr>
          <p:cNvSpPr>
            <a:spLocks noGrp="1"/>
          </p:cNvSpPr>
          <p:nvPr>
            <p:ph type="title"/>
          </p:nvPr>
        </p:nvSpPr>
        <p:spPr/>
        <p:txBody>
          <a:bodyPr/>
          <a:lstStyle/>
          <a:p>
            <a:pPr algn="just"/>
            <a:r>
              <a:rPr lang="ro-RO" dirty="0">
                <a:latin typeface="Times New Roman" panose="02020603050405020304" pitchFamily="18" charset="0"/>
                <a:cs typeface="Times New Roman" panose="02020603050405020304" pitchFamily="18" charset="0"/>
              </a:rPr>
              <a:t>III. Elemente ale dashboardurilor de întreprindere?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08D1FAE-E972-D4EB-81AE-DD5598875839}"/>
              </a:ext>
            </a:extLst>
          </p:cNvPr>
          <p:cNvSpPr>
            <a:spLocks noGrp="1"/>
          </p:cNvSpPr>
          <p:nvPr>
            <p:ph idx="1"/>
          </p:nvPr>
        </p:nvSpPr>
        <p:spPr/>
        <p:txBody>
          <a:bodyPr>
            <a:normAutofit fontScale="85000" lnSpcReduction="10000"/>
          </a:bodyPr>
          <a:lstStyle/>
          <a:p>
            <a:pPr algn="just"/>
            <a:r>
              <a:rPr lang="ro-RO" sz="1800" dirty="0">
                <a:latin typeface="Times New Roman" panose="02020603050405020304" pitchFamily="18" charset="0"/>
                <a:cs typeface="Times New Roman" panose="02020603050405020304" pitchFamily="18" charset="0"/>
              </a:rPr>
              <a:t>Un tablou de bord trebuie să aibă, de asemenea, unele dintre elementele avansate, surprinse într-un alt acronim – IMPACT:</a:t>
            </a:r>
          </a:p>
          <a:p>
            <a:pPr marL="0" indent="0" algn="just">
              <a:buNone/>
            </a:pPr>
            <a:r>
              <a:rPr lang="ro-RO" sz="1800" dirty="0">
                <a:solidFill>
                  <a:srgbClr val="0070C0"/>
                </a:solidFill>
                <a:latin typeface="Times New Roman" panose="02020603050405020304" pitchFamily="18" charset="0"/>
                <a:cs typeface="Times New Roman" panose="02020603050405020304" pitchFamily="18" charset="0"/>
              </a:rPr>
              <a:t>Personalizat: </a:t>
            </a:r>
            <a:r>
              <a:rPr lang="ro-RO" sz="1800" dirty="0">
                <a:latin typeface="Times New Roman" panose="02020603050405020304" pitchFamily="18" charset="0"/>
                <a:cs typeface="Times New Roman" panose="02020603050405020304" pitchFamily="18" charset="0"/>
              </a:rPr>
              <a:t>Prezentarea tabloului de bord ar trebui să fie specifică domeniului de responsabilitate, privilegiilor, restricțiilor de date și așa mai departe pentru fiecare utilizator. De exemplu, managerul de vânzări pentru regiunea de est ar trebui prezentat cu ajutorul unor valori referitoare la performanța regiunii respective și, probabil, împreună cu o vedere agregată asupra altor regiuni, pentru comparație. Trebuie să fie disponibile și alte aspecte ale personalizării, cum ar fi preferințele de limbă și vizuală pentru culori și stilul de fundal, pentru o mai bună experiență vizuală a utilizatorilor. </a:t>
            </a:r>
          </a:p>
          <a:p>
            <a:pPr marL="0" indent="0" algn="just">
              <a:buNone/>
            </a:pPr>
            <a:r>
              <a:rPr lang="ro-RO" sz="1800" dirty="0">
                <a:solidFill>
                  <a:srgbClr val="0070C0"/>
                </a:solidFill>
                <a:latin typeface="Times New Roman" panose="02020603050405020304" pitchFamily="18" charset="0"/>
                <a:cs typeface="Times New Roman" panose="02020603050405020304" pitchFamily="18" charset="0"/>
              </a:rPr>
              <a:t>Analitic: </a:t>
            </a:r>
            <a:r>
              <a:rPr lang="ro-RO" sz="1800" dirty="0">
                <a:latin typeface="Times New Roman" panose="02020603050405020304" pitchFamily="18" charset="0"/>
                <a:cs typeface="Times New Roman" panose="02020603050405020304" pitchFamily="18" charset="0"/>
              </a:rPr>
              <a:t>Acesta ar trebui să permită utilizatorilor să efectueze analize ghidate. Tabloul de bord ar trebui să facă efortul pentru ca un utilizator să navigheze vizual prin diferite căi de forare, să compare, să contrasteze și să facă inferențe analitice. În acest fel, tabloul de bord poate facilita o mai bună înțelegere a afacerilor într-un set de variabile de afaceri interdependente.</a:t>
            </a:r>
          </a:p>
          <a:p>
            <a:pPr marL="0" indent="0" algn="just">
              <a:buNone/>
            </a:pPr>
            <a:r>
              <a:rPr lang="ro-RO" sz="1800" dirty="0">
                <a:solidFill>
                  <a:srgbClr val="0070C0"/>
                </a:solidFill>
                <a:latin typeface="Times New Roman" panose="02020603050405020304" pitchFamily="18" charset="0"/>
                <a:cs typeface="Times New Roman" panose="02020603050405020304" pitchFamily="18" charset="0"/>
              </a:rPr>
              <a:t>Colaborativ: </a:t>
            </a:r>
            <a:r>
              <a:rPr lang="ro-RO" sz="1800" dirty="0">
                <a:latin typeface="Times New Roman" panose="02020603050405020304" pitchFamily="18" charset="0"/>
                <a:cs typeface="Times New Roman" panose="02020603050405020304" pitchFamily="18" charset="0"/>
              </a:rPr>
              <a:t>Tabloul de bord ar trebui să faciliteze posibilitatea utilizatorilor de a face schimb de note cu privire la observațiile specifice de pe panourile de bord. Acest lucru ar putea fi, de asemenea, adoptat pentru a realiza controalele fluxului de lucru și controalele proceselor. O colaborare bine concepută ar servi drept platformă de comunicare pentru gestionarea sarcinilor și controlul conformității. </a:t>
            </a:r>
          </a:p>
          <a:p>
            <a:pPr marL="0" indent="0" algn="just">
              <a:buNone/>
            </a:pPr>
            <a:endParaRPr lang="ro-RO" sz="1800" dirty="0">
              <a:latin typeface="Times New Roman" panose="02020603050405020304" pitchFamily="18" charset="0"/>
              <a:cs typeface="Times New Roman" panose="02020603050405020304" pitchFamily="18" charset="0"/>
            </a:endParaRPr>
          </a:p>
          <a:p>
            <a:pPr marL="0" indent="0" algn="just">
              <a:buNone/>
            </a:pPr>
            <a:endParaRPr lang="ro-RO" sz="1800" dirty="0">
              <a:latin typeface="Times New Roman" panose="02020603050405020304" pitchFamily="18" charset="0"/>
              <a:cs typeface="Times New Roman" panose="02020603050405020304" pitchFamily="18" charset="0"/>
            </a:endParaRPr>
          </a:p>
          <a:p>
            <a:pPr algn="just"/>
            <a:endParaRPr lang="en-US" dirty="0"/>
          </a:p>
          <a:p>
            <a:endParaRPr lang="en-US" dirty="0"/>
          </a:p>
        </p:txBody>
      </p:sp>
    </p:spTree>
    <p:extLst>
      <p:ext uri="{BB962C8B-B14F-4D97-AF65-F5344CB8AC3E}">
        <p14:creationId xmlns:p14="http://schemas.microsoft.com/office/powerpoint/2010/main" val="19569714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1771</TotalTime>
  <Words>2339</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Times New Roman</vt:lpstr>
      <vt:lpstr>Wingdings 3</vt:lpstr>
      <vt:lpstr>Wisp</vt:lpstr>
      <vt:lpstr>Cibernetica Sistemelor Economice</vt:lpstr>
      <vt:lpstr>Agendă</vt:lpstr>
      <vt:lpstr>I. Ce este performanța?</vt:lpstr>
      <vt:lpstr>I. Ce este performanța?</vt:lpstr>
      <vt:lpstr>II. Ce sunt dashboardurile?</vt:lpstr>
      <vt:lpstr>II. Ce sunt dashboardurile?</vt:lpstr>
      <vt:lpstr>III. Elemente ale dashboardurilor de întreprindere?</vt:lpstr>
      <vt:lpstr>III. Elemente ale dashboardurilor de întreprindere?</vt:lpstr>
      <vt:lpstr>III. Elemente ale dashboardurilor de întreprindere?</vt:lpstr>
      <vt:lpstr>III. Elemente ale dashboardurilor de întreprindere?</vt:lpstr>
      <vt:lpstr>III. Elemente ale dashboardurilor de întreprindere?</vt:lpstr>
      <vt:lpstr>IV. Solutii informatice de proiectare Dashboarduri</vt:lpstr>
      <vt:lpstr>PowerPoint Presentation</vt:lpstr>
      <vt:lpstr>PowerPoint Presentation</vt:lpstr>
      <vt:lpstr>V. Studiu de caz. Nike</vt:lpstr>
      <vt:lpstr>V. Studiu de caz. Nike</vt:lpstr>
      <vt:lpstr>V. Studiu de caz. Nike</vt:lpstr>
      <vt:lpstr>V. Studiu de caz. Nike</vt:lpstr>
      <vt:lpstr>V. Studiu de caz. Nike</vt:lpstr>
      <vt:lpstr>V. Studiu de caz. Nike</vt:lpstr>
      <vt:lpstr>V. Studiu de caz. Nike</vt:lpstr>
      <vt:lpstr>V. Studiu de caz. Nike</vt:lpstr>
      <vt:lpstr>V. Studiu de caz. Nike</vt:lpstr>
      <vt:lpstr>VI. Aplicație practică – Măsurarea performanței sistemului medical din România</vt:lpstr>
      <vt:lpstr>VI. Aplicație practică – Măsurarea performanței sistemului medical din România</vt:lpstr>
      <vt:lpstr>VI. Aplicație practică – Măsurarea performanței sistemului medical din România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Cibernetica Sistemelor Economice</dc:title>
  <dc:creator>Ionut Nica</dc:creator>
  <cp:lastModifiedBy>Microsoft account</cp:lastModifiedBy>
  <cp:revision>7</cp:revision>
  <dcterms:created xsi:type="dcterms:W3CDTF">2022-11-05T18:13:02Z</dcterms:created>
  <dcterms:modified xsi:type="dcterms:W3CDTF">2023-11-16T00:12:37Z</dcterms:modified>
</cp:coreProperties>
</file>