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 Medium"/>
      <p:regular r:id="rId17"/>
      <p:bold r:id="rId18"/>
      <p:italic r:id="rId19"/>
      <p:boldItalic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Playfair Display"/>
      <p:regular r:id="rId25"/>
      <p:bold r:id="rId26"/>
      <p:italic r:id="rId27"/>
      <p:boldItalic r:id="rId28"/>
    </p:embeddedFont>
    <p:embeddedFont>
      <p:font typeface="DM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Medium-boldItalic.fntdata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italic.fntdata"/><Relationship Id="rId30" Type="http://schemas.openxmlformats.org/officeDocument/2006/relationships/font" Target="fonts/DM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DM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Medium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Medium-italic.fntdata"/><Relationship Id="rId18" Type="http://schemas.openxmlformats.org/officeDocument/2006/relationships/font" Target="fonts/PlayfairDisplay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safacts.org/data/topics/people-society/population-and-demographics/our-changing-population/state/california/county/san-diego-county/" TargetMode="External"/><Relationship Id="rId3" Type="http://schemas.openxmlformats.org/officeDocument/2006/relationships/hyperlink" Target="https://www2.census.gov/programs-surveys/popest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safacts.org/data/topics/people-society/population-and-demographics/our-changing-population/state/california/county/san-diego-county/" TargetMode="External"/><Relationship Id="rId3" Type="http://schemas.openxmlformats.org/officeDocument/2006/relationships/hyperlink" Target="https://www2.census.gov/programs-surveys/popest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ba976d5f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ba976d5f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ba976d5f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ba976d5f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ba976d5f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ba976d5f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ba976d5f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ba976d5f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https://usafacts.org/data/topics/people-society/population-and-demographics/our-changing-population/state/california/county/san-diego-county/</a:t>
            </a:r>
            <a:r>
              <a:rPr lang="en"/>
              <a:t> -&gt;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https://www2.census.gov/programs-surveys/popest/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ba976d5f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ba976d5f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Source: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https://usafacts.org/data/topics/people-society/population-and-demographics/our-changing-population/state/california/county/san-diego-county/</a:t>
            </a:r>
            <a:r>
              <a:rPr lang="en">
                <a:solidFill>
                  <a:schemeClr val="dk1"/>
                </a:solidFill>
              </a:rPr>
              <a:t> -&gt;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https://www2.census.gov/programs-surveys/popest/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Fastest growing population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ba976d5f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ba976d5f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 I’m ngl I thought this would be funny to say but idk lmfao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ba976d5f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ba976d5f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hope this guy looks like the user snapshot cus he’s not real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Living by himself and on Medicare, his children are looking to get him involved in mental healthcare services, given his status and age.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ba976d5f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ba976d5f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screenshot of app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ba976d5f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ba976d5f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ba976d5f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ba976d5f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importance here! -&gt; why do we need this app?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6279450" y="539500"/>
            <a:ext cx="21513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6279450" y="1486025"/>
            <a:ext cx="2151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678047" y="539500"/>
            <a:ext cx="27090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/>
          <p:nvPr>
            <p:ph idx="3" type="pic"/>
          </p:nvPr>
        </p:nvSpPr>
        <p:spPr>
          <a:xfrm>
            <a:off x="3690375" y="3055272"/>
            <a:ext cx="4740300" cy="15486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1"/>
          <p:cNvSpPr/>
          <p:nvPr>
            <p:ph idx="4" type="pic"/>
          </p:nvPr>
        </p:nvSpPr>
        <p:spPr>
          <a:xfrm>
            <a:off x="3690375" y="539500"/>
            <a:ext cx="2285700" cy="22857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9" name="Google Shape;79;p11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1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713225" y="3404150"/>
            <a:ext cx="4598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subTitle"/>
          </p:nvPr>
        </p:nvSpPr>
        <p:spPr>
          <a:xfrm>
            <a:off x="713225" y="3975200"/>
            <a:ext cx="4598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2"/>
          <p:cNvSpPr/>
          <p:nvPr>
            <p:ph idx="2" type="pic"/>
          </p:nvPr>
        </p:nvSpPr>
        <p:spPr>
          <a:xfrm>
            <a:off x="713225" y="539500"/>
            <a:ext cx="4598400" cy="2598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2"/>
          <p:cNvSpPr/>
          <p:nvPr>
            <p:ph idx="3" type="pic"/>
          </p:nvPr>
        </p:nvSpPr>
        <p:spPr>
          <a:xfrm>
            <a:off x="5564583" y="539500"/>
            <a:ext cx="2866200" cy="4064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6" name="Google Shape;86;p12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2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>
            <p:ph idx="2" type="pic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713225" y="3887925"/>
            <a:ext cx="7717500" cy="47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0000" y="1945660"/>
            <a:ext cx="2811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2" type="subTitle"/>
          </p:nvPr>
        </p:nvSpPr>
        <p:spPr>
          <a:xfrm>
            <a:off x="4546553" y="1945654"/>
            <a:ext cx="29046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3" type="subTitle"/>
          </p:nvPr>
        </p:nvSpPr>
        <p:spPr>
          <a:xfrm>
            <a:off x="720000" y="3515588"/>
            <a:ext cx="2811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4" type="subTitle"/>
          </p:nvPr>
        </p:nvSpPr>
        <p:spPr>
          <a:xfrm>
            <a:off x="4546551" y="3515588"/>
            <a:ext cx="29046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5" type="subTitle"/>
          </p:nvPr>
        </p:nvSpPr>
        <p:spPr>
          <a:xfrm>
            <a:off x="719999" y="1666404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6" type="subTitle"/>
          </p:nvPr>
        </p:nvSpPr>
        <p:spPr>
          <a:xfrm>
            <a:off x="719999" y="3236407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7" type="subTitle"/>
          </p:nvPr>
        </p:nvSpPr>
        <p:spPr>
          <a:xfrm>
            <a:off x="4546525" y="1666400"/>
            <a:ext cx="2904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8" type="subTitle"/>
          </p:nvPr>
        </p:nvSpPr>
        <p:spPr>
          <a:xfrm>
            <a:off x="4546525" y="3236407"/>
            <a:ext cx="2904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01" name="Google Shape;101;p14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720025" y="1867400"/>
            <a:ext cx="2469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2" type="subTitle"/>
          </p:nvPr>
        </p:nvSpPr>
        <p:spPr>
          <a:xfrm>
            <a:off x="3282145" y="1867410"/>
            <a:ext cx="25797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3" type="subTitle"/>
          </p:nvPr>
        </p:nvSpPr>
        <p:spPr>
          <a:xfrm>
            <a:off x="720025" y="3544702"/>
            <a:ext cx="2469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4" type="subTitle"/>
          </p:nvPr>
        </p:nvSpPr>
        <p:spPr>
          <a:xfrm>
            <a:off x="3282155" y="3544703"/>
            <a:ext cx="25797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5" type="subTitle"/>
          </p:nvPr>
        </p:nvSpPr>
        <p:spPr>
          <a:xfrm>
            <a:off x="5954680" y="1867406"/>
            <a:ext cx="2469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6" type="subTitle"/>
          </p:nvPr>
        </p:nvSpPr>
        <p:spPr>
          <a:xfrm>
            <a:off x="5954699" y="3544702"/>
            <a:ext cx="2469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7" type="subTitle"/>
          </p:nvPr>
        </p:nvSpPr>
        <p:spPr>
          <a:xfrm>
            <a:off x="720025" y="1305419"/>
            <a:ext cx="2469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8" type="subTitle"/>
          </p:nvPr>
        </p:nvSpPr>
        <p:spPr>
          <a:xfrm>
            <a:off x="3282145" y="1305419"/>
            <a:ext cx="2577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9" type="subTitle"/>
          </p:nvPr>
        </p:nvSpPr>
        <p:spPr>
          <a:xfrm>
            <a:off x="5954680" y="1305419"/>
            <a:ext cx="2466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3" type="subTitle"/>
          </p:nvPr>
        </p:nvSpPr>
        <p:spPr>
          <a:xfrm>
            <a:off x="720025" y="2985210"/>
            <a:ext cx="2469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4" type="subTitle"/>
          </p:nvPr>
        </p:nvSpPr>
        <p:spPr>
          <a:xfrm>
            <a:off x="3282145" y="2985206"/>
            <a:ext cx="2577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5" type="subTitle"/>
          </p:nvPr>
        </p:nvSpPr>
        <p:spPr>
          <a:xfrm>
            <a:off x="5954680" y="2985200"/>
            <a:ext cx="2469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17" name="Google Shape;117;p1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hasCustomPrompt="1" type="title"/>
          </p:nvPr>
        </p:nvSpPr>
        <p:spPr>
          <a:xfrm>
            <a:off x="713225" y="3408625"/>
            <a:ext cx="24663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713225" y="2622925"/>
            <a:ext cx="2466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2" name="Google Shape;122;p1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6" name="Google Shape;126;p1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34825" y="2908025"/>
            <a:ext cx="31083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734825" y="3543900"/>
            <a:ext cx="31083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35" name="Google Shape;135;p1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0000" y="1187604"/>
            <a:ext cx="77040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40" name="Google Shape;140;p20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0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20000" y="1187601"/>
            <a:ext cx="7704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0000" y="1187589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45" name="Google Shape;145;p21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21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49" name="Google Shape;149;p22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22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54" name="Google Shape;154;p23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23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title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4"/>
          <p:cNvSpPr txBox="1"/>
          <p:nvPr>
            <p:ph idx="3" type="title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4"/>
          <p:cNvSpPr txBox="1"/>
          <p:nvPr>
            <p:ph idx="4" type="title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4"/>
          <p:cNvSpPr txBox="1"/>
          <p:nvPr>
            <p:ph idx="5" type="title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"/>
          <p:cNvSpPr txBox="1"/>
          <p:nvPr>
            <p:ph idx="6" type="title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4"/>
          <p:cNvSpPr txBox="1"/>
          <p:nvPr>
            <p:ph idx="7" type="title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8" type="subTitle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9" type="subTitle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3" type="subTitle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4" type="subTitle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5" type="subTitle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32" name="Google Shape;32;p4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4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2" type="pic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8" name="Google Shape;38;p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713225" y="3147477"/>
            <a:ext cx="21069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subTitle"/>
          </p:nvPr>
        </p:nvSpPr>
        <p:spPr>
          <a:xfrm>
            <a:off x="3074432" y="3147477"/>
            <a:ext cx="21069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subTitle"/>
          </p:nvPr>
        </p:nvSpPr>
        <p:spPr>
          <a:xfrm>
            <a:off x="5435639" y="3147479"/>
            <a:ext cx="21069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4" type="subTitle"/>
          </p:nvPr>
        </p:nvSpPr>
        <p:spPr>
          <a:xfrm>
            <a:off x="713225" y="2494475"/>
            <a:ext cx="21069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5" type="subTitle"/>
          </p:nvPr>
        </p:nvSpPr>
        <p:spPr>
          <a:xfrm>
            <a:off x="3074433" y="2494475"/>
            <a:ext cx="21069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6" type="subTitle"/>
          </p:nvPr>
        </p:nvSpPr>
        <p:spPr>
          <a:xfrm>
            <a:off x="5435634" y="2494475"/>
            <a:ext cx="21069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48" name="Google Shape;48;p6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6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713225" y="3762200"/>
            <a:ext cx="282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7"/>
          <p:cNvSpPr txBox="1"/>
          <p:nvPr>
            <p:ph idx="2" type="title"/>
          </p:nvPr>
        </p:nvSpPr>
        <p:spPr>
          <a:xfrm>
            <a:off x="713225" y="2734600"/>
            <a:ext cx="128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7"/>
          <p:cNvSpPr/>
          <p:nvPr>
            <p:ph idx="3" type="pic"/>
          </p:nvPr>
        </p:nvSpPr>
        <p:spPr>
          <a:xfrm flipH="1">
            <a:off x="5468450" y="819367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4" name="Google Shape;54;p7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7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727575" y="537275"/>
            <a:ext cx="302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8" name="Google Shape;58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4299414" y="2860575"/>
            <a:ext cx="26958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subTitle"/>
          </p:nvPr>
        </p:nvSpPr>
        <p:spPr>
          <a:xfrm>
            <a:off x="713225" y="2860581"/>
            <a:ext cx="26958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3" type="subTitle"/>
          </p:nvPr>
        </p:nvSpPr>
        <p:spPr>
          <a:xfrm>
            <a:off x="713237" y="2123225"/>
            <a:ext cx="26958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4" type="subTitle"/>
          </p:nvPr>
        </p:nvSpPr>
        <p:spPr>
          <a:xfrm>
            <a:off x="4299412" y="2123225"/>
            <a:ext cx="26958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66" name="Google Shape;66;p9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9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713250" y="1406925"/>
            <a:ext cx="77175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71" name="Google Shape;71;p10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0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b="0" i="0" sz="2800" u="none" cap="none" strike="noStrik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i="0" sz="3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i="0" sz="3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i="0" sz="3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i="0" sz="3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i="0" sz="3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i="0" sz="3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i="0" sz="3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i="0" sz="3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2.census.gov/programs-surveys/popes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2.census.gov/programs-surveys/popes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ctrTitle"/>
          </p:nvPr>
        </p:nvSpPr>
        <p:spPr>
          <a:xfrm>
            <a:off x="713225" y="2560825"/>
            <a:ext cx="6332700" cy="13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MindTheAge</a:t>
            </a:r>
            <a:endParaRPr sz="4300"/>
          </a:p>
        </p:txBody>
      </p:sp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Friar Health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713275" y="3793175"/>
            <a:ext cx="5554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Bridging the gap between older folks and mental healthcare.</a:t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713225" y="734725"/>
            <a:ext cx="3737400" cy="20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include a link to the app (cus we can publish it via Streamlit)</a:t>
            </a:r>
            <a:endParaRPr/>
          </a:p>
        </p:txBody>
      </p:sp>
      <p:sp>
        <p:nvSpPr>
          <p:cNvPr id="231" name="Google Shape;231;p36"/>
          <p:cNvSpPr/>
          <p:nvPr>
            <p:ph idx="2" type="pic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734825" y="2908025"/>
            <a:ext cx="40029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37" name="Google Shape;237;p37"/>
          <p:cNvSpPr txBox="1"/>
          <p:nvPr>
            <p:ph idx="1" type="subTitle"/>
          </p:nvPr>
        </p:nvSpPr>
        <p:spPr>
          <a:xfrm>
            <a:off x="734825" y="3633425"/>
            <a:ext cx="38373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MindTheGap made by Alexandra Hernandez, Armin Irvije, and Zaina Kudchiwala.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720000" y="445025"/>
            <a:ext cx="7704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for presentation (not shown in presentation)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720000" y="1468014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Statistics (for elderly population in California, mental healthcare)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Give a user profile (this will be used for the demo)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Give solution (introduce it)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Give URL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Give background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Demo (is it live or not i honestly have no idea) -&gt; ???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Give some background (like algorithms used?) -&gt; ???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Q&amp;A probably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713225" y="3408625"/>
            <a:ext cx="24663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11.4%</a:t>
            </a:r>
            <a:endParaRPr/>
          </a:p>
        </p:txBody>
      </p:sp>
      <p:sp>
        <p:nvSpPr>
          <p:cNvPr id="181" name="Google Shape;181;p29"/>
          <p:cNvSpPr txBox="1"/>
          <p:nvPr>
            <p:ph idx="1" type="subTitle"/>
          </p:nvPr>
        </p:nvSpPr>
        <p:spPr>
          <a:xfrm>
            <a:off x="713225" y="2470525"/>
            <a:ext cx="28449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makeup of 65+ individuals in San Diego County</a:t>
            </a:r>
            <a:endParaRPr/>
          </a:p>
        </p:txBody>
      </p:sp>
      <p:sp>
        <p:nvSpPr>
          <p:cNvPr id="182" name="Google Shape;182;p29"/>
          <p:cNvSpPr txBox="1"/>
          <p:nvPr>
            <p:ph idx="1" type="subTitle"/>
          </p:nvPr>
        </p:nvSpPr>
        <p:spPr>
          <a:xfrm>
            <a:off x="713225" y="2043325"/>
            <a:ext cx="8838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2010</a:t>
            </a:r>
            <a:endParaRPr b="1" sz="1900"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4623425" y="3408625"/>
            <a:ext cx="24663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15.5%</a:t>
            </a:r>
            <a:endParaRPr/>
          </a:p>
        </p:txBody>
      </p:sp>
      <p:sp>
        <p:nvSpPr>
          <p:cNvPr id="184" name="Google Shape;184;p29"/>
          <p:cNvSpPr txBox="1"/>
          <p:nvPr>
            <p:ph idx="1" type="subTitle"/>
          </p:nvPr>
        </p:nvSpPr>
        <p:spPr>
          <a:xfrm>
            <a:off x="4623425" y="2470525"/>
            <a:ext cx="28449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makeup of 65+ individuals in San Diego County</a:t>
            </a:r>
            <a:endParaRPr/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4623425" y="2043325"/>
            <a:ext cx="8838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2022</a:t>
            </a:r>
            <a:endParaRPr b="1" sz="1900"/>
          </a:p>
        </p:txBody>
      </p:sp>
      <p:sp>
        <p:nvSpPr>
          <p:cNvPr id="186" name="Google Shape;186;p29"/>
          <p:cNvSpPr txBox="1"/>
          <p:nvPr/>
        </p:nvSpPr>
        <p:spPr>
          <a:xfrm>
            <a:off x="6897275" y="4227625"/>
            <a:ext cx="14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US Census Bureau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+43.5%</a:t>
            </a:r>
            <a:endParaRPr sz="10000"/>
          </a:p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population increase of 65+ individuals in San Diego County (2010-2022). 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6897275" y="4227625"/>
            <a:ext cx="14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US Census Bureau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Nobody’s getting any younger.</a:t>
            </a:r>
            <a:endParaRPr sz="5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13225" y="734725"/>
            <a:ext cx="43374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 closer perspective</a:t>
            </a:r>
            <a:endParaRPr sz="3100"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713225" y="1478925"/>
            <a:ext cx="43374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Meet Gene Garcia, a 70-year old Filipino-American veteran living in Mira Mesa, CA.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How can </a:t>
            </a:r>
            <a:r>
              <a:rPr i="1" lang="en" sz="1800"/>
              <a:t>he</a:t>
            </a:r>
            <a:r>
              <a:rPr lang="en" sz="1800"/>
              <a:t> start his mental healthcare journey in this new age of information?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5" name="Google Shape;205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264" r="20171" t="0"/>
          <a:stretch/>
        </p:blipFill>
        <p:spPr>
          <a:xfrm>
            <a:off x="5806850" y="658413"/>
            <a:ext cx="2623800" cy="38268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13225" y="1995350"/>
            <a:ext cx="35796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An app dedicated to recommend mental health resources based on patient profile. (EDIT PIC)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1" name="Google Shape;211;p33"/>
          <p:cNvSpPr txBox="1"/>
          <p:nvPr>
            <p:ph idx="2" type="title"/>
          </p:nvPr>
        </p:nvSpPr>
        <p:spPr>
          <a:xfrm>
            <a:off x="713225" y="1059350"/>
            <a:ext cx="322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Our solution</a:t>
            </a:r>
            <a:endParaRPr sz="4000"/>
          </a:p>
        </p:txBody>
      </p:sp>
      <p:pic>
        <p:nvPicPr>
          <p:cNvPr id="212" name="Google Shape;212;p3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4429" r="25414" t="4498"/>
          <a:stretch/>
        </p:blipFill>
        <p:spPr>
          <a:xfrm>
            <a:off x="5091049" y="819375"/>
            <a:ext cx="3001201" cy="3826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13250" y="445025"/>
            <a:ext cx="56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backend-ish</a:t>
            </a:r>
            <a:endParaRPr sz="3000"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713250" y="1125975"/>
            <a:ext cx="63672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We utilize a mental condition classification model, along with traditional filtering techniques and Claude AI(???) to return recommendations based on both self-reported patient comments </a:t>
            </a:r>
            <a:r>
              <a:rPr i="1" lang="en" sz="1600"/>
              <a:t>and </a:t>
            </a:r>
            <a:r>
              <a:rPr lang="en" sz="1600"/>
              <a:t>medical information provided by medical staff.</a:t>
            </a:r>
            <a:endParaRPr sz="1600"/>
          </a:p>
        </p:txBody>
      </p:sp>
      <p:sp>
        <p:nvSpPr>
          <p:cNvPr id="219" name="Google Shape;219;p34"/>
          <p:cNvSpPr txBox="1"/>
          <p:nvPr/>
        </p:nvSpPr>
        <p:spPr>
          <a:xfrm>
            <a:off x="713250" y="2356200"/>
            <a:ext cx="493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Personalized to each patient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713250" y="2711100"/>
            <a:ext cx="493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Provides accessible information easily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Why this app?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