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9" r:id="rId9"/>
    <p:sldId id="273" r:id="rId10"/>
    <p:sldId id="272" r:id="rId11"/>
    <p:sldId id="266" r:id="rId12"/>
    <p:sldId id="268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  <p:embeddedFont>
      <p:font typeface="Economica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2" y="18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818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874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9526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49" y="821299"/>
            <a:ext cx="4139301" cy="1185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 err="1"/>
              <a:t>Дослідження</a:t>
            </a:r>
            <a:r>
              <a:rPr lang="ru-RU" sz="2400" dirty="0"/>
              <a:t> </a:t>
            </a:r>
            <a:r>
              <a:rPr lang="ru-RU" sz="2400" dirty="0" err="1"/>
              <a:t>мовних</a:t>
            </a:r>
            <a:r>
              <a:rPr lang="ru-RU" sz="2400" dirty="0"/>
              <a:t> моделей для </a:t>
            </a:r>
            <a:r>
              <a:rPr lang="ru-RU" sz="2400" dirty="0" err="1"/>
              <a:t>виявлення</a:t>
            </a:r>
            <a:r>
              <a:rPr lang="ru-RU" sz="2400" dirty="0"/>
              <a:t> </a:t>
            </a:r>
            <a:r>
              <a:rPr lang="ru-RU" sz="2400" dirty="0" err="1"/>
              <a:t>текстів</a:t>
            </a:r>
            <a:r>
              <a:rPr lang="ru-RU" sz="2400" dirty="0"/>
              <a:t>, </a:t>
            </a:r>
            <a:r>
              <a:rPr lang="ru-RU" sz="2400" dirty="0" err="1"/>
              <a:t>згенерованих</a:t>
            </a:r>
            <a:r>
              <a:rPr lang="ru-RU" sz="2400" dirty="0"/>
              <a:t> ШІ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730325" y="3567036"/>
            <a:ext cx="5383237" cy="16837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u="sng" dirty="0"/>
              <a:t>Ткаченко </a:t>
            </a:r>
            <a:r>
              <a:rPr lang="ru-RU" sz="1400" u="sng" dirty="0" err="1"/>
              <a:t>Олександра</a:t>
            </a:r>
            <a:r>
              <a:rPr lang="ru-RU" sz="1400" u="sng" dirty="0"/>
              <a:t> </a:t>
            </a:r>
            <a:r>
              <a:rPr lang="ru-RU" sz="1400" u="sng" dirty="0" err="1"/>
              <a:t>Олексіївна</a:t>
            </a:r>
            <a:r>
              <a:rPr lang="ru-RU" sz="1400" dirty="0"/>
              <a:t>, гр. ІПЗм-23-3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Науковий керівник:</a:t>
            </a:r>
            <a:r>
              <a:rPr lang="en-US" sz="1400" dirty="0"/>
              <a:t> </a:t>
            </a:r>
            <a:r>
              <a:rPr lang="uk-UA" sz="1400" u="sng" dirty="0" err="1"/>
              <a:t>проф</a:t>
            </a:r>
            <a:r>
              <a:rPr lang="en-US" sz="1400" u="sng" dirty="0"/>
              <a:t>.</a:t>
            </a:r>
            <a:r>
              <a:rPr lang="uk-UA" sz="1400" u="sng" dirty="0"/>
              <a:t> </a:t>
            </a:r>
            <a:r>
              <a:rPr lang="uk-UA" sz="1400" u="sng" dirty="0" err="1"/>
              <a:t>Смеляков</a:t>
            </a:r>
            <a:r>
              <a:rPr lang="uk-UA" sz="1400" u="sng" dirty="0"/>
              <a:t> Кирило Сергійович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;p13">
            <a:extLst>
              <a:ext uri="{FF2B5EF4-FFF2-40B4-BE49-F238E27FC236}">
                <a16:creationId xmlns:a16="http://schemas.microsoft.com/office/drawing/2014/main" id="{77D16189-B900-4506-ACB2-09A80AE49979}"/>
              </a:ext>
            </a:extLst>
          </p:cNvPr>
          <p:cNvSpPr txBox="1">
            <a:spLocks/>
          </p:cNvSpPr>
          <p:nvPr/>
        </p:nvSpPr>
        <p:spPr>
          <a:xfrm>
            <a:off x="2183480" y="3517636"/>
            <a:ext cx="5383237" cy="168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Economica"/>
              <a:buNone/>
              <a:defRPr sz="21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indent="0"/>
            <a:endParaRPr lang="ru-RU" dirty="0"/>
          </a:p>
          <a:p>
            <a:pPr marL="0" indent="0"/>
            <a:endParaRPr lang="ru-RU" dirty="0"/>
          </a:p>
          <a:p>
            <a:pPr marL="0" indent="0"/>
            <a:endParaRPr lang="ru-RU" dirty="0"/>
          </a:p>
          <a:p>
            <a:pPr marL="0" indent="0"/>
            <a:r>
              <a:rPr lang="ru-RU" sz="1600" dirty="0"/>
              <a:t>13 червня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601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отриманих результатів 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995680"/>
            <a:ext cx="8520600" cy="39184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Найвищу точність класифікації показала </a:t>
            </a:r>
            <a:r>
              <a:rPr lang="en-US" b="1" dirty="0"/>
              <a:t>DeBERTa-v3</a:t>
            </a:r>
            <a:r>
              <a:rPr lang="en-US" dirty="0"/>
              <a:t>, </a:t>
            </a:r>
            <a:r>
              <a:rPr lang="uk-UA" dirty="0"/>
              <a:t>яка забезпечує добрий баланс між якістю та обчислювальними витратами. </a:t>
            </a:r>
            <a:r>
              <a:rPr lang="en-US" b="1" dirty="0" err="1"/>
              <a:t>FastText</a:t>
            </a:r>
            <a:r>
              <a:rPr lang="en-US" dirty="0"/>
              <a:t> </a:t>
            </a:r>
            <a:r>
              <a:rPr lang="uk-UA" dirty="0"/>
              <a:t>досягла порівнянної ефективності при мінімальних ресурсах і дуже високій швидкості без використання </a:t>
            </a:r>
            <a:r>
              <a:rPr lang="en-US" dirty="0"/>
              <a:t>GPU.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en-US" b="1" dirty="0" err="1"/>
              <a:t>OpenChat</a:t>
            </a:r>
            <a:r>
              <a:rPr lang="en-US" b="1" dirty="0"/>
              <a:t> 3.5</a:t>
            </a:r>
            <a:r>
              <a:rPr lang="en-US" dirty="0"/>
              <a:t> </a:t>
            </a:r>
            <a:r>
              <a:rPr lang="uk-UA" dirty="0"/>
              <a:t>показала гарні, але нижчі за точністю результати, і потребує понад 16 ГБ </a:t>
            </a:r>
            <a:r>
              <a:rPr lang="uk-UA" dirty="0" err="1"/>
              <a:t>памʼяті</a:t>
            </a:r>
            <a:r>
              <a:rPr lang="uk-UA" dirty="0"/>
              <a:t>. </a:t>
            </a:r>
            <a:r>
              <a:rPr lang="en-US" b="1" dirty="0"/>
              <a:t>Mistral-7B</a:t>
            </a:r>
            <a:r>
              <a:rPr lang="en-US" dirty="0"/>
              <a:t> </a:t>
            </a:r>
            <a:r>
              <a:rPr lang="uk-UA" dirty="0"/>
              <a:t>виявилась найменш придатною через нижчу точність і значне ресурсне навантаження.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Завдання виявлення </a:t>
            </a:r>
            <a:r>
              <a:rPr lang="en-US" dirty="0"/>
              <a:t>AI-</a:t>
            </a:r>
            <a:r>
              <a:rPr lang="uk-UA" dirty="0"/>
              <a:t>текстів не вимагає глибокого контекстуального аналізу, тому великі моделі не демонструють переваг над компактнішими рішеннями.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Рекомендації: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 err="1"/>
              <a:t>FastText</a:t>
            </a:r>
            <a:r>
              <a:rPr lang="en-US" dirty="0"/>
              <a:t> — </a:t>
            </a:r>
            <a:r>
              <a:rPr lang="uk-UA" dirty="0"/>
              <a:t>для швидкої класифікації за умов обмежених ресурсів;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DeBERTa-v3</a:t>
            </a:r>
            <a:r>
              <a:rPr lang="en-US" dirty="0"/>
              <a:t> — </a:t>
            </a:r>
            <a:r>
              <a:rPr lang="uk-UA" dirty="0"/>
              <a:t>коли пріоритетом є точність;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b="1" dirty="0"/>
              <a:t>LLM</a:t>
            </a:r>
            <a:r>
              <a:rPr lang="en-US" dirty="0"/>
              <a:t> — </a:t>
            </a:r>
            <a:r>
              <a:rPr lang="uk-UA" dirty="0"/>
              <a:t>доцільні для генерації, а не класифікації текстів.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Перспективним напрямом подальших досліджень є поєднання </a:t>
            </a:r>
            <a:r>
              <a:rPr lang="uk-UA" dirty="0" err="1"/>
              <a:t>мовних</a:t>
            </a:r>
            <a:r>
              <a:rPr lang="uk-UA" dirty="0"/>
              <a:t> моделей із альтернативними підходами — </a:t>
            </a:r>
            <a:r>
              <a:rPr lang="uk-UA" dirty="0" err="1"/>
              <a:t>стилометрією</a:t>
            </a:r>
            <a:r>
              <a:rPr lang="uk-UA" dirty="0"/>
              <a:t>, синтаксичним аналізом або виявленням структурних </a:t>
            </a:r>
            <a:r>
              <a:rPr lang="uk-UA" dirty="0" err="1"/>
              <a:t>патернів</a:t>
            </a:r>
            <a:r>
              <a:rPr lang="uk-UA" dirty="0"/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837856D-E3B3-41C4-BB9B-F7D1B385A56C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77973" y="873457"/>
            <a:ext cx="3387454" cy="40406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360CC0-D847-4B20-BED9-32670EE0B5DD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2891" y="229374"/>
            <a:ext cx="3465349" cy="446375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F7E11E-3837-43D0-8044-84FC2AB6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724" y="2156100"/>
            <a:ext cx="4048552" cy="831300"/>
          </a:xfrm>
        </p:spPr>
        <p:txBody>
          <a:bodyPr/>
          <a:lstStyle/>
          <a:p>
            <a:r>
              <a:rPr lang="uk-UA" dirty="0"/>
              <a:t>Дякую за увагу!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AB7225-8995-4761-B852-ABA087CF1A5A}"/>
              </a:ext>
            </a:extLst>
          </p:cNvPr>
          <p:cNvSpPr txBox="1"/>
          <p:nvPr/>
        </p:nvSpPr>
        <p:spPr>
          <a:xfrm>
            <a:off x="8679976" y="4691068"/>
            <a:ext cx="46402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A35EEF41-5B9E-4186-8855-3C8162DCC2D6}" type="slidenum">
              <a:rPr lang="uk-UA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94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Дослідження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6" name="Google Shape;72;p14">
            <a:extLst>
              <a:ext uri="{FF2B5EF4-FFF2-40B4-BE49-F238E27FC236}">
                <a16:creationId xmlns:a16="http://schemas.microsoft.com/office/drawing/2014/main" id="{BF525007-FD71-40FE-A78F-02DFEC3CA0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041009"/>
            <a:ext cx="8521700" cy="35389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 err="1"/>
              <a:t>Мовні</a:t>
            </a:r>
            <a:r>
              <a:rPr lang="uk-UA" sz="2500" dirty="0"/>
              <a:t> моделі стали основою сучасних технологій обробки природної мови. Особливої популярності набули великі </a:t>
            </a:r>
            <a:r>
              <a:rPr lang="uk-UA" sz="2500" dirty="0" err="1"/>
              <a:t>мовні</a:t>
            </a:r>
            <a:r>
              <a:rPr lang="uk-UA" sz="2500" dirty="0"/>
              <a:t> моделі (</a:t>
            </a:r>
            <a:r>
              <a:rPr lang="en-US" sz="2500" dirty="0"/>
              <a:t>LLM), </a:t>
            </a:r>
            <a:r>
              <a:rPr lang="uk-UA" sz="2500" dirty="0"/>
              <a:t>такі як </a:t>
            </a:r>
            <a:r>
              <a:rPr lang="en-US" sz="2500" dirty="0" err="1"/>
              <a:t>ChatGPT</a:t>
            </a:r>
            <a:r>
              <a:rPr lang="en-US" sz="2500" dirty="0"/>
              <a:t> </a:t>
            </a:r>
            <a:r>
              <a:rPr lang="uk-UA" sz="2500" dirty="0"/>
              <a:t>або </a:t>
            </a:r>
            <a:r>
              <a:rPr lang="en-US" sz="2500" dirty="0"/>
              <a:t>Mistral 7B, </a:t>
            </a:r>
            <a:r>
              <a:rPr lang="uk-UA" sz="2500" dirty="0"/>
              <a:t>здатні генерувати тексти, що майже не відрізняються від людських.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Швидке поширення </a:t>
            </a:r>
            <a:r>
              <a:rPr lang="en-US" sz="2500" dirty="0"/>
              <a:t>LLM </a:t>
            </a:r>
            <a:r>
              <a:rPr lang="uk-UA" sz="2500" dirty="0"/>
              <a:t>супроводжується низкою викликів, зокрема зростає ризик використання штучно згенерованого контенту в академічному та публічному середовищі, що ставить під загрозу доброчесність, достовірність інформації та дотримання авторських прав.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За даними </a:t>
            </a:r>
            <a:r>
              <a:rPr lang="en-US" sz="2500" dirty="0"/>
              <a:t>Liang, W., Zhang</a:t>
            </a:r>
            <a:r>
              <a:rPr lang="uk-UA" sz="2500" dirty="0"/>
              <a:t> та ін. </a:t>
            </a:r>
            <a:r>
              <a:rPr lang="en-US" sz="2800" dirty="0"/>
              <a:t>“Mapping the Increasing Use of LLMs in Scientific Papers’’</a:t>
            </a:r>
            <a:r>
              <a:rPr lang="ru-RU" sz="2800" dirty="0"/>
              <a:t> </a:t>
            </a:r>
            <a:r>
              <a:rPr lang="uk-UA" sz="2500" dirty="0"/>
              <a:t>(2024), які проаналізували 950 965 наукових публікацій за 2020–2024 роки, до 17,5 % текстів у галузі комп’ютерних наук містять ознаки використання великих </a:t>
            </a:r>
            <a:r>
              <a:rPr lang="uk-UA" sz="2500" dirty="0" err="1"/>
              <a:t>мовних</a:t>
            </a:r>
            <a:r>
              <a:rPr lang="uk-UA" sz="2500" dirty="0"/>
              <a:t> моделей.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500" dirty="0"/>
              <a:t>Основні підходи до виявлення текстів згенерованих ШІ</a:t>
            </a:r>
            <a:r>
              <a:rPr lang="en-US" sz="2500" dirty="0"/>
              <a:t>:</a:t>
            </a:r>
            <a:endParaRPr lang="uk-UA" sz="2500" dirty="0"/>
          </a:p>
          <a:p>
            <a:pPr marL="342900" algn="just">
              <a:lnSpc>
                <a:spcPct val="120000"/>
              </a:lnSpc>
              <a:buFont typeface="Open Sans" panose="020B0606030504020204" pitchFamily="34" charset="0"/>
              <a:buChar char="–"/>
            </a:pPr>
            <a:r>
              <a:rPr lang="uk-UA" sz="2500" b="1" dirty="0"/>
              <a:t>Статистичні</a:t>
            </a:r>
            <a:r>
              <a:rPr lang="uk-UA" sz="2500" dirty="0"/>
              <a:t>. Аналіз </a:t>
            </a:r>
            <a:r>
              <a:rPr lang="uk-UA" sz="2500" dirty="0" err="1"/>
              <a:t>перплексії</a:t>
            </a:r>
            <a:r>
              <a:rPr lang="uk-UA" sz="2500" dirty="0"/>
              <a:t>, ентропії, </a:t>
            </a:r>
            <a:r>
              <a:rPr lang="en-US" sz="2500" dirty="0"/>
              <a:t>n-</a:t>
            </a:r>
            <a:r>
              <a:rPr lang="uk-UA" sz="2500" dirty="0"/>
              <a:t>грам. Не потребують навчання, але малоефективні для сучасних </a:t>
            </a:r>
            <a:r>
              <a:rPr lang="en-US" sz="2500" dirty="0"/>
              <a:t>LLM.</a:t>
            </a:r>
            <a:endParaRPr lang="ru-RU" sz="2500" dirty="0"/>
          </a:p>
          <a:p>
            <a:pPr marL="342900" algn="just">
              <a:lnSpc>
                <a:spcPct val="120000"/>
              </a:lnSpc>
              <a:buFont typeface="Open Sans" panose="020B0606030504020204" pitchFamily="34" charset="0"/>
              <a:buChar char="–"/>
            </a:pPr>
            <a:r>
              <a:rPr lang="uk-UA" sz="2500" b="1" dirty="0"/>
              <a:t>Класифікатори</a:t>
            </a:r>
            <a:r>
              <a:rPr lang="uk-UA" sz="2500" dirty="0"/>
              <a:t>. Навчаються розрізняти людські й </a:t>
            </a:r>
            <a:r>
              <a:rPr lang="en-US" sz="2500" dirty="0"/>
              <a:t>AI-</a:t>
            </a:r>
            <a:r>
              <a:rPr lang="uk-UA" sz="2500" dirty="0"/>
              <a:t>тексти. </a:t>
            </a:r>
            <a:r>
              <a:rPr lang="uk-UA" sz="2500" dirty="0" err="1"/>
              <a:t>Мовні</a:t>
            </a:r>
            <a:r>
              <a:rPr lang="uk-UA" sz="2500" dirty="0"/>
              <a:t> моделі (</a:t>
            </a:r>
            <a:r>
              <a:rPr lang="en-US" sz="2500" dirty="0"/>
              <a:t>BERT, </a:t>
            </a:r>
            <a:r>
              <a:rPr lang="en-US" sz="2500" dirty="0" err="1"/>
              <a:t>DeBERTa</a:t>
            </a:r>
            <a:r>
              <a:rPr lang="en-US" sz="2500" dirty="0"/>
              <a:t>) </a:t>
            </a:r>
            <a:r>
              <a:rPr lang="uk-UA" sz="2500" dirty="0"/>
              <a:t>використовуються для витягування ознак.</a:t>
            </a:r>
          </a:p>
          <a:p>
            <a:pPr marL="342900" algn="just">
              <a:lnSpc>
                <a:spcPct val="120000"/>
              </a:lnSpc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uk-UA" sz="2500" b="1" dirty="0"/>
              <a:t>Водяні знаки</a:t>
            </a:r>
            <a:r>
              <a:rPr lang="uk-UA" sz="2500" dirty="0"/>
              <a:t>. Вбудовуються під час генерації тексту. Працюють лише за підтримки з боку генератора.</a:t>
            </a:r>
            <a:endParaRPr lang="en-US" sz="25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/>
              <a:t>У </a:t>
            </a:r>
            <a:r>
              <a:rPr lang="ru-RU" sz="2500" dirty="0" err="1"/>
              <a:t>цьому</a:t>
            </a:r>
            <a:r>
              <a:rPr lang="ru-RU" sz="2500" dirty="0"/>
              <a:t> </a:t>
            </a:r>
            <a:r>
              <a:rPr lang="ru-RU" sz="2500" dirty="0" err="1"/>
              <a:t>дослідженні</a:t>
            </a:r>
            <a:r>
              <a:rPr lang="ru-RU" sz="2500" dirty="0"/>
              <a:t> ми </a:t>
            </a:r>
            <a:r>
              <a:rPr lang="ru-RU" sz="2500" dirty="0" err="1"/>
              <a:t>зосередимося</a:t>
            </a:r>
            <a:r>
              <a:rPr lang="ru-RU" sz="2500" dirty="0"/>
              <a:t> на другому </a:t>
            </a:r>
            <a:r>
              <a:rPr lang="ru-RU" sz="2500" dirty="0" err="1"/>
              <a:t>підході</a:t>
            </a:r>
            <a:r>
              <a:rPr lang="ru-RU" sz="2500" dirty="0"/>
              <a:t> - </a:t>
            </a:r>
            <a:r>
              <a:rPr lang="ru-RU" sz="2500" dirty="0" err="1"/>
              <a:t>класифікаторах</a:t>
            </a:r>
            <a:r>
              <a:rPr lang="ru-RU" sz="2500" dirty="0"/>
              <a:t> на </a:t>
            </a:r>
            <a:r>
              <a:rPr lang="ru-RU" sz="2500" dirty="0" err="1"/>
              <a:t>основі</a:t>
            </a:r>
            <a:r>
              <a:rPr lang="ru-RU" sz="2500" dirty="0"/>
              <a:t> </a:t>
            </a:r>
            <a:r>
              <a:rPr lang="ru-RU" sz="2500" dirty="0" err="1"/>
              <a:t>мовних</a:t>
            </a:r>
            <a:r>
              <a:rPr lang="ru-RU" sz="2500" dirty="0"/>
              <a:t> моделей.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ru-RU" sz="2500" dirty="0"/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 dirty="0" err="1"/>
              <a:t>Об’єктом</a:t>
            </a:r>
            <a:r>
              <a:rPr lang="ru-RU" sz="2500" dirty="0"/>
              <a:t> </a:t>
            </a:r>
            <a:r>
              <a:rPr lang="ru-RU" sz="2500" dirty="0" err="1"/>
              <a:t>дослідження</a:t>
            </a:r>
            <a:r>
              <a:rPr lang="ru-RU" sz="2500" dirty="0"/>
              <a:t> є </a:t>
            </a:r>
            <a:r>
              <a:rPr lang="ru-RU" sz="2500" dirty="0" err="1"/>
              <a:t>мовні</a:t>
            </a:r>
            <a:r>
              <a:rPr lang="ru-RU" sz="2500" dirty="0"/>
              <a:t> </a:t>
            </a:r>
            <a:r>
              <a:rPr lang="ru-RU" sz="2500" dirty="0" err="1"/>
              <a:t>моделі</a:t>
            </a:r>
            <a:r>
              <a:rPr lang="ru-RU" sz="2500" dirty="0"/>
              <a:t>, </a:t>
            </a:r>
            <a:r>
              <a:rPr lang="ru-RU" sz="2500" dirty="0" err="1"/>
              <a:t>їх</a:t>
            </a:r>
            <a:r>
              <a:rPr lang="ru-RU" sz="2500" dirty="0"/>
              <a:t> </a:t>
            </a:r>
            <a:r>
              <a:rPr lang="ru-RU" sz="2500" dirty="0" err="1"/>
              <a:t>ефективність</a:t>
            </a:r>
            <a:r>
              <a:rPr lang="ru-RU" sz="2500" dirty="0"/>
              <a:t> та </a:t>
            </a:r>
            <a:r>
              <a:rPr lang="ru-RU" sz="2500" dirty="0" err="1"/>
              <a:t>можливості</a:t>
            </a:r>
            <a:r>
              <a:rPr lang="ru-RU" sz="2500" dirty="0"/>
              <a:t> </a:t>
            </a:r>
            <a:r>
              <a:rPr lang="ru-RU" sz="2500" dirty="0" err="1"/>
              <a:t>застосування</a:t>
            </a:r>
            <a:r>
              <a:rPr lang="ru-RU" sz="2500" dirty="0"/>
              <a:t> для </a:t>
            </a:r>
            <a:r>
              <a:rPr lang="ru-RU" sz="2500" dirty="0" err="1"/>
              <a:t>розпізнавання</a:t>
            </a:r>
            <a:r>
              <a:rPr lang="ru-RU" sz="2500" dirty="0"/>
              <a:t> </a:t>
            </a:r>
            <a:r>
              <a:rPr lang="ru-RU" sz="2500" dirty="0" err="1"/>
              <a:t>текстів</a:t>
            </a:r>
            <a:r>
              <a:rPr lang="ru-RU" sz="2500" dirty="0"/>
              <a:t>, </a:t>
            </a:r>
            <a:r>
              <a:rPr lang="ru-RU" sz="2500" dirty="0" err="1"/>
              <a:t>створених</a:t>
            </a:r>
            <a:r>
              <a:rPr lang="ru-RU" sz="2500" dirty="0"/>
              <a:t> </a:t>
            </a:r>
            <a:r>
              <a:rPr lang="ru-RU" sz="2500" dirty="0" err="1"/>
              <a:t>штучним</a:t>
            </a:r>
            <a:r>
              <a:rPr lang="ru-RU" sz="2500" dirty="0"/>
              <a:t> </a:t>
            </a:r>
            <a:r>
              <a:rPr lang="ru-RU" sz="2500" dirty="0" err="1"/>
              <a:t>інтелектом</a:t>
            </a:r>
            <a:r>
              <a:rPr lang="ru-RU" sz="2500" dirty="0"/>
              <a:t>.</a:t>
            </a:r>
            <a:endParaRPr lang="ru-RU" sz="2500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Огляд літератури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sp>
        <p:nvSpPr>
          <p:cNvPr id="7" name="Google Shape;79;p15">
            <a:extLst>
              <a:ext uri="{FF2B5EF4-FFF2-40B4-BE49-F238E27FC236}">
                <a16:creationId xmlns:a16="http://schemas.microsoft.com/office/drawing/2014/main" id="{B3856752-4F47-43D2-A826-4B4FEFF00A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150" y="1225550"/>
            <a:ext cx="8521700" cy="33543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en-US" sz="1600" i="1" dirty="0"/>
              <a:t>"A Survey of Large Language Models"</a:t>
            </a:r>
            <a:r>
              <a:rPr lang="en-US" sz="1600" dirty="0"/>
              <a:t> (Zhao et al., 2024): </a:t>
            </a:r>
            <a:r>
              <a:rPr lang="uk-UA" sz="1600" dirty="0"/>
              <a:t>Класифікація </a:t>
            </a:r>
            <a:r>
              <a:rPr lang="uk-UA" sz="1600" dirty="0" err="1"/>
              <a:t>мовних</a:t>
            </a:r>
            <a:r>
              <a:rPr lang="uk-UA" sz="1600" dirty="0"/>
              <a:t> моделей, аналіз їх можливостей та обмежень.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Mapping the Increasing Use of LLMs in Scientific Papers"</a:t>
            </a:r>
            <a:r>
              <a:rPr lang="en-US" sz="1600" dirty="0"/>
              <a:t> (Liang et al., 2024): </a:t>
            </a:r>
            <a:r>
              <a:rPr lang="uk-UA" sz="1600" dirty="0"/>
              <a:t>Дослідження поширення </a:t>
            </a:r>
            <a:r>
              <a:rPr lang="en-US" sz="1600" dirty="0"/>
              <a:t>LLM </a:t>
            </a:r>
            <a:r>
              <a:rPr lang="uk-UA" sz="1600" dirty="0"/>
              <a:t>у наукових публікаціях.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On the Possibilities of AI-Generated Text Detection"</a:t>
            </a:r>
            <a:r>
              <a:rPr lang="en-US" sz="1600" dirty="0"/>
              <a:t> (Chakraborty et al., 2024): </a:t>
            </a:r>
            <a:r>
              <a:rPr lang="uk-UA" sz="1600" dirty="0"/>
              <a:t>Огляд сучасних методів </a:t>
            </a:r>
            <a:r>
              <a:rPr lang="uk-UA" sz="1600" dirty="0" err="1"/>
              <a:t>детекції</a:t>
            </a:r>
            <a:r>
              <a:rPr lang="uk-UA" sz="1600" dirty="0"/>
              <a:t> </a:t>
            </a:r>
            <a:r>
              <a:rPr lang="en-US" sz="1600" dirty="0"/>
              <a:t>AI-</a:t>
            </a:r>
            <a:r>
              <a:rPr lang="uk-UA" sz="1600" dirty="0"/>
              <a:t>текстів (статистичних методів, </a:t>
            </a:r>
            <a:r>
              <a:rPr lang="uk-UA" sz="1600" dirty="0" err="1"/>
              <a:t>класіфікаторів</a:t>
            </a:r>
            <a:r>
              <a:rPr lang="uk-UA" sz="1600" dirty="0"/>
              <a:t>, водяних знаків).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en-US" sz="1600" i="1" dirty="0"/>
              <a:t>"How to Detect AI-Generated Texts?"</a:t>
            </a:r>
            <a:r>
              <a:rPr lang="en-US" sz="1600" dirty="0"/>
              <a:t> (Nguyen et al., 2023): </a:t>
            </a:r>
            <a:r>
              <a:rPr lang="uk-UA" sz="1600" dirty="0"/>
              <a:t>Методи виявлення </a:t>
            </a:r>
            <a:r>
              <a:rPr lang="en-US" sz="1600" dirty="0"/>
              <a:t>AI-</a:t>
            </a:r>
            <a:r>
              <a:rPr lang="uk-UA" sz="1600" dirty="0"/>
              <a:t>текстів через ознаки подібності та векторні представлення.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-"/>
            </a:pPr>
            <a:r>
              <a:rPr lang="uk-UA" sz="1600" i="1" dirty="0"/>
              <a:t>"</a:t>
            </a:r>
            <a:r>
              <a:rPr lang="en-US" sz="1600" i="1" dirty="0"/>
              <a:t>Attention Is All You Need"</a:t>
            </a:r>
            <a:r>
              <a:rPr lang="en-US" sz="1600" dirty="0"/>
              <a:t> (Vaswani et al., 2017): </a:t>
            </a:r>
            <a:r>
              <a:rPr lang="uk-UA" sz="1600" dirty="0"/>
              <a:t>Запропонована архітектура </a:t>
            </a:r>
            <a:r>
              <a:rPr lang="en-US" sz="1600" dirty="0"/>
              <a:t>Transformer, </a:t>
            </a:r>
            <a:r>
              <a:rPr lang="uk-UA" sz="1600" dirty="0"/>
              <a:t>що стала основою сучасних моделей </a:t>
            </a:r>
            <a:r>
              <a:rPr lang="en-US" sz="1600" dirty="0"/>
              <a:t>NLP.</a:t>
            </a:r>
            <a:endParaRPr lang="uk-UA" sz="1600" dirty="0"/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909711"/>
            <a:ext cx="8520600" cy="36695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Проблема:</a:t>
            </a:r>
            <a:br>
              <a:rPr lang="uk-UA" sz="1800" dirty="0"/>
            </a:br>
            <a:r>
              <a:rPr lang="uk-UA" sz="1800" dirty="0"/>
              <a:t>Штучно згенеровані тексти дедалі частіше використовуються в науці, освіті та медіа. Виникає потреба у надійних інструментах, здатних розпізнавати такі тексти. Водночас ефективність </a:t>
            </a:r>
            <a:r>
              <a:rPr lang="uk-UA" sz="1800" dirty="0" err="1"/>
              <a:t>мовних</a:t>
            </a:r>
            <a:r>
              <a:rPr lang="uk-UA" sz="1800" dirty="0"/>
              <a:t> моделей як засобу ідентифікації залишається недостатньо дослідженою.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Мета дослідження:</a:t>
            </a:r>
            <a:br>
              <a:rPr lang="uk-UA" sz="1800" dirty="0"/>
            </a:br>
            <a:r>
              <a:rPr lang="ru-RU" sz="1800" dirty="0" err="1"/>
              <a:t>Проаналізувати</a:t>
            </a:r>
            <a:r>
              <a:rPr lang="ru-RU" sz="1800" dirty="0"/>
              <a:t> </a:t>
            </a:r>
            <a:r>
              <a:rPr lang="ru-RU" sz="1800" dirty="0" err="1"/>
              <a:t>ефективність</a:t>
            </a:r>
            <a:r>
              <a:rPr lang="ru-RU" sz="1800" dirty="0"/>
              <a:t> </a:t>
            </a:r>
            <a:r>
              <a:rPr lang="ru-RU" sz="1800" dirty="0" err="1"/>
              <a:t>використання</a:t>
            </a:r>
            <a:r>
              <a:rPr lang="ru-RU" sz="1800" dirty="0"/>
              <a:t> </a:t>
            </a:r>
            <a:r>
              <a:rPr lang="ru-RU" sz="1800" dirty="0" err="1"/>
              <a:t>мовних</a:t>
            </a:r>
            <a:r>
              <a:rPr lang="ru-RU" sz="1800" dirty="0"/>
              <a:t> моделей для </a:t>
            </a:r>
            <a:r>
              <a:rPr lang="ru-RU" sz="1800" dirty="0" err="1"/>
              <a:t>задачі</a:t>
            </a:r>
            <a:r>
              <a:rPr lang="ru-RU" sz="1800" dirty="0"/>
              <a:t> </a:t>
            </a:r>
            <a:r>
              <a:rPr lang="ru-RU" sz="1800" dirty="0" err="1"/>
              <a:t>розпізнавання</a:t>
            </a:r>
            <a:r>
              <a:rPr lang="ru-RU" sz="1800" dirty="0"/>
              <a:t> </a:t>
            </a:r>
            <a:r>
              <a:rPr lang="ru-RU" sz="1800" dirty="0" err="1"/>
              <a:t>текстів</a:t>
            </a:r>
            <a:r>
              <a:rPr lang="ru-RU" sz="1800" dirty="0"/>
              <a:t>, </a:t>
            </a:r>
            <a:r>
              <a:rPr lang="ru-RU" sz="1800" dirty="0" err="1"/>
              <a:t>згенерованих</a:t>
            </a:r>
            <a:r>
              <a:rPr lang="ru-RU" sz="1800" dirty="0"/>
              <a:t> </a:t>
            </a:r>
            <a:r>
              <a:rPr lang="ru-RU" sz="1800" dirty="0" err="1"/>
              <a:t>штучним</a:t>
            </a:r>
            <a:r>
              <a:rPr lang="ru-RU" sz="1800" dirty="0"/>
              <a:t> </a:t>
            </a:r>
            <a:r>
              <a:rPr lang="ru-RU" sz="1800" dirty="0" err="1"/>
              <a:t>інтелектом</a:t>
            </a:r>
            <a:r>
              <a:rPr lang="ru-RU" sz="1800" dirty="0"/>
              <a:t>, та </a:t>
            </a:r>
            <a:r>
              <a:rPr lang="ru-RU" sz="1800" dirty="0" err="1"/>
              <a:t>встановити</a:t>
            </a:r>
            <a:r>
              <a:rPr lang="ru-RU" sz="1800" dirty="0"/>
              <a:t> </a:t>
            </a:r>
            <a:r>
              <a:rPr lang="ru-RU" sz="1800" dirty="0" err="1"/>
              <a:t>найбільш</a:t>
            </a:r>
            <a:r>
              <a:rPr lang="ru-RU" sz="1800" dirty="0"/>
              <a:t> </a:t>
            </a:r>
            <a:r>
              <a:rPr lang="ru-RU" sz="1800" dirty="0" err="1"/>
              <a:t>придатні</a:t>
            </a:r>
            <a:r>
              <a:rPr lang="ru-RU" sz="1800" dirty="0"/>
              <a:t> для практичного </a:t>
            </a:r>
            <a:r>
              <a:rPr lang="ru-RU" sz="1800" dirty="0" err="1"/>
              <a:t>використання</a:t>
            </a:r>
            <a:r>
              <a:rPr lang="ru-RU" sz="1800" dirty="0"/>
              <a:t>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sz="1800" b="1" dirty="0"/>
              <a:t>Очікувані результати:</a:t>
            </a:r>
            <a:br>
              <a:rPr lang="uk-UA" sz="1800" dirty="0"/>
            </a:br>
            <a:r>
              <a:rPr lang="uk-UA" sz="1800" dirty="0"/>
              <a:t>Сформований набір критеріїв та ранжування </a:t>
            </a:r>
            <a:r>
              <a:rPr lang="uk-UA" sz="1800" dirty="0" err="1"/>
              <a:t>мовних</a:t>
            </a:r>
            <a:r>
              <a:rPr lang="uk-UA" sz="1800" dirty="0"/>
              <a:t> моделей за ефективністю, ресурсною доцільністю та практичністю застосування.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sz="1600" dirty="0">
              <a:latin typeface="Economica" panose="020B0604020202020204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Методологія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uk-UA" b="1" dirty="0"/>
              <a:t>Методи дослідження:</a:t>
            </a:r>
            <a:br>
              <a:rPr lang="uk-UA" dirty="0"/>
            </a:br>
            <a:r>
              <a:rPr lang="uk-UA" dirty="0"/>
              <a:t>– Класифікація </a:t>
            </a:r>
            <a:r>
              <a:rPr lang="uk-UA" dirty="0" err="1"/>
              <a:t>мовних</a:t>
            </a:r>
            <a:r>
              <a:rPr lang="uk-UA" dirty="0"/>
              <a:t> моделей за типами (</a:t>
            </a:r>
            <a:r>
              <a:rPr lang="en-US" dirty="0"/>
              <a:t>SLM, NLM, PLM, LLM)</a:t>
            </a:r>
            <a:br>
              <a:rPr lang="en-US" dirty="0"/>
            </a:br>
            <a:r>
              <a:rPr lang="en-US" dirty="0"/>
              <a:t>– </a:t>
            </a:r>
            <a:r>
              <a:rPr lang="uk-UA" dirty="0"/>
              <a:t>Побудова векторної моделі з оціночними критеріями</a:t>
            </a:r>
            <a:br>
              <a:rPr lang="uk-UA" dirty="0"/>
            </a:br>
            <a:r>
              <a:rPr lang="uk-UA" dirty="0"/>
              <a:t>– Застосування згортки для визначення оптимальних моделей</a:t>
            </a:r>
            <a:br>
              <a:rPr lang="uk-UA" dirty="0"/>
            </a:br>
            <a:r>
              <a:rPr lang="uk-UA" dirty="0"/>
              <a:t>– Експериментальне порівняння на основі реальних даних</a:t>
            </a:r>
          </a:p>
          <a:p>
            <a:r>
              <a:rPr lang="uk-UA" b="1" dirty="0"/>
              <a:t>Використані технології та інструменти:</a:t>
            </a:r>
            <a:br>
              <a:rPr lang="uk-UA" dirty="0"/>
            </a:br>
            <a:r>
              <a:rPr lang="uk-UA" dirty="0"/>
              <a:t>– </a:t>
            </a:r>
            <a:r>
              <a:rPr lang="en-US" dirty="0"/>
              <a:t>Python, </a:t>
            </a:r>
            <a:r>
              <a:rPr lang="uk-UA" dirty="0"/>
              <a:t>бібліотеки </a:t>
            </a:r>
            <a:r>
              <a:rPr lang="en-US" dirty="0"/>
              <a:t>Hugging Face Transformers</a:t>
            </a:r>
            <a:br>
              <a:rPr lang="en-US" dirty="0"/>
            </a:br>
            <a:r>
              <a:rPr lang="en-US" dirty="0"/>
              <a:t>– Google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uk-UA" dirty="0"/>
              <a:t>з </a:t>
            </a:r>
            <a:r>
              <a:rPr lang="en-US" dirty="0"/>
              <a:t>GPU (A100)</a:t>
            </a:r>
            <a:br>
              <a:rPr lang="en-US" dirty="0"/>
            </a:br>
            <a:r>
              <a:rPr lang="en-US" dirty="0"/>
              <a:t>– </a:t>
            </a:r>
            <a:r>
              <a:rPr lang="uk-UA" dirty="0"/>
              <a:t>Дата-сет </a:t>
            </a:r>
            <a:r>
              <a:rPr lang="en-US" dirty="0" err="1"/>
              <a:t>ChatGPT</a:t>
            </a:r>
            <a:r>
              <a:rPr lang="en-US" dirty="0"/>
              <a:t>-Research-Abstracts (20 000 </a:t>
            </a:r>
            <a:r>
              <a:rPr lang="uk-UA" dirty="0"/>
              <a:t>текстів)</a:t>
            </a:r>
            <a:br>
              <a:rPr lang="uk-UA" dirty="0"/>
            </a:br>
            <a:r>
              <a:rPr lang="uk-UA" dirty="0"/>
              <a:t>– Метрики: </a:t>
            </a:r>
            <a:r>
              <a:rPr lang="en-US" dirty="0"/>
              <a:t>Accuracy, Precision, Recall, F1-score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en-US"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1203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Теоретична частина </a:t>
            </a:r>
            <a:r>
              <a:rPr lang="uk-UA" sz="3200" dirty="0" err="1"/>
              <a:t>експеременту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797169"/>
            <a:ext cx="4346613" cy="37821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Була здійснена класифікація </a:t>
            </a:r>
            <a:r>
              <a:rPr lang="uk-UA" dirty="0" err="1"/>
              <a:t>мовних</a:t>
            </a:r>
            <a:r>
              <a:rPr lang="uk-UA" dirty="0"/>
              <a:t> моделей за етапами розвитку: 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SLM - </a:t>
            </a:r>
            <a:r>
              <a:rPr lang="uk-UA" dirty="0"/>
              <a:t>статистичні </a:t>
            </a:r>
            <a:r>
              <a:rPr lang="uk-UA" dirty="0" err="1"/>
              <a:t>мовні</a:t>
            </a:r>
            <a:r>
              <a:rPr lang="uk-UA" dirty="0"/>
              <a:t> моделі</a:t>
            </a:r>
            <a:endParaRPr lang="uk-UA" b="1" dirty="0"/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NLM</a:t>
            </a:r>
            <a:r>
              <a:rPr lang="en-US" dirty="0"/>
              <a:t> - </a:t>
            </a:r>
            <a:r>
              <a:rPr lang="uk-UA" dirty="0"/>
              <a:t>нейронні моделі, 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en-US" b="1" dirty="0"/>
              <a:t>PLM</a:t>
            </a:r>
            <a:r>
              <a:rPr lang="en-US" dirty="0"/>
              <a:t> - </a:t>
            </a:r>
            <a:r>
              <a:rPr lang="uk-UA" dirty="0"/>
              <a:t>попередньо навчені моделі, </a:t>
            </a:r>
          </a:p>
          <a:p>
            <a:pPr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en-US" b="1" dirty="0"/>
              <a:t>LLM</a:t>
            </a:r>
            <a:r>
              <a:rPr lang="en-US" dirty="0"/>
              <a:t> - </a:t>
            </a:r>
            <a:r>
              <a:rPr lang="uk-UA" dirty="0"/>
              <a:t>великі </a:t>
            </a:r>
            <a:r>
              <a:rPr lang="uk-UA" dirty="0" err="1"/>
              <a:t>мовні</a:t>
            </a:r>
            <a:r>
              <a:rPr lang="uk-UA" dirty="0"/>
              <a:t> моделі.</a:t>
            </a:r>
          </a:p>
          <a:p>
            <a:pPr marL="114300" indent="0">
              <a:spcAft>
                <a:spcPts val="600"/>
              </a:spcAft>
              <a:buNone/>
            </a:pPr>
            <a:r>
              <a:rPr lang="uk-UA" dirty="0"/>
              <a:t>Із кожної групи було обрано найбільш перспективні представники. Для об'єктивного порівняння моделей використано 5 критеріїв: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Кількість параметрів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Максимальний контекст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Обсяг споживаної пам’яті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Розмір словника</a:t>
            </a:r>
          </a:p>
          <a:p>
            <a:pPr>
              <a:buFont typeface="Open Sans" panose="020B0606030504020204" pitchFamily="34" charset="0"/>
              <a:buChar char="–"/>
            </a:pPr>
            <a:r>
              <a:rPr lang="uk-UA" dirty="0"/>
              <a:t>Призначення для класифікації тексту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lang="uk-UA"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43D5BD7-02B7-4EEB-9274-5EC04F70D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688261"/>
              </p:ext>
            </p:extLst>
          </p:nvPr>
        </p:nvGraphicFramePr>
        <p:xfrm>
          <a:off x="4518208" y="797169"/>
          <a:ext cx="4314092" cy="42168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3955174362"/>
                    </a:ext>
                  </a:extLst>
                </a:gridCol>
                <a:gridCol w="963663">
                  <a:extLst>
                    <a:ext uri="{9D8B030D-6E8A-4147-A177-3AD203B41FA5}">
                      <a16:colId xmlns:a16="http://schemas.microsoft.com/office/drawing/2014/main" val="2699419012"/>
                    </a:ext>
                  </a:extLst>
                </a:gridCol>
                <a:gridCol w="530079">
                  <a:extLst>
                    <a:ext uri="{9D8B030D-6E8A-4147-A177-3AD203B41FA5}">
                      <a16:colId xmlns:a16="http://schemas.microsoft.com/office/drawing/2014/main" val="1495418729"/>
                    </a:ext>
                  </a:extLst>
                </a:gridCol>
                <a:gridCol w="624550">
                  <a:extLst>
                    <a:ext uri="{9D8B030D-6E8A-4147-A177-3AD203B41FA5}">
                      <a16:colId xmlns:a16="http://schemas.microsoft.com/office/drawing/2014/main" val="3526491204"/>
                    </a:ext>
                  </a:extLst>
                </a:gridCol>
                <a:gridCol w="685560">
                  <a:extLst>
                    <a:ext uri="{9D8B030D-6E8A-4147-A177-3AD203B41FA5}">
                      <a16:colId xmlns:a16="http://schemas.microsoft.com/office/drawing/2014/main" val="3352830798"/>
                    </a:ext>
                  </a:extLst>
                </a:gridCol>
                <a:gridCol w="778720">
                  <a:extLst>
                    <a:ext uri="{9D8B030D-6E8A-4147-A177-3AD203B41FA5}">
                      <a16:colId xmlns:a16="http://schemas.microsoft.com/office/drawing/2014/main" val="215088355"/>
                    </a:ext>
                  </a:extLst>
                </a:gridCol>
              </a:tblGrid>
              <a:tr h="72915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Модель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Кількість параметрів (у мільйонах)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Контекст (токени)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Необхідна пам’ять (GB)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Розмір словника (токени)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Призначення для класифікації тексту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63399941"/>
                  </a:ext>
                </a:extLst>
              </a:tr>
              <a:tr h="394196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Modified</a:t>
                      </a:r>
                      <a:r>
                        <a:rPr lang="uk-UA" sz="800" dirty="0">
                          <a:effectLst/>
                        </a:rPr>
                        <a:t> </a:t>
                      </a:r>
                      <a:r>
                        <a:rPr lang="uk-UA" sz="800" dirty="0" err="1">
                          <a:effectLst/>
                        </a:rPr>
                        <a:t>Kneser-Ney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Немає параметрів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20 000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40993157"/>
                  </a:ext>
                </a:extLst>
              </a:tr>
              <a:tr h="203070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FastText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Необмежена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Необмежена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726791722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 err="1">
                          <a:effectLst/>
                        </a:rPr>
                        <a:t>ELMo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3</a:t>
                      </a:r>
                      <a:r>
                        <a:rPr lang="uk-UA" sz="800" dirty="0">
                          <a:effectLst/>
                        </a:rPr>
                        <a:t>0 (Маленька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8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882218096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BERT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110 (Середня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30 000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183347541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RoBERTa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125 (Середня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50 000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425351046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DeBERTa-v3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</a:t>
                      </a:r>
                      <a:r>
                        <a:rPr lang="ru-RU" sz="800">
                          <a:effectLst/>
                        </a:rPr>
                        <a:t>84</a:t>
                      </a:r>
                      <a:r>
                        <a:rPr lang="uk-UA" sz="800">
                          <a:effectLst/>
                        </a:rPr>
                        <a:t> (Середня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512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128 000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Так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8523100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Phi-2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2700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2048 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5.6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51 200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828895867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Orion-14B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14000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4096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29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84 608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527496444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Mistral 7B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7000 (Велика модель)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32K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32 000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>
                          <a:effectLst/>
                        </a:rPr>
                        <a:t>Ні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394853052"/>
                  </a:ext>
                </a:extLst>
              </a:tr>
              <a:tr h="332005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>
                          <a:effectLst/>
                        </a:rPr>
                        <a:t>OpenChat</a:t>
                      </a:r>
                      <a:r>
                        <a:rPr lang="uk-UA" sz="800">
                          <a:effectLst/>
                        </a:rPr>
                        <a:t>-3.5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</a:rPr>
                        <a:t>7</a:t>
                      </a:r>
                      <a:r>
                        <a:rPr lang="uk-UA" sz="800" dirty="0">
                          <a:effectLst/>
                        </a:rPr>
                        <a:t>000 (Велика модель)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8192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>
                          <a:effectLst/>
                        </a:rPr>
                        <a:t>14.4</a:t>
                      </a:r>
                      <a:endParaRPr lang="en-US" sz="8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32 002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ru-RU" sz="800" dirty="0" err="1">
                          <a:effectLst/>
                        </a:rPr>
                        <a:t>Ні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65798379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336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теоретичної частини 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E65A6EEE-9400-4828-88B8-5969D91F7B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102330"/>
              </p:ext>
            </p:extLst>
          </p:nvPr>
        </p:nvGraphicFramePr>
        <p:xfrm>
          <a:off x="5932607" y="1077960"/>
          <a:ext cx="2635044" cy="18884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50331">
                  <a:extLst>
                    <a:ext uri="{9D8B030D-6E8A-4147-A177-3AD203B41FA5}">
                      <a16:colId xmlns:a16="http://schemas.microsoft.com/office/drawing/2014/main" val="3959927611"/>
                    </a:ext>
                  </a:extLst>
                </a:gridCol>
                <a:gridCol w="1684713">
                  <a:extLst>
                    <a:ext uri="{9D8B030D-6E8A-4147-A177-3AD203B41FA5}">
                      <a16:colId xmlns:a16="http://schemas.microsoft.com/office/drawing/2014/main" val="2520812796"/>
                    </a:ext>
                  </a:extLst>
                </a:gridCol>
              </a:tblGrid>
              <a:tr h="235454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900" dirty="0">
                          <a:effectLst/>
                        </a:rPr>
                        <a:t>Модель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900" dirty="0">
                          <a:effectLst/>
                        </a:rPr>
                        <a:t>Результат згортки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2926087"/>
                  </a:ext>
                </a:extLst>
              </a:tr>
              <a:tr h="365383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Modified Kneser-Ney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0.0144543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05678990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 err="1">
                          <a:solidFill>
                            <a:schemeClr val="accent3"/>
                          </a:solidFill>
                          <a:effectLst/>
                        </a:rPr>
                        <a:t>FastText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0.2024076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122130821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BERT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0.0897989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03210719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DeBERTa-v3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0.1346456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41167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>
                          <a:effectLst/>
                        </a:rPr>
                        <a:t>Phi-2</a:t>
                      </a:r>
                      <a:endParaRPr lang="en-US" sz="9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0.0686771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5652660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effectLst/>
                        </a:rPr>
                        <a:t>Orion-14B</a:t>
                      </a:r>
                      <a:endParaRPr lang="en-US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0.1142685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812922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Mistral 7B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>
                          <a:effectLst/>
                        </a:rPr>
                        <a:t>0.2557635</a:t>
                      </a:r>
                      <a:endParaRPr lang="en-US" sz="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80720913"/>
                  </a:ext>
                </a:extLst>
              </a:tr>
              <a:tr h="170980"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900" dirty="0">
                          <a:solidFill>
                            <a:schemeClr val="accent3"/>
                          </a:solidFill>
                          <a:effectLst/>
                        </a:rPr>
                        <a:t>OpenChat-3.5</a:t>
                      </a:r>
                      <a:endParaRPr lang="en-US" sz="900" dirty="0">
                        <a:solidFill>
                          <a:schemeClr val="accent3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900" dirty="0">
                          <a:effectLst/>
                        </a:rPr>
                        <a:t>0.1199842</a:t>
                      </a:r>
                      <a:endParaRPr lang="en-US" sz="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6884536"/>
                  </a:ext>
                </a:extLst>
              </a:tr>
            </a:tbl>
          </a:graphicData>
        </a:graphic>
      </p:graphicFrame>
      <p:sp>
        <p:nvSpPr>
          <p:cNvPr id="11" name="Google Shape;120;p21">
            <a:extLst>
              <a:ext uri="{FF2B5EF4-FFF2-40B4-BE49-F238E27FC236}">
                <a16:creationId xmlns:a16="http://schemas.microsoft.com/office/drawing/2014/main" id="{37AB522E-FC38-4404-8C23-770542E7077C}"/>
              </a:ext>
            </a:extLst>
          </p:cNvPr>
          <p:cNvSpPr txBox="1">
            <a:spLocks/>
          </p:cNvSpPr>
          <p:nvPr/>
        </p:nvSpPr>
        <p:spPr>
          <a:xfrm>
            <a:off x="5794681" y="3049151"/>
            <a:ext cx="3048000" cy="1729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4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Отже для подальшого дослідження будуть використані чотири моделі що показали найвищий результат, а саме: </a:t>
            </a:r>
            <a:r>
              <a:rPr lang="en-US" sz="32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sz="3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Mistral 7B, DeBERTa-v3, OpenChat-3.5.</a:t>
            </a:r>
          </a:p>
          <a:p>
            <a:r>
              <a:rPr lang="uk-UA" sz="32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/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Кроки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обробки</a:t>
                </a: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Приведення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шкал до принципу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оптимальності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Критерії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де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кращим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є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менше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значення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(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наприклад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споживання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пам’яті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),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трансформуються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до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зворотної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шкали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Фільтрація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принципом Парето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Альтернативи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що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гірші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інші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за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всіма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критеріями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,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виключаються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.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Нормалізація</a:t>
                </a:r>
                <a:r>
                  <a:rPr lang="ru-RU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b="1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значень</a:t>
                </a:r>
                <a:b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Для кожного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критерію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і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моделі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uk-UA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Обчислення нормуючого множника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Для кожного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критерію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j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і </a:t>
                </a:r>
                <a:r>
                  <a:rPr lang="ru-RU" dirty="0" err="1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моделі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ru-RU" i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i</a:t>
                </a:r>
                <a:r>
                  <a:rPr lang="ru-RU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:</a:t>
                </a:r>
                <a:endParaRPr lang="ru-RU" b="1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  <a:p>
                <a:pPr>
                  <a:spcAft>
                    <a:spcPts val="600"/>
                  </a:spcAft>
                  <a:buFont typeface="+mj-lt"/>
                  <a:buAutoNum type="arabicPeriod"/>
                </a:pPr>
                <a: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</a:t>
                </a:r>
                <a:r>
                  <a:rPr lang="uk-UA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Лінійна згортка з вагами</a:t>
                </a: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br>
                  <a:rPr lang="en-US" b="1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ваговий коефіцієнт критерію, </a:t>
                </a:r>
                <a:b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</a:br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uk-UA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Open Sans" panose="020B0606030504020204" pitchFamily="34" charset="0"/>
                            <a:cs typeface="Open Sans" panose="020B0606030504020204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 - </a:t>
                </a:r>
                <a:r>
                  <a:rPr lang="uk-UA" dirty="0">
                    <a:latin typeface="Open Sans" panose="020B0606030504020204" pitchFamily="34" charset="0"/>
                    <a:ea typeface="Open Sans" panose="020B0606030504020204" pitchFamily="34" charset="0"/>
                    <a:cs typeface="Open Sans" panose="020B0606030504020204" pitchFamily="34" charset="0"/>
                  </a:rPr>
                  <a:t>нормалізоване значення.</a:t>
                </a:r>
                <a:endParaRPr lang="ru-RU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841F91E-E1A3-4BCC-B09F-4C3C13EDC0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924" y="903203"/>
                <a:ext cx="5461315" cy="3958776"/>
              </a:xfrm>
              <a:prstGeom prst="rect">
                <a:avLst/>
              </a:prstGeom>
              <a:blipFill>
                <a:blip r:embed="rId3"/>
                <a:stretch>
                  <a:fillRect l="-558" t="-462"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7617DC3-689D-479D-9AE9-8F87117D4DC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261"/>
          <a:stretch/>
        </p:blipFill>
        <p:spPr>
          <a:xfrm>
            <a:off x="3480261" y="2680684"/>
            <a:ext cx="1413163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89083E3A-3C51-4DEA-BCB5-0FCCFBB3C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8521" y="3213229"/>
            <a:ext cx="972674" cy="45727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7819F821-91D1-4A0D-8797-C8FC7CD489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4625" y="3745774"/>
            <a:ext cx="1927284" cy="54359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195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5764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Практична частина </a:t>
            </a:r>
            <a:r>
              <a:rPr lang="uk-UA" sz="3200" dirty="0" err="1"/>
              <a:t>експеременту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113905"/>
            <a:ext cx="8520600" cy="34653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Aft>
                <a:spcPts val="600"/>
              </a:spcAft>
              <a:buNone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Для експерименту обрано моделі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FastText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DeBERTa-v3, Mistral 7B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та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OpenChat-3.5 —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найбільш перспективні за результатами теоретичного аналізу.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Дані: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використано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датасет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ChatGPT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-Research-Abstracts (Hugging Face) — 20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000 англомовних пар "людина–ШІ", згенерованих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GPT-3.5.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Попередня обробка: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зниження регістру, видалення шуму та </a:t>
            </a: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спецсимволів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очищення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stop-words.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Інструменти: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Python 3.x,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бібліотеки: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transformers, datasets,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peft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pandas,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nltk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re.</a:t>
            </a: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Середовище: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Google </a:t>
            </a:r>
            <a:r>
              <a:rPr lang="en-US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Colab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(GPU Nvidia A100).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lvl="0" indent="0" algn="l" rtl="0">
              <a:spcAft>
                <a:spcPts val="600"/>
              </a:spcAft>
              <a:buNone/>
            </a:pPr>
            <a:r>
              <a:rPr lang="uk-UA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Схема експерименту: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поділ даних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 (15k), validation (2k), test (3k);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донавчання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моделей на тренувальній вибірці;</a:t>
            </a:r>
          </a:p>
          <a:p>
            <a:pPr marL="285750" lvl="0" indent="-285750" algn="l" rtl="0"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налаштування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validation, </a:t>
            </a: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оцінка на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test;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lvl="0" indent="-285750" algn="l" rtl="0">
              <a:spcAft>
                <a:spcPts val="600"/>
              </a:spcAft>
              <a:buFont typeface="Open Sans" panose="020B0606030504020204" pitchFamily="34" charset="0"/>
              <a:buChar char="–"/>
            </a:pPr>
            <a:r>
              <a:rPr lang="uk-UA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метрики: 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Accuracy, Precision, Recall.</a:t>
            </a:r>
            <a:endParaRPr lang="uk-UA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AC1202BD-245C-4E07-870A-332F2FC60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228110"/>
              </p:ext>
            </p:extLst>
          </p:nvPr>
        </p:nvGraphicFramePr>
        <p:xfrm>
          <a:off x="5634990" y="2973698"/>
          <a:ext cx="2975610" cy="16372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3381">
                  <a:extLst>
                    <a:ext uri="{9D8B030D-6E8A-4147-A177-3AD203B41FA5}">
                      <a16:colId xmlns:a16="http://schemas.microsoft.com/office/drawing/2014/main" val="3887422606"/>
                    </a:ext>
                  </a:extLst>
                </a:gridCol>
                <a:gridCol w="1145649">
                  <a:extLst>
                    <a:ext uri="{9D8B030D-6E8A-4147-A177-3AD203B41FA5}">
                      <a16:colId xmlns:a16="http://schemas.microsoft.com/office/drawing/2014/main" val="37128048"/>
                    </a:ext>
                  </a:extLst>
                </a:gridCol>
                <a:gridCol w="776580">
                  <a:extLst>
                    <a:ext uri="{9D8B030D-6E8A-4147-A177-3AD203B41FA5}">
                      <a16:colId xmlns:a16="http://schemas.microsoft.com/office/drawing/2014/main" val="4229534073"/>
                    </a:ext>
                  </a:extLst>
                </a:gridCol>
              </a:tblGrid>
              <a:tr h="582403"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uk-UA" sz="800" dirty="0">
                          <a:effectLst/>
                        </a:rPr>
                        <a:t>Модель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Середній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час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тестування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(3000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текстів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)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ctr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Мінімальний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обсяг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відеопам’яті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3576844553"/>
                  </a:ext>
                </a:extLst>
              </a:tr>
              <a:tr h="408113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FastText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&lt;1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0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4211412555"/>
                  </a:ext>
                </a:extLst>
              </a:tr>
              <a:tr h="210239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DeBERTa-v3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5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40 </a:t>
                      </a:r>
                      <a:r>
                        <a:rPr lang="ru-RU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с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4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379216616"/>
                  </a:ext>
                </a:extLst>
              </a:tr>
              <a:tr h="207677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Mistral-7B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38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18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2597770153"/>
                  </a:ext>
                </a:extLst>
              </a:tr>
              <a:tr h="228784">
                <a:tc>
                  <a:txBody>
                    <a:bodyPr/>
                    <a:lstStyle/>
                    <a:p>
                      <a:pPr indent="13970" algn="l">
                        <a:lnSpc>
                          <a:spcPct val="150000"/>
                        </a:lnSpc>
                      </a:pPr>
                      <a:r>
                        <a:rPr lang="ru-RU" sz="800" b="1" i="0" u="none" strike="noStrike" cap="none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OpenChat</a:t>
                      </a:r>
                      <a:r>
                        <a:rPr lang="ru-RU" sz="8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3.5</a:t>
                      </a:r>
                      <a:endParaRPr lang="en-US" sz="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29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хв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tc>
                  <a:txBody>
                    <a:bodyPr/>
                    <a:lstStyle/>
                    <a:p>
                      <a:pPr indent="13970" algn="just">
                        <a:lnSpc>
                          <a:spcPct val="150000"/>
                        </a:lnSpc>
                      </a:pPr>
                      <a:r>
                        <a:rPr lang="en-US" sz="8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16 </a:t>
                      </a:r>
                      <a:r>
                        <a:rPr lang="ru-RU" sz="8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гб</a:t>
                      </a:r>
                      <a:endParaRPr lang="en-US" sz="8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40549" marR="40549" marT="0" marB="0"/>
                </a:tc>
                <a:extLst>
                  <a:ext uri="{0D108BD9-81ED-4DB2-BD59-A6C34878D82A}">
                    <a16:rowId xmlns:a16="http://schemas.microsoft.com/office/drawing/2014/main" val="1793948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7885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Результати практичної частини </a:t>
            </a:r>
            <a:endParaRPr lang="uk-U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8AB82B2-2C79-4E3E-9218-B5C97FFA0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344" y="3937416"/>
            <a:ext cx="2888444" cy="61318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8086470-8C28-482C-AE4B-AB078FCC6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961"/>
          <a:stretch/>
        </p:blipFill>
        <p:spPr>
          <a:xfrm>
            <a:off x="5087821" y="1603797"/>
            <a:ext cx="2126989" cy="60089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F37B7C4-519B-4671-ABA9-9E4E26EE46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7821" y="763246"/>
            <a:ext cx="2105025" cy="58102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6C8C034-D344-4B37-9191-FA7FA30E4E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518" y="756830"/>
            <a:ext cx="4416707" cy="263217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BB5A05F-A399-477F-88ED-0EC5375245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528" y="2368296"/>
            <a:ext cx="4638954" cy="230095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7931270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2" id="{0E3422D2-66DD-48A8-92AD-38892F6C1A30}" vid="{81CCDA4E-A18F-4826-B11D-205FC05A0769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7f9eab50-0e67-47f9-85ca-e9cc5ec9f5ba (1)</Template>
  <TotalTime>119</TotalTime>
  <Words>1210</Words>
  <Application>Microsoft Office PowerPoint</Application>
  <PresentationFormat>Экран (16:9)</PresentationFormat>
  <Paragraphs>187</Paragraphs>
  <Slides>12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9" baseType="lpstr">
      <vt:lpstr>Economica</vt:lpstr>
      <vt:lpstr>Cambria Math</vt:lpstr>
      <vt:lpstr>Arial</vt:lpstr>
      <vt:lpstr>Open Sans</vt:lpstr>
      <vt:lpstr>Times New Roman</vt:lpstr>
      <vt:lpstr>Calibri</vt:lpstr>
      <vt:lpstr>Luxe</vt:lpstr>
      <vt:lpstr>Дослідження мовних моделей для виявлення текстів, згенерованих ШІ</vt:lpstr>
      <vt:lpstr>Дослідження</vt:lpstr>
      <vt:lpstr>Огляд літератури</vt:lpstr>
      <vt:lpstr>Постановка задачі</vt:lpstr>
      <vt:lpstr>Методологія </vt:lpstr>
      <vt:lpstr>Теоретична частина експеременту</vt:lpstr>
      <vt:lpstr>Результати теоретичної частини </vt:lpstr>
      <vt:lpstr>Практична частина експеременту</vt:lpstr>
      <vt:lpstr>Результати практичної частини </vt:lpstr>
      <vt:lpstr>Аналіз отриманих результатів </vt:lpstr>
      <vt:lpstr>Публікація результатів </vt:lpstr>
      <vt:lpstr>Дякую за увагу!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Дослідження мовних моделей для виявлення текстів, згенерованих ШІ</dc:title>
  <dc:creator>Alexandra Tkachenko</dc:creator>
  <cp:lastModifiedBy>Alexandra Tkachenko</cp:lastModifiedBy>
  <cp:revision>15</cp:revision>
  <dcterms:created xsi:type="dcterms:W3CDTF">2025-05-27T22:23:45Z</dcterms:created>
  <dcterms:modified xsi:type="dcterms:W3CDTF">2025-06-11T14:54:19Z</dcterms:modified>
</cp:coreProperties>
</file>