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73" r:id="rId4"/>
    <p:sldId id="259" r:id="rId5"/>
    <p:sldId id="261" r:id="rId6"/>
    <p:sldId id="270" r:id="rId7"/>
    <p:sldId id="269" r:id="rId8"/>
    <p:sldId id="271" r:id="rId9"/>
    <p:sldId id="265" r:id="rId10"/>
    <p:sldId id="268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mbria Math" panose="02040503050406030204" pitchFamily="18" charset="0"/>
      <p:regular r:id="rId17"/>
    </p:embeddedFont>
    <p:embeddedFont>
      <p:font typeface="Economica" panose="020B0604020202020204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42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20" y="52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2472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7818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8741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9526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50" y="821300"/>
            <a:ext cx="4866132" cy="8668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Research on Language Models for Detecting Texts Generated by Artificial Intelligence</a:t>
            </a:r>
            <a:endParaRPr lang="ru-RU" sz="24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063262" y="3282462"/>
            <a:ext cx="4431324" cy="1688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Economica" panose="020B0604020202020204" charset="0"/>
                <a:ea typeface="Open Sans" panose="020B0606030504020204" pitchFamily="34" charset="0"/>
                <a:cs typeface="Open Sans" panose="020B0606030504020204" pitchFamily="34" charset="0"/>
              </a:rPr>
              <a:t>Oleksandra</a:t>
            </a:r>
            <a:r>
              <a:rPr lang="en-US" dirty="0">
                <a:latin typeface="Economica" panose="020B0604020202020204" charset="0"/>
                <a:ea typeface="Open Sans" panose="020B0606030504020204" pitchFamily="34" charset="0"/>
                <a:cs typeface="Open Sans" panose="020B0606030504020204" pitchFamily="34" charset="0"/>
              </a:rPr>
              <a:t> Tkachenko, Kyrylo </a:t>
            </a:r>
            <a:r>
              <a:rPr lang="en-US" dirty="0" err="1">
                <a:latin typeface="Economica" panose="020B0604020202020204" charset="0"/>
                <a:ea typeface="Open Sans" panose="020B0606030504020204" pitchFamily="34" charset="0"/>
                <a:cs typeface="Open Sans" panose="020B0606030504020204" pitchFamily="34" charset="0"/>
              </a:rPr>
              <a:t>Smelyakov</a:t>
            </a:r>
            <a:br>
              <a:rPr lang="en-US" dirty="0">
                <a:latin typeface="Economica" panose="020B060402020202020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200" dirty="0" err="1">
                <a:latin typeface="Economica" panose="020B0604020202020204" charset="0"/>
                <a:ea typeface="Open Sans" panose="020B0606030504020204" pitchFamily="34" charset="0"/>
                <a:cs typeface="Open Sans" panose="020B0606030504020204" pitchFamily="34" charset="0"/>
              </a:rPr>
              <a:t>Kharkiv</a:t>
            </a:r>
            <a:r>
              <a:rPr lang="en-US" sz="1200" dirty="0">
                <a:latin typeface="Economica" panose="020B0604020202020204" charset="0"/>
                <a:ea typeface="Open Sans" panose="020B0606030504020204" pitchFamily="34" charset="0"/>
                <a:cs typeface="Open Sans" panose="020B0606030504020204" pitchFamily="34" charset="0"/>
              </a:rPr>
              <a:t> National University of Radio Electronics, </a:t>
            </a:r>
            <a:r>
              <a:rPr lang="en-US" sz="1200" dirty="0" err="1">
                <a:latin typeface="Economica" panose="020B0604020202020204" charset="0"/>
                <a:ea typeface="Open Sans" panose="020B0606030504020204" pitchFamily="34" charset="0"/>
                <a:cs typeface="Open Sans" panose="020B0606030504020204" pitchFamily="34" charset="0"/>
              </a:rPr>
              <a:t>Nauky</a:t>
            </a:r>
            <a:r>
              <a:rPr lang="en-US" sz="1200" dirty="0">
                <a:latin typeface="Economica" panose="020B060402020202020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latin typeface="Economica" panose="020B0604020202020204" charset="0"/>
                <a:ea typeface="Open Sans" panose="020B0606030504020204" pitchFamily="34" charset="0"/>
                <a:cs typeface="Open Sans" panose="020B0606030504020204" pitchFamily="34" charset="0"/>
              </a:rPr>
              <a:t>ave.</a:t>
            </a:r>
            <a:r>
              <a:rPr lang="en-US" sz="1200" dirty="0">
                <a:latin typeface="Economica" panose="020B0604020202020204" charset="0"/>
                <a:ea typeface="Open Sans" panose="020B0606030504020204" pitchFamily="34" charset="0"/>
                <a:cs typeface="Open Sans" panose="020B0606030504020204" pitchFamily="34" charset="0"/>
              </a:rPr>
              <a:t>, 14, </a:t>
            </a:r>
            <a:r>
              <a:rPr lang="en-US" sz="1200" dirty="0" err="1">
                <a:latin typeface="Economica" panose="020B0604020202020204" charset="0"/>
                <a:ea typeface="Open Sans" panose="020B0606030504020204" pitchFamily="34" charset="0"/>
                <a:cs typeface="Open Sans" panose="020B0606030504020204" pitchFamily="34" charset="0"/>
              </a:rPr>
              <a:t>Kharkіv</a:t>
            </a:r>
            <a:r>
              <a:rPr lang="en-US" sz="1200" dirty="0">
                <a:latin typeface="Economica" panose="020B0604020202020204" charset="0"/>
                <a:ea typeface="Open Sans" panose="020B0606030504020204" pitchFamily="34" charset="0"/>
                <a:cs typeface="Open Sans" panose="020B0606030504020204" pitchFamily="34" charset="0"/>
              </a:rPr>
              <a:t>, 61166, Ukraine </a:t>
            </a:r>
            <a:endParaRPr sz="1200" dirty="0">
              <a:latin typeface="Economica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F7E11E-3837-43D0-8044-84FC2AB60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9080" y="2156100"/>
            <a:ext cx="4565839" cy="831300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4151944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Motivation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148862"/>
            <a:ext cx="8520600" cy="4215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300" dirty="0"/>
              <a:t>Language models have become the foundation of modern natural language processing technologies. Large language models (LLMs), such as </a:t>
            </a:r>
            <a:r>
              <a:rPr lang="en-US" sz="3300" dirty="0" err="1"/>
              <a:t>ChatGPT</a:t>
            </a:r>
            <a:r>
              <a:rPr lang="en-US" sz="3300" dirty="0"/>
              <a:t> and Mistral 7B, have gained particular popularity due to their ability to generate texts that look almost the same as texts written by humans.</a:t>
            </a:r>
            <a:r>
              <a:rPr lang="uk-UA" sz="3300" dirty="0"/>
              <a:t> 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300" dirty="0"/>
              <a:t>The rapid spread of LLMs comes with a number of challenges: the growing use of AI-generated content in academic and public domains threatens integrity, the reliability of information, and respect for copyright.</a:t>
            </a:r>
            <a:endParaRPr lang="ru-RU" sz="3300" dirty="0"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300" dirty="0"/>
              <a:t>According to Liang, W., Zhang, Y., Wu, Z., et al. “Mapping the Increasing Use of LLMs in Scientific Papers’’</a:t>
            </a:r>
            <a:r>
              <a:rPr lang="ru-RU" sz="3300" dirty="0"/>
              <a:t> </a:t>
            </a:r>
            <a:r>
              <a:rPr lang="en-US" sz="3300" dirty="0"/>
              <a:t>(2024), who analyzed 950,965 scientific publications from 2020 to 2024, up to 17.5% of texts in the field of computer science exhibit signs of large language model usage.</a:t>
            </a:r>
            <a:endParaRPr lang="ru-RU" sz="33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Overview of Existing Approaches</a:t>
            </a: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213227" y="1270781"/>
            <a:ext cx="8520600" cy="3690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indent="0" algn="just" rtl="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approaches to AI-generated text detection:</a:t>
            </a:r>
            <a:endParaRPr lang="en-US" sz="1600" dirty="0">
              <a:effectLst/>
            </a:endParaRPr>
          </a:p>
          <a:p>
            <a:pPr marL="347472" marR="0" indent="-347472" algn="just" rtl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Open Sans" panose="020B0606030504020204" pitchFamily="34" charset="0"/>
              <a:buChar char="–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Statistical methods.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Analyze perplexity, entropy, and n-grams. Do not require training but are ineffective against modern LLMs.</a:t>
            </a:r>
            <a:endParaRPr lang="en-US" sz="1600" dirty="0">
              <a:effectLst/>
            </a:endParaRPr>
          </a:p>
          <a:p>
            <a:pPr marL="347472" marR="0" indent="-347472" algn="just" rtl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Open Sans" panose="020B0606030504020204" pitchFamily="34" charset="0"/>
              <a:buChar char="–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Classifiers.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Trained to distinguish between human and AI-generated texts. Language models like BERT and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DeBERTa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are used to extract features.</a:t>
            </a:r>
            <a:endParaRPr lang="en-US" sz="1600" dirty="0">
              <a:effectLst/>
            </a:endParaRPr>
          </a:p>
          <a:p>
            <a:pPr marL="347472" marR="0" indent="-347472" algn="just" rtl="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Open Sans" panose="020B0606030504020204" pitchFamily="34" charset="0"/>
              <a:buChar char="–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Watermarks.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Embedded during text generation. Only effective if supported by the generating model.</a:t>
            </a:r>
            <a:endParaRPr lang="en-US" sz="1600" dirty="0">
              <a:effectLst/>
            </a:endParaRPr>
          </a:p>
          <a:p>
            <a:pPr marL="0" marR="0" indent="0" algn="just" rtl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object of this study is language models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their effectiveness and applicability in detecting texts generated by AI.</a:t>
            </a:r>
            <a:endParaRPr lang="en-US" sz="1600" dirty="0">
              <a:effectLst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70278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215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Problem Statement</a:t>
            </a:r>
            <a:endParaRPr lang="uk-UA"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055077"/>
            <a:ext cx="8520600" cy="40046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spcAft>
                <a:spcPts val="600"/>
              </a:spcAft>
              <a:buNone/>
            </a:pPr>
            <a:r>
              <a:rPr lang="en-US" sz="1600" b="1" dirty="0"/>
              <a:t>Problem</a:t>
            </a:r>
            <a:br>
              <a:rPr lang="en-US" sz="1600" b="1" dirty="0"/>
            </a:br>
            <a:r>
              <a:rPr lang="en-US" sz="1600" dirty="0"/>
              <a:t>AI-generated texts are increasingly used in science, education, and media. This creates the need for reliable tools capable of identifying such content. However, the effectiveness of language models as a means of detection remains insufficiently studied.</a:t>
            </a:r>
          </a:p>
          <a:p>
            <a:pPr marL="114300" indent="0">
              <a:spcAft>
                <a:spcPts val="600"/>
              </a:spcAft>
              <a:buNone/>
            </a:pPr>
            <a:r>
              <a:rPr lang="en-US" sz="1600" b="1" dirty="0"/>
              <a:t>Research Objective</a:t>
            </a:r>
            <a:br>
              <a:rPr lang="en-US" sz="1600" b="1" dirty="0"/>
            </a:br>
            <a:r>
              <a:rPr lang="en-US" sz="1600" dirty="0"/>
              <a:t>To investigate language models in terms of their ability to detect AI-generated texts and to identify the most suitable ones for this task.</a:t>
            </a:r>
          </a:p>
          <a:p>
            <a:pPr marL="114300" indent="0">
              <a:spcAft>
                <a:spcPts val="600"/>
              </a:spcAft>
              <a:buNone/>
            </a:pPr>
            <a:r>
              <a:rPr lang="en-US" sz="1600" b="1" dirty="0"/>
              <a:t>Expected Outcomes</a:t>
            </a:r>
            <a:br>
              <a:rPr lang="en-US" sz="1600" b="1" dirty="0"/>
            </a:br>
            <a:r>
              <a:rPr lang="en-US" sz="1600" dirty="0"/>
              <a:t>A set of evaluation criteria and a ranking of language models based on their classification accuracy, computational efficiency, and practical applicability.</a:t>
            </a:r>
            <a:endParaRPr sz="1600" dirty="0">
              <a:latin typeface="Economica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5764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Theoretical Part</a:t>
            </a:r>
            <a:endParaRPr lang="ru-RU"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162072" y="831300"/>
            <a:ext cx="4265842" cy="41370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spcAft>
                <a:spcPts val="600"/>
              </a:spcAft>
              <a:buNone/>
            </a:pPr>
            <a:r>
              <a:rPr lang="en-US" sz="1200" dirty="0"/>
              <a:t>To identify the most effective models for detecting AI-generated texts, a comparison was conducted among language models representing four stages of their evolution</a:t>
            </a:r>
            <a:r>
              <a:rPr lang="uk-UA" sz="1200" dirty="0"/>
              <a:t>:</a:t>
            </a:r>
            <a:r>
              <a:rPr lang="en-US" sz="1200" dirty="0"/>
              <a:t> </a:t>
            </a:r>
          </a:p>
          <a:p>
            <a:pPr>
              <a:buFont typeface="Open Sans" panose="020B0606030504020204" pitchFamily="34" charset="0"/>
              <a:buChar char="–"/>
            </a:pPr>
            <a:r>
              <a:rPr lang="en-US" sz="1200" dirty="0"/>
              <a:t>Statistical Language Models </a:t>
            </a:r>
            <a:r>
              <a:rPr lang="en-US" sz="1200" b="1" dirty="0"/>
              <a:t>(SLM)</a:t>
            </a:r>
            <a:endParaRPr lang="ru-RU" sz="1200" dirty="0"/>
          </a:p>
          <a:p>
            <a:pPr>
              <a:buFont typeface="Open Sans" panose="020B0606030504020204" pitchFamily="34" charset="0"/>
              <a:buChar char="–"/>
            </a:pPr>
            <a:r>
              <a:rPr lang="en-US" sz="1200" dirty="0"/>
              <a:t>Neural Language Models </a:t>
            </a:r>
            <a:r>
              <a:rPr lang="en-US" sz="1200" b="1" dirty="0"/>
              <a:t>(NLM)</a:t>
            </a:r>
            <a:endParaRPr lang="ru-RU" sz="1200" dirty="0"/>
          </a:p>
          <a:p>
            <a:pPr>
              <a:buFont typeface="Open Sans" panose="020B0606030504020204" pitchFamily="34" charset="0"/>
              <a:buChar char="–"/>
            </a:pPr>
            <a:r>
              <a:rPr lang="en-US" sz="1200" dirty="0"/>
              <a:t>Pretrained Language Models </a:t>
            </a:r>
            <a:r>
              <a:rPr lang="en-US" sz="1200" b="1" dirty="0"/>
              <a:t>(PLM)</a:t>
            </a:r>
            <a:endParaRPr lang="ru-RU" sz="1200" b="1" dirty="0"/>
          </a:p>
          <a:p>
            <a:pPr>
              <a:spcAft>
                <a:spcPts val="600"/>
              </a:spcAft>
              <a:buFont typeface="Open Sans" panose="020B0606030504020204" pitchFamily="34" charset="0"/>
              <a:buChar char="–"/>
            </a:pPr>
            <a:r>
              <a:rPr lang="en-US" sz="1200" dirty="0"/>
              <a:t>Large Language Models </a:t>
            </a:r>
            <a:r>
              <a:rPr lang="en-US" sz="1200" b="1" dirty="0"/>
              <a:t>(LLM)</a:t>
            </a:r>
            <a:endParaRPr lang="uk-UA" sz="1200" dirty="0"/>
          </a:p>
          <a:p>
            <a:pPr marL="114300" indent="0">
              <a:spcAft>
                <a:spcPts val="600"/>
              </a:spcAft>
              <a:buNone/>
            </a:pPr>
            <a:r>
              <a:rPr lang="en-US" sz="1200" dirty="0"/>
              <a:t>The most promising representatives were selected from each group. To ensure an objective comparison, five evaluation criteria were used</a:t>
            </a:r>
            <a:r>
              <a:rPr lang="uk-UA" sz="1200" dirty="0"/>
              <a:t>:</a:t>
            </a:r>
          </a:p>
          <a:p>
            <a:pPr>
              <a:buFont typeface="Open Sans" panose="020B0606030504020204" pitchFamily="34" charset="0"/>
              <a:buChar char="–"/>
            </a:pPr>
            <a:r>
              <a:rPr lang="en-US" sz="1200" dirty="0"/>
              <a:t>Number of parameters</a:t>
            </a:r>
          </a:p>
          <a:p>
            <a:pPr>
              <a:buFont typeface="Open Sans" panose="020B0606030504020204" pitchFamily="34" charset="0"/>
              <a:buChar char="–"/>
            </a:pPr>
            <a:r>
              <a:rPr lang="en-US" sz="1200" dirty="0"/>
              <a:t>Maximum context length</a:t>
            </a:r>
          </a:p>
          <a:p>
            <a:pPr>
              <a:buFont typeface="Open Sans" panose="020B0606030504020204" pitchFamily="34" charset="0"/>
              <a:buChar char="–"/>
            </a:pPr>
            <a:r>
              <a:rPr lang="en-US" sz="1200" dirty="0"/>
              <a:t>Memory consumption</a:t>
            </a:r>
          </a:p>
          <a:p>
            <a:pPr>
              <a:buFont typeface="Open Sans" panose="020B0606030504020204" pitchFamily="34" charset="0"/>
              <a:buChar char="–"/>
            </a:pPr>
            <a:r>
              <a:rPr lang="en-US" sz="1200" dirty="0"/>
              <a:t>Vocabulary size</a:t>
            </a:r>
          </a:p>
          <a:p>
            <a:pPr>
              <a:buFont typeface="Open Sans" panose="020B0606030504020204" pitchFamily="34" charset="0"/>
              <a:buChar char="–"/>
            </a:pPr>
            <a:r>
              <a:rPr lang="en-US" sz="1200" dirty="0"/>
              <a:t>Designed for text classification</a:t>
            </a:r>
            <a:endParaRPr sz="1200" dirty="0">
              <a:latin typeface="Economica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122A129E-DC62-4787-A74F-D4B9CFEE4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029747"/>
              </p:ext>
            </p:extLst>
          </p:nvPr>
        </p:nvGraphicFramePr>
        <p:xfrm>
          <a:off x="4427914" y="935236"/>
          <a:ext cx="4350327" cy="3123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9229">
                  <a:extLst>
                    <a:ext uri="{9D8B030D-6E8A-4147-A177-3AD203B41FA5}">
                      <a16:colId xmlns:a16="http://schemas.microsoft.com/office/drawing/2014/main" val="3955174362"/>
                    </a:ext>
                  </a:extLst>
                </a:gridCol>
                <a:gridCol w="815072">
                  <a:extLst>
                    <a:ext uri="{9D8B030D-6E8A-4147-A177-3AD203B41FA5}">
                      <a16:colId xmlns:a16="http://schemas.microsoft.com/office/drawing/2014/main" val="2699419012"/>
                    </a:ext>
                  </a:extLst>
                </a:gridCol>
                <a:gridCol w="570382">
                  <a:extLst>
                    <a:ext uri="{9D8B030D-6E8A-4147-A177-3AD203B41FA5}">
                      <a16:colId xmlns:a16="http://schemas.microsoft.com/office/drawing/2014/main" val="1495418729"/>
                    </a:ext>
                  </a:extLst>
                </a:gridCol>
                <a:gridCol w="751981">
                  <a:extLst>
                    <a:ext uri="{9D8B030D-6E8A-4147-A177-3AD203B41FA5}">
                      <a16:colId xmlns:a16="http://schemas.microsoft.com/office/drawing/2014/main" val="3526491204"/>
                    </a:ext>
                  </a:extLst>
                </a:gridCol>
                <a:gridCol w="703385">
                  <a:extLst>
                    <a:ext uri="{9D8B030D-6E8A-4147-A177-3AD203B41FA5}">
                      <a16:colId xmlns:a16="http://schemas.microsoft.com/office/drawing/2014/main" val="3352830798"/>
                    </a:ext>
                  </a:extLst>
                </a:gridCol>
                <a:gridCol w="750278">
                  <a:extLst>
                    <a:ext uri="{9D8B030D-6E8A-4147-A177-3AD203B41FA5}">
                      <a16:colId xmlns:a16="http://schemas.microsoft.com/office/drawing/2014/main" val="215088355"/>
                    </a:ext>
                  </a:extLst>
                </a:gridCol>
              </a:tblGrid>
              <a:tr h="616899"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</a:pPr>
                      <a:r>
                        <a:rPr lang="en-US" sz="800" dirty="0">
                          <a:effectLst/>
                        </a:rPr>
                        <a:t>Model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</a:pPr>
                      <a:r>
                        <a:rPr lang="en-US" sz="800" dirty="0">
                          <a:effectLst/>
                        </a:rPr>
                        <a:t>Number of parameters (in millions)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</a:pPr>
                      <a:r>
                        <a:rPr lang="en-US" sz="800" dirty="0">
                          <a:effectLst/>
                        </a:rPr>
                        <a:t>Maximum context length</a:t>
                      </a:r>
                    </a:p>
                    <a:p>
                      <a:pPr indent="13970" algn="ctr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</a:rPr>
                        <a:t> (</a:t>
                      </a:r>
                      <a:r>
                        <a:rPr lang="en-US" sz="800" dirty="0">
                          <a:effectLst/>
                        </a:rPr>
                        <a:t>tokens</a:t>
                      </a:r>
                      <a:r>
                        <a:rPr lang="uk-UA" sz="800" dirty="0">
                          <a:effectLst/>
                        </a:rPr>
                        <a:t>)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marL="0" marR="0" lvl="0" indent="1397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Memory consumption</a:t>
                      </a:r>
                    </a:p>
                    <a:p>
                      <a:pPr indent="13970" algn="ctr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</a:rPr>
                        <a:t>(GB)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</a:pPr>
                      <a:r>
                        <a:rPr lang="en-US" sz="800" dirty="0">
                          <a:effectLst/>
                        </a:rPr>
                        <a:t>Vocabulary size</a:t>
                      </a:r>
                    </a:p>
                    <a:p>
                      <a:pPr indent="13970" algn="ctr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</a:rPr>
                        <a:t>(</a:t>
                      </a:r>
                      <a:r>
                        <a:rPr lang="en-US" sz="800" dirty="0">
                          <a:effectLst/>
                        </a:rPr>
                        <a:t>tokens</a:t>
                      </a:r>
                      <a:r>
                        <a:rPr lang="uk-UA" sz="800" dirty="0">
                          <a:effectLst/>
                        </a:rPr>
                        <a:t>)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</a:pPr>
                      <a:r>
                        <a:rPr lang="en-US" sz="800" dirty="0">
                          <a:effectLst/>
                        </a:rPr>
                        <a:t>Designed for text classification</a:t>
                      </a:r>
                    </a:p>
                  </a:txBody>
                  <a:tcPr marL="40549" marR="40549" marT="0" marB="0"/>
                </a:tc>
                <a:extLst>
                  <a:ext uri="{0D108BD9-81ED-4DB2-BD59-A6C34878D82A}">
                    <a16:rowId xmlns:a16="http://schemas.microsoft.com/office/drawing/2014/main" val="3763399941"/>
                  </a:ext>
                </a:extLst>
              </a:tr>
              <a:tr h="408113"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uk-UA" sz="800" dirty="0" err="1">
                          <a:effectLst/>
                        </a:rPr>
                        <a:t>Modified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Kneser-Ney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en-US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</a:t>
                      </a: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  <a:endParaRPr lang="en-US" sz="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US" sz="8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20 000</a:t>
                      </a:r>
                      <a:endParaRPr lang="en-US" sz="8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40549" marR="40549" marT="0" marB="0"/>
                </a:tc>
                <a:extLst>
                  <a:ext uri="{0D108BD9-81ED-4DB2-BD59-A6C34878D82A}">
                    <a16:rowId xmlns:a16="http://schemas.microsoft.com/office/drawing/2014/main" val="340993157"/>
                  </a:ext>
                </a:extLst>
              </a:tr>
              <a:tr h="210239"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</a:rPr>
                        <a:t>FastText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en-US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</a:t>
                      </a: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</a:t>
                      </a:r>
                      <a:endParaRPr lang="en-US" sz="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  <a:endParaRPr lang="en-US" sz="8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</a:t>
                      </a: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</a:t>
                      </a:r>
                    </a:p>
                  </a:txBody>
                  <a:tcPr marL="40549" marR="40549" marT="0" marB="0"/>
                </a:tc>
                <a:extLst>
                  <a:ext uri="{0D108BD9-81ED-4DB2-BD59-A6C34878D82A}">
                    <a16:rowId xmlns:a16="http://schemas.microsoft.com/office/drawing/2014/main" val="3726791722"/>
                  </a:ext>
                </a:extLst>
              </a:tr>
              <a:tr h="207677"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uk-UA" sz="800" dirty="0" err="1">
                          <a:effectLst/>
                        </a:rPr>
                        <a:t>ELMo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en-US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  <a:r>
                        <a:rPr lang="uk-UA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US" sz="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512</a:t>
                      </a:r>
                      <a:endParaRPr lang="en-US" sz="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</a:t>
                      </a:r>
                      <a:endParaRPr lang="en-US" sz="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50 000</a:t>
                      </a:r>
                      <a:endParaRPr lang="en-US" sz="8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40549" marR="40549" marT="0" marB="0"/>
                </a:tc>
                <a:extLst>
                  <a:ext uri="{0D108BD9-81ED-4DB2-BD59-A6C34878D82A}">
                    <a16:rowId xmlns:a16="http://schemas.microsoft.com/office/drawing/2014/main" val="882218096"/>
                  </a:ext>
                </a:extLst>
              </a:tr>
              <a:tr h="228784"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</a:rPr>
                        <a:t>BERT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110</a:t>
                      </a:r>
                      <a:endParaRPr lang="en-US" sz="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512</a:t>
                      </a:r>
                      <a:endParaRPr lang="en-US" sz="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</a:t>
                      </a:r>
                      <a:endParaRPr lang="en-US" sz="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30 000</a:t>
                      </a:r>
                      <a:endParaRPr lang="en-US" sz="8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</a:t>
                      </a:r>
                    </a:p>
                  </a:txBody>
                  <a:tcPr marL="40549" marR="40549" marT="0" marB="0"/>
                </a:tc>
                <a:extLst>
                  <a:ext uri="{0D108BD9-81ED-4DB2-BD59-A6C34878D82A}">
                    <a16:rowId xmlns:a16="http://schemas.microsoft.com/office/drawing/2014/main" val="1183347541"/>
                  </a:ext>
                </a:extLst>
              </a:tr>
              <a:tr h="254315"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</a:rPr>
                        <a:t>RoBERTa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125</a:t>
                      </a:r>
                      <a:endParaRPr lang="en-US" sz="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512</a:t>
                      </a:r>
                      <a:endParaRPr lang="en-US" sz="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16</a:t>
                      </a:r>
                      <a:endParaRPr lang="en-US" sz="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50 000</a:t>
                      </a:r>
                      <a:endParaRPr lang="en-US" sz="8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</a:t>
                      </a:r>
                    </a:p>
                  </a:txBody>
                  <a:tcPr marL="40549" marR="40549" marT="0" marB="0"/>
                </a:tc>
                <a:extLst>
                  <a:ext uri="{0D108BD9-81ED-4DB2-BD59-A6C34878D82A}">
                    <a16:rowId xmlns:a16="http://schemas.microsoft.com/office/drawing/2014/main" val="1425351046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</a:rPr>
                        <a:t>DeBERTa-v3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r>
                        <a:rPr lang="ru-RU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84</a:t>
                      </a:r>
                      <a:endParaRPr lang="en-US" sz="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512</a:t>
                      </a:r>
                      <a:endParaRPr lang="en-US" sz="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16</a:t>
                      </a:r>
                      <a:endParaRPr lang="en-US" sz="8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128 000</a:t>
                      </a:r>
                      <a:endParaRPr lang="en-US" sz="8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</a:t>
                      </a:r>
                    </a:p>
                  </a:txBody>
                  <a:tcPr marL="40549" marR="40549" marT="0" marB="0"/>
                </a:tc>
                <a:extLst>
                  <a:ext uri="{0D108BD9-81ED-4DB2-BD59-A6C34878D82A}">
                    <a16:rowId xmlns:a16="http://schemas.microsoft.com/office/drawing/2014/main" val="68523100"/>
                  </a:ext>
                </a:extLst>
              </a:tr>
              <a:tr h="225936"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</a:rPr>
                        <a:t>Phi-2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2700</a:t>
                      </a:r>
                      <a:endParaRPr lang="en-US" sz="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2048 </a:t>
                      </a:r>
                      <a:endParaRPr lang="en-US" sz="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5.6</a:t>
                      </a: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51 200</a:t>
                      </a:r>
                      <a:endParaRPr lang="en-US" sz="8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40549" marR="40549" marT="0" marB="0"/>
                </a:tc>
                <a:extLst>
                  <a:ext uri="{0D108BD9-81ED-4DB2-BD59-A6C34878D82A}">
                    <a16:rowId xmlns:a16="http://schemas.microsoft.com/office/drawing/2014/main" val="1828895867"/>
                  </a:ext>
                </a:extLst>
              </a:tr>
              <a:tr h="233266"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</a:rPr>
                        <a:t>Orion-14B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14000</a:t>
                      </a:r>
                      <a:endParaRPr lang="en-US" sz="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4096</a:t>
                      </a: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</a:t>
                      </a: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84 608</a:t>
                      </a:r>
                      <a:endParaRPr lang="en-US" sz="8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40549" marR="40549" marT="0" marB="0"/>
                </a:tc>
                <a:extLst>
                  <a:ext uri="{0D108BD9-81ED-4DB2-BD59-A6C34878D82A}">
                    <a16:rowId xmlns:a16="http://schemas.microsoft.com/office/drawing/2014/main" val="527496444"/>
                  </a:ext>
                </a:extLst>
              </a:tr>
              <a:tr h="230958"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</a:rPr>
                        <a:t>Mistral 7B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7000</a:t>
                      </a:r>
                      <a:endParaRPr lang="en-US" sz="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32</a:t>
                      </a:r>
                      <a:r>
                        <a:rPr lang="ru-RU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000</a:t>
                      </a:r>
                      <a:endParaRPr lang="en-US" sz="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14.4</a:t>
                      </a:r>
                      <a:endParaRPr lang="en-US" sz="8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32 000</a:t>
                      </a:r>
                      <a:endParaRPr lang="en-US" sz="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40549" marR="40549" marT="0" marB="0"/>
                </a:tc>
                <a:extLst>
                  <a:ext uri="{0D108BD9-81ED-4DB2-BD59-A6C34878D82A}">
                    <a16:rowId xmlns:a16="http://schemas.microsoft.com/office/drawing/2014/main" val="2394853052"/>
                  </a:ext>
                </a:extLst>
              </a:tr>
              <a:tr h="185836"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en-US" sz="800">
                          <a:effectLst/>
                        </a:rPr>
                        <a:t>OpenChat</a:t>
                      </a:r>
                      <a:r>
                        <a:rPr lang="uk-UA" sz="800">
                          <a:effectLst/>
                        </a:rPr>
                        <a:t>-3.5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en-US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</a:t>
                      </a:r>
                      <a:r>
                        <a:rPr lang="uk-UA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000</a:t>
                      </a:r>
                      <a:endParaRPr lang="en-US" sz="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8192</a:t>
                      </a:r>
                      <a:endParaRPr lang="en-US" sz="8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14.4</a:t>
                      </a:r>
                      <a:endParaRPr lang="en-US" sz="8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32 002</a:t>
                      </a:r>
                      <a:endParaRPr lang="en-US" sz="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40549" marR="40549" marT="0" marB="0"/>
                </a:tc>
                <a:extLst>
                  <a:ext uri="{0D108BD9-81ED-4DB2-BD59-A6C34878D82A}">
                    <a16:rowId xmlns:a16="http://schemas.microsoft.com/office/drawing/2014/main" val="65798379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336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Results of the Theoretical Part</a:t>
            </a:r>
            <a:endParaRPr lang="uk-UA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65A6EEE-9400-4828-88B8-5969D91F7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724467"/>
              </p:ext>
            </p:extLst>
          </p:nvPr>
        </p:nvGraphicFramePr>
        <p:xfrm>
          <a:off x="5936717" y="1048247"/>
          <a:ext cx="2635044" cy="17593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6322">
                  <a:extLst>
                    <a:ext uri="{9D8B030D-6E8A-4147-A177-3AD203B41FA5}">
                      <a16:colId xmlns:a16="http://schemas.microsoft.com/office/drawing/2014/main" val="3959927611"/>
                    </a:ext>
                  </a:extLst>
                </a:gridCol>
                <a:gridCol w="1308722">
                  <a:extLst>
                    <a:ext uri="{9D8B030D-6E8A-4147-A177-3AD203B41FA5}">
                      <a16:colId xmlns:a16="http://schemas.microsoft.com/office/drawing/2014/main" val="2520812796"/>
                    </a:ext>
                  </a:extLst>
                </a:gridCol>
              </a:tblGrid>
              <a:tr h="235454"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</a:pPr>
                      <a:r>
                        <a:rPr lang="en-US" sz="900" dirty="0">
                          <a:effectLst/>
                        </a:rPr>
                        <a:t>Model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</a:pPr>
                      <a:r>
                        <a:rPr lang="en-US" sz="900" dirty="0">
                          <a:effectLst/>
                        </a:rPr>
                        <a:t>Result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2926087"/>
                  </a:ext>
                </a:extLst>
              </a:tr>
              <a:tr h="257478"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Modified Kneser-Ney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dirty="0">
                          <a:effectLst/>
                        </a:rPr>
                        <a:t>0.0144543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5678990"/>
                  </a:ext>
                </a:extLst>
              </a:tr>
              <a:tr h="170980"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900" dirty="0" err="1">
                          <a:solidFill>
                            <a:schemeClr val="accent3"/>
                          </a:solidFill>
                          <a:effectLst/>
                        </a:rPr>
                        <a:t>FastText</a:t>
                      </a:r>
                      <a:endParaRPr lang="en-US" sz="900" dirty="0">
                        <a:solidFill>
                          <a:schemeClr val="accent3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>
                          <a:effectLst/>
                        </a:rPr>
                        <a:t>0.2024076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2130821"/>
                  </a:ext>
                </a:extLst>
              </a:tr>
              <a:tr h="170980"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BERT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>
                          <a:effectLst/>
                        </a:rPr>
                        <a:t>0.0897989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3210719"/>
                  </a:ext>
                </a:extLst>
              </a:tr>
              <a:tr h="170980"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900" dirty="0">
                          <a:solidFill>
                            <a:schemeClr val="accent3"/>
                          </a:solidFill>
                          <a:effectLst/>
                        </a:rPr>
                        <a:t>DeBERTa-v3</a:t>
                      </a:r>
                      <a:endParaRPr lang="en-US" sz="900" dirty="0">
                        <a:solidFill>
                          <a:schemeClr val="accent3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dirty="0">
                          <a:effectLst/>
                        </a:rPr>
                        <a:t>0.1346456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411672"/>
                  </a:ext>
                </a:extLst>
              </a:tr>
              <a:tr h="170980"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Phi-2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>
                          <a:effectLst/>
                        </a:rPr>
                        <a:t>0.0686771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6526603"/>
                  </a:ext>
                </a:extLst>
              </a:tr>
              <a:tr h="170980"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Orion-14B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dirty="0">
                          <a:effectLst/>
                        </a:rPr>
                        <a:t>0.1142685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9812922"/>
                  </a:ext>
                </a:extLst>
              </a:tr>
              <a:tr h="170980"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900" dirty="0">
                          <a:solidFill>
                            <a:schemeClr val="accent3"/>
                          </a:solidFill>
                          <a:effectLst/>
                        </a:rPr>
                        <a:t>Mistral 7B</a:t>
                      </a:r>
                      <a:endParaRPr lang="en-US" sz="900" dirty="0">
                        <a:solidFill>
                          <a:schemeClr val="accent3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dirty="0">
                          <a:effectLst/>
                        </a:rPr>
                        <a:t>0.2557635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0720913"/>
                  </a:ext>
                </a:extLst>
              </a:tr>
              <a:tr h="170980"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900" dirty="0">
                          <a:solidFill>
                            <a:schemeClr val="accent3"/>
                          </a:solidFill>
                          <a:effectLst/>
                        </a:rPr>
                        <a:t>OpenChat-3.5</a:t>
                      </a:r>
                      <a:endParaRPr lang="en-US" sz="900" dirty="0">
                        <a:solidFill>
                          <a:schemeClr val="accent3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dirty="0">
                          <a:effectLst/>
                        </a:rPr>
                        <a:t>0.1199842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6884536"/>
                  </a:ext>
                </a:extLst>
              </a:tr>
            </a:tbl>
          </a:graphicData>
        </a:graphic>
      </p:graphicFrame>
      <p:sp>
        <p:nvSpPr>
          <p:cNvPr id="11" name="Google Shape;120;p21">
            <a:extLst>
              <a:ext uri="{FF2B5EF4-FFF2-40B4-BE49-F238E27FC236}">
                <a16:creationId xmlns:a16="http://schemas.microsoft.com/office/drawing/2014/main" id="{37AB522E-FC38-4404-8C23-770542E7077C}"/>
              </a:ext>
            </a:extLst>
          </p:cNvPr>
          <p:cNvSpPr txBox="1">
            <a:spLocks/>
          </p:cNvSpPr>
          <p:nvPr/>
        </p:nvSpPr>
        <p:spPr>
          <a:xfrm>
            <a:off x="5893576" y="2746022"/>
            <a:ext cx="2674075" cy="1729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 sz="2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Therefore, four models that demonstrated the highest overall scores were selected for further study: </a:t>
            </a:r>
            <a:r>
              <a:rPr lang="en-US" sz="2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FastText</a:t>
            </a:r>
            <a:r>
              <a:rPr lang="en-US" sz="2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Mistral 7B, DeBERTa-v3, and OpenChat-3.5</a:t>
            </a:r>
            <a:r>
              <a:rPr lang="uk-UA" sz="32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41F91E-E1A3-4BCC-B09F-4C3C13EDC06B}"/>
                  </a:ext>
                </a:extLst>
              </p:cNvPr>
              <p:cNvSpPr txBox="1"/>
              <p:nvPr/>
            </p:nvSpPr>
            <p:spPr>
              <a:xfrm>
                <a:off x="268924" y="903203"/>
                <a:ext cx="5461315" cy="39587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dirty="0"/>
                  <a:t>Processing Steps</a:t>
                </a:r>
                <a:r>
                  <a:rPr lang="en-US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:</a:t>
                </a:r>
                <a:endParaRPr lang="ru-RU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ru-RU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Normalization of scales to optimality principle</a:t>
                </a:r>
                <a:b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</a:br>
                <a:r>
                  <a:rPr lang="en-US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Criteria where lower values are better (e.g., memory usage) are transformed so that higher values indicate better performance.</a:t>
                </a:r>
                <a:endParaRPr lang="ru-RU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ru-RU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Pareto filtering</a:t>
                </a:r>
                <a:b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</a:br>
                <a:r>
                  <a:rPr lang="en-US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Alternatives that are outperformed by others in all criteria are excluded from further analysis</a:t>
                </a: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</a:t>
                </a:r>
              </a:p>
              <a:p>
                <a:pPr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ru-RU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Normalization of values</a:t>
                </a:r>
                <a:b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</a:br>
                <a:r>
                  <a:rPr lang="en-US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For each criterion </a:t>
                </a:r>
                <a:r>
                  <a:rPr lang="en-US" i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j</a:t>
                </a:r>
                <a:r>
                  <a:rPr lang="en-US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and model </a:t>
                </a:r>
                <a:r>
                  <a:rPr lang="en-US" i="1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:</a:t>
                </a:r>
              </a:p>
              <a:p>
                <a:pPr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Calculation of normalization factor</a:t>
                </a:r>
                <a:br>
                  <a:rPr lang="en-US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</a:br>
                <a:r>
                  <a:rPr lang="en-US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For each criterion </a:t>
                </a:r>
                <a:r>
                  <a:rPr lang="en-US" i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j</a:t>
                </a:r>
                <a:r>
                  <a:rPr lang="en-US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and model </a:t>
                </a:r>
                <a:r>
                  <a:rPr lang="en-US" i="1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:</a:t>
                </a:r>
              </a:p>
              <a:p>
                <a:pPr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Linear aggregation with weights</a:t>
                </a:r>
                <a:br>
                  <a:rPr lang="en-US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</a:br>
                <a:br>
                  <a:rPr lang="en-US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</a:br>
                <a:br>
                  <a:rPr lang="en-US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</a:br>
                <a:r>
                  <a:rPr lang="uk-UA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- weight coefficient of criterion</a:t>
                </a:r>
                <a:r>
                  <a:rPr lang="uk-UA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br>
                  <a:rPr lang="en-US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</a:br>
                <a:r>
                  <a:rPr lang="en-US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- normalized value</a:t>
                </a:r>
                <a:r>
                  <a:rPr lang="uk-UA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</a:t>
                </a:r>
                <a:endParaRPr lang="ru-RU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41F91E-E1A3-4BCC-B09F-4C3C13EDC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24" y="903203"/>
                <a:ext cx="5461315" cy="3958776"/>
              </a:xfrm>
              <a:prstGeom prst="rect">
                <a:avLst/>
              </a:prstGeom>
              <a:blipFill>
                <a:blip r:embed="rId3"/>
                <a:stretch>
                  <a:fillRect l="-558" t="-308" b="-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7617DC3-689D-479D-9AE9-8F87117D4D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261"/>
          <a:stretch/>
        </p:blipFill>
        <p:spPr>
          <a:xfrm>
            <a:off x="3480261" y="2680684"/>
            <a:ext cx="1413163" cy="45727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9083E3A-3C51-4DEA-BCB5-0FCCFBB3C6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8521" y="3213229"/>
            <a:ext cx="972674" cy="45727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819F821-91D1-4A0D-8797-C8FC7CD489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8358" y="3745774"/>
            <a:ext cx="1927284" cy="54359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01955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5764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Practical Part</a:t>
            </a:r>
            <a:endParaRPr lang="ru-RU"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113905"/>
            <a:ext cx="8520600" cy="34653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Aft>
                <a:spcPts val="600"/>
              </a:spcAft>
              <a:buNone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the experiment, the following models were selected: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FastText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DeBERTa-v3, Mistral 7B, and OpenChat-3.5 — the most promising based on theoretical analysis.</a:t>
            </a:r>
          </a:p>
          <a:p>
            <a:pPr marL="0" lvl="0" indent="0" algn="l" rtl="0">
              <a:spcAft>
                <a:spcPts val="600"/>
              </a:spcAft>
              <a:buNone/>
            </a:pP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The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ChatGPT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-Research-Abstracts dataset (Hugging Face) was used — 20,000 English "human–AI" text pairs generated by GPT-3.5.</a:t>
            </a:r>
          </a:p>
          <a:p>
            <a:pPr marL="0" lvl="0" indent="0" algn="l" rtl="0">
              <a:spcAft>
                <a:spcPts val="600"/>
              </a:spcAft>
              <a:buNone/>
            </a:pP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Preprocessing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Lowercasing, noise and special character removal, stop-word filtering..</a:t>
            </a:r>
          </a:p>
          <a:p>
            <a:pPr marL="0" lvl="0" indent="0" algn="l" rtl="0">
              <a:spcAft>
                <a:spcPts val="600"/>
              </a:spcAft>
              <a:buNone/>
            </a:pPr>
            <a:r>
              <a:rPr lang="en-US" sz="1400" b="1" dirty="0"/>
              <a:t>Tools</a:t>
            </a:r>
            <a:r>
              <a:rPr lang="uk-UA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 3.x, libs</a:t>
            </a:r>
            <a:r>
              <a:rPr lang="uk-U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transformers, datasets,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peft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pandas,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nltk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re.</a:t>
            </a:r>
          </a:p>
          <a:p>
            <a:pPr marL="0" lvl="0" indent="0" algn="l" rtl="0">
              <a:spcAft>
                <a:spcPts val="600"/>
              </a:spcAft>
              <a:buNone/>
            </a:pPr>
            <a:r>
              <a:rPr lang="en-US" sz="1400" b="1" dirty="0"/>
              <a:t>Environment</a:t>
            </a:r>
            <a:r>
              <a:rPr lang="uk-UA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Google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Colab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(GPU Nvidia A100).</a:t>
            </a:r>
            <a:endParaRPr lang="uk-UA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Aft>
                <a:spcPts val="600"/>
              </a:spcAft>
              <a:buNone/>
            </a:pP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Experiment setup:</a:t>
            </a:r>
          </a:p>
          <a:p>
            <a:pPr marL="285750" lvl="0" indent="-285750" algn="l" rtl="0">
              <a:buFont typeface="Open Sans" panose="020B0606030504020204" pitchFamily="34" charset="0"/>
              <a:buChar char="–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split: train (15k), validation (2k), test (3k);</a:t>
            </a:r>
          </a:p>
          <a:p>
            <a:pPr marL="285750" lvl="0" indent="-285750" algn="l" rtl="0">
              <a:buFont typeface="Open Sans" panose="020B0606030504020204" pitchFamily="34" charset="0"/>
              <a:buChar char="–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Fine-tuning on the training set;</a:t>
            </a:r>
          </a:p>
          <a:p>
            <a:pPr marL="285750" lvl="0" indent="-285750" algn="l" rtl="0">
              <a:buFont typeface="Open Sans" panose="020B0606030504020204" pitchFamily="34" charset="0"/>
              <a:buChar char="–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Hyperparameter tuning on validation, evaluation on test set;</a:t>
            </a:r>
          </a:p>
          <a:p>
            <a:pPr marL="285750" lvl="0" indent="-285750" algn="l" rtl="0">
              <a:buFont typeface="Open Sans" panose="020B0606030504020204" pitchFamily="34" charset="0"/>
              <a:buChar char="–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Metrics: Accuracy, Precision, Recall.</a:t>
            </a:r>
            <a:endParaRPr lang="uk-UA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AC1202BD-245C-4E07-870A-332F2FC60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372438"/>
              </p:ext>
            </p:extLst>
          </p:nvPr>
        </p:nvGraphicFramePr>
        <p:xfrm>
          <a:off x="5945945" y="3142743"/>
          <a:ext cx="2832296" cy="14365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3552">
                  <a:extLst>
                    <a:ext uri="{9D8B030D-6E8A-4147-A177-3AD203B41FA5}">
                      <a16:colId xmlns:a16="http://schemas.microsoft.com/office/drawing/2014/main" val="3887422606"/>
                    </a:ext>
                  </a:extLst>
                </a:gridCol>
                <a:gridCol w="1187483">
                  <a:extLst>
                    <a:ext uri="{9D8B030D-6E8A-4147-A177-3AD203B41FA5}">
                      <a16:colId xmlns:a16="http://schemas.microsoft.com/office/drawing/2014/main" val="1583513761"/>
                    </a:ext>
                  </a:extLst>
                </a:gridCol>
                <a:gridCol w="841261">
                  <a:extLst>
                    <a:ext uri="{9D8B030D-6E8A-4147-A177-3AD203B41FA5}">
                      <a16:colId xmlns:a16="http://schemas.microsoft.com/office/drawing/2014/main" val="4229534073"/>
                    </a:ext>
                  </a:extLst>
                </a:gridCol>
              </a:tblGrid>
              <a:tr h="381744"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</a:pPr>
                      <a:r>
                        <a:rPr lang="en-US" sz="800" b="1" dirty="0">
                          <a:effectLst/>
                          <a:latin typeface="+mj-lt"/>
                        </a:rPr>
                        <a:t>Model</a:t>
                      </a:r>
                      <a:endParaRPr lang="en-US" sz="8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</a:pPr>
                      <a:r>
                        <a:rPr lang="en-US" sz="8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Average Evaluation Time (3000 texts)</a:t>
                      </a:r>
                      <a:endParaRPr lang="en-US" sz="8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</a:pPr>
                      <a:r>
                        <a:rPr lang="en-US" sz="800" b="1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Minimum GPU Memory Usage</a:t>
                      </a:r>
                      <a:endParaRPr lang="en-US" sz="8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extLst>
                  <a:ext uri="{0D108BD9-81ED-4DB2-BD59-A6C34878D82A}">
                    <a16:rowId xmlns:a16="http://schemas.microsoft.com/office/drawing/2014/main" val="3576844553"/>
                  </a:ext>
                </a:extLst>
              </a:tr>
              <a:tr h="408113"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ru-RU" sz="800" b="1" i="0" u="none" strike="noStrike" cap="none" dirty="0" err="1">
                          <a:solidFill>
                            <a:schemeClr val="lt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FastText</a:t>
                      </a:r>
                      <a:endParaRPr lang="en-US" sz="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&lt;1s</a:t>
                      </a: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 GB</a:t>
                      </a:r>
                    </a:p>
                  </a:txBody>
                  <a:tcPr marL="40549" marR="40549" marT="0" marB="0"/>
                </a:tc>
                <a:extLst>
                  <a:ext uri="{0D108BD9-81ED-4DB2-BD59-A6C34878D82A}">
                    <a16:rowId xmlns:a16="http://schemas.microsoft.com/office/drawing/2014/main" val="4211412555"/>
                  </a:ext>
                </a:extLst>
              </a:tr>
              <a:tr h="210239"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ru-RU" sz="8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DeBERTa-v3</a:t>
                      </a:r>
                      <a:endParaRPr lang="en-US" sz="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 min 40 s</a:t>
                      </a: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 GB</a:t>
                      </a:r>
                    </a:p>
                  </a:txBody>
                  <a:tcPr marL="40549" marR="40549" marT="0" marB="0"/>
                </a:tc>
                <a:extLst>
                  <a:ext uri="{0D108BD9-81ED-4DB2-BD59-A6C34878D82A}">
                    <a16:rowId xmlns:a16="http://schemas.microsoft.com/office/drawing/2014/main" val="1379216616"/>
                  </a:ext>
                </a:extLst>
              </a:tr>
              <a:tr h="207677"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ru-RU" sz="8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Mistral-7B</a:t>
                      </a:r>
                      <a:endParaRPr lang="en-US" sz="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38 min</a:t>
                      </a: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18 GB</a:t>
                      </a:r>
                    </a:p>
                  </a:txBody>
                  <a:tcPr marL="40549" marR="40549" marT="0" marB="0"/>
                </a:tc>
                <a:extLst>
                  <a:ext uri="{0D108BD9-81ED-4DB2-BD59-A6C34878D82A}">
                    <a16:rowId xmlns:a16="http://schemas.microsoft.com/office/drawing/2014/main" val="2597770153"/>
                  </a:ext>
                </a:extLst>
              </a:tr>
              <a:tr h="228784"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ru-RU" sz="800" b="1" i="0" u="none" strike="noStrike" cap="none" dirty="0" err="1">
                          <a:solidFill>
                            <a:schemeClr val="lt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OpenChat</a:t>
                      </a:r>
                      <a:r>
                        <a:rPr lang="ru-RU" sz="8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 3.5</a:t>
                      </a:r>
                      <a:endParaRPr lang="en-US" sz="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 min</a:t>
                      </a: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16 GB</a:t>
                      </a:r>
                    </a:p>
                  </a:txBody>
                  <a:tcPr marL="40549" marR="40549" marT="0" marB="0"/>
                </a:tc>
                <a:extLst>
                  <a:ext uri="{0D108BD9-81ED-4DB2-BD59-A6C34878D82A}">
                    <a16:rowId xmlns:a16="http://schemas.microsoft.com/office/drawing/2014/main" val="1793948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885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Results of the Practical Part</a:t>
            </a:r>
            <a:endParaRPr lang="uk-UA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8AB82B2-2C79-4E3E-9218-B5C97FFA0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44" y="3937416"/>
            <a:ext cx="2888444" cy="61318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8086470-8C28-482C-AE4B-AB078FCC6E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61"/>
          <a:stretch/>
        </p:blipFill>
        <p:spPr>
          <a:xfrm>
            <a:off x="5087821" y="1603797"/>
            <a:ext cx="2126989" cy="60089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F37B7C4-519B-4671-ABA9-9E4E26EE46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7821" y="763246"/>
            <a:ext cx="2105025" cy="5810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C8C034-D344-4B37-9191-FA7FA30E4E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518" y="756830"/>
            <a:ext cx="4416707" cy="2632179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BB5A05F-A399-477F-88ED-0EC5375245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2528" y="2512736"/>
            <a:ext cx="4638954" cy="230095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5460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6012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Summary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995680"/>
            <a:ext cx="8520600" cy="39184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114300" indent="0">
              <a:spcAft>
                <a:spcPts val="600"/>
              </a:spcAft>
              <a:buNone/>
            </a:pPr>
            <a:r>
              <a:rPr lang="en-US" b="1" dirty="0"/>
              <a:t>DeBERTa-v3</a:t>
            </a:r>
            <a:r>
              <a:rPr lang="en-US" dirty="0"/>
              <a:t> achieved the highest classification accuracy, offering a good balance between performance and computational efficiency. </a:t>
            </a:r>
            <a:r>
              <a:rPr lang="en-US" b="1" dirty="0" err="1"/>
              <a:t>FastText</a:t>
            </a:r>
            <a:r>
              <a:rPr lang="en-US" dirty="0"/>
              <a:t> showed comparable effectiveness with minimal resource requirements and extremely fast processing without GPU support.</a:t>
            </a:r>
          </a:p>
          <a:p>
            <a:pPr marL="114300" indent="0">
              <a:spcAft>
                <a:spcPts val="600"/>
              </a:spcAft>
              <a:buNone/>
            </a:pPr>
            <a:r>
              <a:rPr lang="en-US" b="1" dirty="0" err="1"/>
              <a:t>OpenChat</a:t>
            </a:r>
            <a:r>
              <a:rPr lang="en-US" b="1" dirty="0"/>
              <a:t> 3.5 </a:t>
            </a:r>
            <a:r>
              <a:rPr lang="en-US" dirty="0"/>
              <a:t>delivered solid but less accurate results and required over 16 GB of memory. </a:t>
            </a:r>
            <a:r>
              <a:rPr lang="en-US" b="1" dirty="0"/>
              <a:t>Mistral-7B</a:t>
            </a:r>
            <a:r>
              <a:rPr lang="en-US" dirty="0"/>
              <a:t> proved the least suitable due to its lower accuracy and significant resource consumption</a:t>
            </a:r>
            <a:r>
              <a:rPr lang="uk-UA" dirty="0"/>
              <a:t>.</a:t>
            </a:r>
          </a:p>
          <a:p>
            <a:pPr marL="114300" indent="0">
              <a:spcAft>
                <a:spcPts val="600"/>
              </a:spcAft>
              <a:buNone/>
            </a:pPr>
            <a:r>
              <a:rPr lang="en-US" dirty="0"/>
              <a:t>The task of detecting AI-generated texts does not require deep contextual analysis, which is why large models do not demonstrate clear advantages over more compact solutions</a:t>
            </a:r>
            <a:r>
              <a:rPr lang="uk-UA" dirty="0"/>
              <a:t>.</a:t>
            </a:r>
          </a:p>
          <a:p>
            <a:pPr marL="114300" indent="0">
              <a:spcAft>
                <a:spcPts val="600"/>
              </a:spcAft>
              <a:buNone/>
            </a:pPr>
            <a:r>
              <a:rPr lang="en-US" dirty="0"/>
              <a:t>Recommendations</a:t>
            </a:r>
            <a:r>
              <a:rPr lang="uk-UA" dirty="0"/>
              <a:t>:</a:t>
            </a:r>
          </a:p>
          <a:p>
            <a:pPr>
              <a:buFont typeface="Open Sans" panose="020B0606030504020204" pitchFamily="34" charset="0"/>
              <a:buChar char="–"/>
            </a:pPr>
            <a:r>
              <a:rPr lang="en-US" b="1" dirty="0" err="1"/>
              <a:t>FastText</a:t>
            </a:r>
            <a:r>
              <a:rPr lang="ru-RU" b="1" dirty="0"/>
              <a:t>,</a:t>
            </a:r>
            <a:r>
              <a:rPr lang="en-US" dirty="0"/>
              <a:t> suitable for fast classification under limited resources</a:t>
            </a:r>
            <a:r>
              <a:rPr lang="uk-UA" dirty="0"/>
              <a:t>;</a:t>
            </a:r>
          </a:p>
          <a:p>
            <a:pPr>
              <a:buFont typeface="Open Sans" panose="020B0606030504020204" pitchFamily="34" charset="0"/>
              <a:buChar char="–"/>
            </a:pPr>
            <a:r>
              <a:rPr lang="en-US" b="1" dirty="0"/>
              <a:t>DeBERTa-v3</a:t>
            </a:r>
            <a:r>
              <a:rPr lang="ru-RU" b="1" dirty="0"/>
              <a:t>,</a:t>
            </a:r>
            <a:r>
              <a:rPr lang="en-US" dirty="0"/>
              <a:t> best when accuracy is the top priority</a:t>
            </a:r>
            <a:r>
              <a:rPr lang="uk-UA" dirty="0"/>
              <a:t>;</a:t>
            </a:r>
          </a:p>
          <a:p>
            <a:pPr>
              <a:spcAft>
                <a:spcPts val="600"/>
              </a:spcAft>
              <a:buFont typeface="Open Sans" panose="020B0606030504020204" pitchFamily="34" charset="0"/>
              <a:buChar char="–"/>
            </a:pPr>
            <a:r>
              <a:rPr lang="en-US" b="1" dirty="0"/>
              <a:t>LLM</a:t>
            </a:r>
            <a:r>
              <a:rPr lang="ru-RU" b="1" dirty="0"/>
              <a:t>,</a:t>
            </a:r>
            <a:r>
              <a:rPr lang="en-US" dirty="0"/>
              <a:t> better suited for text generation rather than classification</a:t>
            </a:r>
            <a:r>
              <a:rPr lang="uk-UA" dirty="0"/>
              <a:t>.</a:t>
            </a:r>
          </a:p>
          <a:p>
            <a:pPr marL="114300" indent="0">
              <a:spcAft>
                <a:spcPts val="600"/>
              </a:spcAft>
              <a:buNone/>
            </a:pPr>
            <a:r>
              <a:rPr lang="en-US" dirty="0"/>
              <a:t>A promising direction for future research is the integration of language models with alternative approaches such as stylometry, syntactic analysis, or detection of structural patterns</a:t>
            </a:r>
            <a:r>
              <a:rPr lang="uk-UA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2" id="{0E3422D2-66DD-48A8-92AD-38892F6C1A30}" vid="{81CCDA4E-A18F-4826-B11D-205FC05A076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7f9eab50-0e67-47f9-85ca-e9cc5ec9f5ba</Template>
  <TotalTime>899</TotalTime>
  <Words>1065</Words>
  <Application>Microsoft Office PowerPoint</Application>
  <PresentationFormat>Экран (16:9)</PresentationFormat>
  <Paragraphs>169</Paragraphs>
  <Slides>10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Economica</vt:lpstr>
      <vt:lpstr>Open Sans</vt:lpstr>
      <vt:lpstr>Cambria Math</vt:lpstr>
      <vt:lpstr>Arial</vt:lpstr>
      <vt:lpstr>Times New Roman</vt:lpstr>
      <vt:lpstr>Calibri</vt:lpstr>
      <vt:lpstr>Luxe</vt:lpstr>
      <vt:lpstr>Research on Language Models for Detecting Texts Generated by Artificial Intelligence</vt:lpstr>
      <vt:lpstr>Motivation</vt:lpstr>
      <vt:lpstr>Overview of Existing Approaches</vt:lpstr>
      <vt:lpstr>Problem Statement</vt:lpstr>
      <vt:lpstr>Theoretical Part</vt:lpstr>
      <vt:lpstr>Results of the Theoretical Part</vt:lpstr>
      <vt:lpstr>Practical Part</vt:lpstr>
      <vt:lpstr>Results of the Practical Part</vt:lpstr>
      <vt:lpstr>Summary</vt:lpstr>
      <vt:lpstr>Thank you for your attention!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роботи</dc:title>
  <dc:creator>Alexandra Tkachenko</dc:creator>
  <cp:lastModifiedBy>Alexandra Tkachenko</cp:lastModifiedBy>
  <cp:revision>37</cp:revision>
  <dcterms:created xsi:type="dcterms:W3CDTF">2025-05-18T15:40:52Z</dcterms:created>
  <dcterms:modified xsi:type="dcterms:W3CDTF">2025-05-19T23:08:16Z</dcterms:modified>
</cp:coreProperties>
</file>