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5" r:id="rId8"/>
    <p:sldId id="262" r:id="rId9"/>
    <p:sldId id="264" r:id="rId10"/>
    <p:sldId id="263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D05B-6023-4988-85F4-C80C6B4AD444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BDC8B9C-5151-4490-A64F-26E7F6061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45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D05B-6023-4988-85F4-C80C6B4AD444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BDC8B9C-5151-4490-A64F-26E7F6061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3530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D05B-6023-4988-85F4-C80C6B4AD444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BDC8B9C-5151-4490-A64F-26E7F6061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2876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D05B-6023-4988-85F4-C80C6B4AD444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BDC8B9C-5151-4490-A64F-26E7F6061D48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0877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D05B-6023-4988-85F4-C80C6B4AD444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BDC8B9C-5151-4490-A64F-26E7F6061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736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D05B-6023-4988-85F4-C80C6B4AD444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8B9C-5151-4490-A64F-26E7F6061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9678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D05B-6023-4988-85F4-C80C6B4AD444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8B9C-5151-4490-A64F-26E7F6061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489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D05B-6023-4988-85F4-C80C6B4AD444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8B9C-5151-4490-A64F-26E7F6061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68635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579D05B-6023-4988-85F4-C80C6B4AD444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BDC8B9C-5151-4490-A64F-26E7F6061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578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D05B-6023-4988-85F4-C80C6B4AD444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8B9C-5151-4490-A64F-26E7F6061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33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D05B-6023-4988-85F4-C80C6B4AD444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BDC8B9C-5151-4490-A64F-26E7F6061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9404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D05B-6023-4988-85F4-C80C6B4AD444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8B9C-5151-4490-A64F-26E7F6061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22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D05B-6023-4988-85F4-C80C6B4AD444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8B9C-5151-4490-A64F-26E7F6061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6516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D05B-6023-4988-85F4-C80C6B4AD444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8B9C-5151-4490-A64F-26E7F6061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9749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D05B-6023-4988-85F4-C80C6B4AD444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8B9C-5151-4490-A64F-26E7F6061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63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D05B-6023-4988-85F4-C80C6B4AD444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8B9C-5151-4490-A64F-26E7F6061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579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D05B-6023-4988-85F4-C80C6B4AD444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8B9C-5151-4490-A64F-26E7F6061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725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9D05B-6023-4988-85F4-C80C6B4AD444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C8B9C-5151-4490-A64F-26E7F6061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7027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&#1047;&#1072;&#1076;&#1072;&#1095;&#1072;_&#1086;_&#1088;&#1102;&#1082;&#1079;&#1072;&#1082;&#1077;#&#1046;&#1072;&#1076;&#1085;&#1099;&#1081;_&#1072;&#1083;&#1075;&#1086;&#1088;&#1080;&#1090;&#1084;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ru-RU" dirty="0" smtClean="0"/>
              <a:t>Задача о рюкзаке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ru-RU" dirty="0" smtClean="0"/>
              <a:t>Выполнила</a:t>
            </a:r>
            <a:r>
              <a:rPr lang="en-US" dirty="0" smtClean="0"/>
              <a:t>: </a:t>
            </a:r>
            <a:r>
              <a:rPr lang="ru-RU" dirty="0" smtClean="0"/>
              <a:t>Ткаченко Александра, группа ПЗПИ-19-5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588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Варианты использования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10873048" cy="359931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/>
              <a:t>	Задача </a:t>
            </a:r>
            <a:r>
              <a:rPr lang="ru-RU" sz="2400" dirty="0"/>
              <a:t>о </a:t>
            </a:r>
            <a:r>
              <a:rPr lang="ru-RU" sz="2400" dirty="0" smtClean="0"/>
              <a:t>рюкзаке </a:t>
            </a:r>
            <a:r>
              <a:rPr lang="ru-RU" sz="2400" dirty="0"/>
              <a:t>и различные её модификации широко применяются на практике в прикладной математике, криптографии, экономике, логистике, для нахождения решения оптимальной загрузки различных транспортных средств: самолетов, кораблей, железнодорожных вагонов и т.д.</a:t>
            </a:r>
          </a:p>
        </p:txBody>
      </p:sp>
    </p:spTree>
    <p:extLst>
      <p:ext uri="{BB962C8B-B14F-4D97-AF65-F5344CB8AC3E}">
        <p14:creationId xmlns:p14="http://schemas.microsoft.com/office/powerpoint/2010/main" val="111893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80322" y="2336873"/>
            <a:ext cx="10176364" cy="3599315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ru-RU" sz="2400" dirty="0"/>
              <a:t>Материал из Википедии — свободной </a:t>
            </a:r>
            <a:r>
              <a:rPr lang="ru-RU" sz="2400" dirty="0" smtClean="0"/>
              <a:t>энциклопедии. Задача </a:t>
            </a:r>
            <a:r>
              <a:rPr lang="ru-RU" sz="2400" dirty="0"/>
              <a:t>о </a:t>
            </a:r>
            <a:r>
              <a:rPr lang="ru-RU" sz="2400" dirty="0" smtClean="0"/>
              <a:t>рюкзаке </a:t>
            </a:r>
            <a:r>
              <a:rPr lang="en-US" sz="2400" dirty="0" smtClean="0">
                <a:solidFill>
                  <a:schemeClr val="accent1"/>
                </a:solidFill>
                <a:hlinkClick r:id="rId2"/>
              </a:rPr>
              <a:t>https</a:t>
            </a:r>
            <a:r>
              <a:rPr lang="en-US" sz="2400" dirty="0">
                <a:solidFill>
                  <a:schemeClr val="accent1"/>
                </a:solidFill>
                <a:hlinkClick r:id="rId2"/>
              </a:rPr>
              <a:t>://ru.wikipedia.org/wiki/</a:t>
            </a:r>
            <a:r>
              <a:rPr lang="ru-RU" sz="2400" dirty="0" err="1" smtClean="0">
                <a:solidFill>
                  <a:schemeClr val="accent1"/>
                </a:solidFill>
                <a:hlinkClick r:id="rId2"/>
              </a:rPr>
              <a:t>Задача_о_рюкзаке#Жадный_алгоритм</a:t>
            </a:r>
            <a:endParaRPr lang="ru-RU" sz="2400" dirty="0" smtClean="0">
              <a:solidFill>
                <a:schemeClr val="accent1"/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ru-RU" sz="2400" dirty="0"/>
              <a:t>Перевощиков </a:t>
            </a:r>
            <a:r>
              <a:rPr lang="ru-RU" sz="2400" dirty="0" smtClean="0"/>
              <a:t>С. В. </a:t>
            </a:r>
            <a:r>
              <a:rPr lang="ru-RU" sz="2400" dirty="0"/>
              <a:t>Курсовая работа: Методы решения задачи о </a:t>
            </a:r>
            <a:r>
              <a:rPr lang="ru-RU" sz="2400" dirty="0" smtClean="0"/>
              <a:t>рюкзаке </a:t>
            </a:r>
            <a:r>
              <a:rPr lang="en-US" sz="2400" dirty="0" smtClean="0">
                <a:solidFill>
                  <a:schemeClr val="accent1"/>
                </a:solidFill>
                <a:hlinkClick r:id="rId2"/>
              </a:rPr>
              <a:t>https</a:t>
            </a:r>
            <a:r>
              <a:rPr lang="en-US" sz="2400" dirty="0">
                <a:solidFill>
                  <a:schemeClr val="accent1"/>
                </a:solidFill>
                <a:hlinkClick r:id="rId2"/>
              </a:rPr>
              <a:t>://ru.wikipedia.org/wiki/</a:t>
            </a:r>
            <a:r>
              <a:rPr lang="ru-RU" sz="2400" dirty="0" err="1" smtClean="0">
                <a:solidFill>
                  <a:schemeClr val="accent1"/>
                </a:solidFill>
                <a:hlinkClick r:id="rId2"/>
              </a:rPr>
              <a:t>Задача_о_рюкзаке#Жадный_алгоритм</a:t>
            </a:r>
            <a:endParaRPr lang="ru-RU" sz="2400" dirty="0" smtClean="0">
              <a:solidFill>
                <a:schemeClr val="accent1"/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ru-RU" sz="2400" dirty="0" smtClean="0"/>
              <a:t>Калина Алексей. </a:t>
            </a:r>
            <a:r>
              <a:rPr lang="en-US" sz="2400" dirty="0" smtClean="0"/>
              <a:t>NP-</a:t>
            </a:r>
            <a:r>
              <a:rPr lang="ru-RU" sz="2400" dirty="0" smtClean="0"/>
              <a:t>полные задачи. </a:t>
            </a:r>
            <a:r>
              <a:rPr lang="en-US" sz="2400" u="sng" dirty="0">
                <a:solidFill>
                  <a:schemeClr val="accent1"/>
                </a:solidFill>
              </a:rPr>
              <a:t>https://alexeykalina.github.io/technologies/np-completeness.html</a:t>
            </a:r>
            <a:endParaRPr lang="ru-RU" sz="2400" u="sng" dirty="0" smtClean="0">
              <a:solidFill>
                <a:schemeClr val="accent1"/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ru-RU" sz="2400" dirty="0" err="1" smtClean="0"/>
              <a:t>Ляпота</a:t>
            </a:r>
            <a:r>
              <a:rPr lang="ru-RU" sz="2400" dirty="0" smtClean="0"/>
              <a:t> В. Н. Лекции. Задача о рюкзаке. </a:t>
            </a:r>
            <a:r>
              <a:rPr lang="en-US" sz="2400" u="sng" dirty="0">
                <a:solidFill>
                  <a:schemeClr val="accent1"/>
                </a:solidFill>
              </a:rPr>
              <a:t>https://slides.in.ua/algo/</a:t>
            </a:r>
            <a:endParaRPr lang="ru-RU" sz="2400" u="sng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88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Назначение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278815"/>
            <a:ext cx="9613861" cy="429615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600" dirty="0" smtClean="0"/>
              <a:t>	</a:t>
            </a:r>
            <a:r>
              <a:rPr lang="ru-RU" sz="2600" dirty="0" smtClean="0"/>
              <a:t>В </a:t>
            </a:r>
            <a:r>
              <a:rPr lang="ru-RU" sz="2600" dirty="0"/>
              <a:t>общем виде задачу можно сформулировать так: из заданного множества предметов со свойствами </a:t>
            </a:r>
            <a:r>
              <a:rPr lang="ru-RU" sz="2600" dirty="0">
                <a:solidFill>
                  <a:schemeClr val="accent1"/>
                </a:solidFill>
              </a:rPr>
              <a:t>«стоимость» </a:t>
            </a:r>
            <a:r>
              <a:rPr lang="ru-RU" sz="2600" dirty="0"/>
              <a:t>и </a:t>
            </a:r>
            <a:r>
              <a:rPr lang="ru-RU" sz="2600" dirty="0">
                <a:solidFill>
                  <a:schemeClr val="accent1"/>
                </a:solidFill>
              </a:rPr>
              <a:t>«вес»</a:t>
            </a:r>
            <a:r>
              <a:rPr lang="ru-RU" sz="2600" dirty="0"/>
              <a:t>, требуется отобрать некое число предметов таким образом, чтобы получить </a:t>
            </a:r>
            <a:r>
              <a:rPr lang="ru-RU" sz="2600" dirty="0">
                <a:solidFill>
                  <a:schemeClr val="accent1"/>
                </a:solidFill>
              </a:rPr>
              <a:t>максимальную суммарную стоимость</a:t>
            </a:r>
            <a:r>
              <a:rPr lang="ru-RU" sz="2600" dirty="0"/>
              <a:t> при одновременном соблюдении ограничения на суммарный вес.</a:t>
            </a:r>
          </a:p>
          <a:p>
            <a:pPr marL="0" indent="0" algn="just">
              <a:buNone/>
            </a:pPr>
            <a:r>
              <a:rPr lang="en-US" sz="2600" b="1" dirty="0" smtClean="0"/>
              <a:t>	</a:t>
            </a:r>
            <a:r>
              <a:rPr lang="ru-RU" sz="2600" b="1" dirty="0" smtClean="0">
                <a:solidFill>
                  <a:schemeClr val="accent1"/>
                </a:solidFill>
              </a:rPr>
              <a:t>Задача </a:t>
            </a:r>
            <a:r>
              <a:rPr lang="ru-RU" sz="2600" b="1" dirty="0">
                <a:solidFill>
                  <a:schemeClr val="accent1"/>
                </a:solidFill>
              </a:rPr>
              <a:t>о рюкзаке</a:t>
            </a:r>
            <a:r>
              <a:rPr lang="ru-RU" sz="2600" dirty="0"/>
              <a:t> (также </a:t>
            </a:r>
            <a:r>
              <a:rPr lang="ru-RU" sz="2600" b="1" dirty="0">
                <a:solidFill>
                  <a:schemeClr val="accent1"/>
                </a:solidFill>
              </a:rPr>
              <a:t>задача о ранце</a:t>
            </a:r>
            <a:r>
              <a:rPr lang="ru-RU" sz="2600" dirty="0"/>
              <a:t>) — NP-полная </a:t>
            </a:r>
            <a:r>
              <a:rPr lang="ru-RU" sz="2600" dirty="0" smtClean="0"/>
              <a:t>задача, является </a:t>
            </a:r>
            <a:r>
              <a:rPr lang="ru-RU" sz="2600" dirty="0"/>
              <a:t>классической задачей дискретной </a:t>
            </a:r>
            <a:r>
              <a:rPr lang="ru-RU" sz="2600" dirty="0" smtClean="0"/>
              <a:t>оптимизации. Данная </a:t>
            </a:r>
            <a:r>
              <a:rPr lang="ru-RU" sz="2600" dirty="0"/>
              <a:t>задача и ее варианты широко используются для моделирования большого числа практических задач. </a:t>
            </a:r>
            <a:endParaRPr lang="ru-RU" sz="2600" dirty="0" smtClean="0"/>
          </a:p>
        </p:txBody>
      </p:sp>
    </p:spTree>
    <p:extLst>
      <p:ext uri="{BB962C8B-B14F-4D97-AF65-F5344CB8AC3E}">
        <p14:creationId xmlns:p14="http://schemas.microsoft.com/office/powerpoint/2010/main" val="94964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464457" y="769257"/>
            <a:ext cx="10261600" cy="584925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b="1" dirty="0"/>
              <a:t>Дано:</a:t>
            </a:r>
            <a:endParaRPr lang="ru-RU" dirty="0"/>
          </a:p>
          <a:p>
            <a:pPr marL="0" indent="0">
              <a:lnSpc>
                <a:spcPct val="120000"/>
              </a:lnSpc>
              <a:buNone/>
            </a:pPr>
            <a:r>
              <a:rPr lang="ru-RU" i="1" dirty="0" smtClean="0">
                <a:solidFill>
                  <a:schemeClr val="accent1"/>
                </a:solidFill>
              </a:rPr>
              <a:t>	</a:t>
            </a:r>
            <a:r>
              <a:rPr lang="en-US" i="1" dirty="0" smtClean="0">
                <a:solidFill>
                  <a:schemeClr val="accent1"/>
                </a:solidFill>
              </a:rPr>
              <a:t>n </a:t>
            </a:r>
            <a:r>
              <a:rPr lang="en-US" dirty="0" smtClean="0"/>
              <a:t>—</a:t>
            </a:r>
            <a:r>
              <a:rPr lang="en-US" dirty="0"/>
              <a:t> </a:t>
            </a:r>
            <a:r>
              <a:rPr lang="ru-RU" dirty="0" smtClean="0"/>
              <a:t>предметов</a:t>
            </a:r>
            <a:r>
              <a:rPr lang="en-US" dirty="0" smtClean="0"/>
              <a:t>       </a:t>
            </a:r>
            <a:r>
              <a:rPr lang="en-US" i="1" dirty="0" smtClean="0">
                <a:solidFill>
                  <a:schemeClr val="accent1"/>
                </a:solidFill>
              </a:rPr>
              <a:t>w</a:t>
            </a:r>
            <a:r>
              <a:rPr lang="en-US" dirty="0"/>
              <a:t> — </a:t>
            </a:r>
            <a:r>
              <a:rPr lang="ru-RU" dirty="0"/>
              <a:t>вместимость рюкзака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i="1" dirty="0" smtClean="0">
                <a:solidFill>
                  <a:schemeClr val="accent1"/>
                </a:solidFill>
              </a:rPr>
              <a:t>	</a:t>
            </a:r>
            <a:r>
              <a:rPr lang="en-US" i="1" dirty="0" smtClean="0">
                <a:solidFill>
                  <a:schemeClr val="accent1"/>
                </a:solidFill>
              </a:rPr>
              <a:t>W = {w1,</a:t>
            </a:r>
            <a:r>
              <a:rPr lang="ru-RU" i="1" dirty="0" smtClean="0">
                <a:solidFill>
                  <a:schemeClr val="accent1"/>
                </a:solidFill>
              </a:rPr>
              <a:t> </a:t>
            </a:r>
            <a:r>
              <a:rPr lang="en-US" i="1" dirty="0" smtClean="0">
                <a:solidFill>
                  <a:schemeClr val="accent1"/>
                </a:solidFill>
              </a:rPr>
              <a:t>w2,</a:t>
            </a:r>
            <a:r>
              <a:rPr lang="ru-RU" i="1" dirty="0" smtClean="0">
                <a:solidFill>
                  <a:schemeClr val="accent1"/>
                </a:solidFill>
              </a:rPr>
              <a:t> </a:t>
            </a:r>
            <a:r>
              <a:rPr lang="en-US" i="1" dirty="0" smtClean="0">
                <a:solidFill>
                  <a:schemeClr val="accent1"/>
                </a:solidFill>
              </a:rPr>
              <a:t>...</a:t>
            </a:r>
            <a:r>
              <a:rPr lang="ru-RU" i="1" dirty="0" smtClean="0">
                <a:solidFill>
                  <a:schemeClr val="accent1"/>
                </a:solidFill>
              </a:rPr>
              <a:t> </a:t>
            </a:r>
            <a:r>
              <a:rPr lang="en-US" i="1" dirty="0" err="1" smtClean="0">
                <a:solidFill>
                  <a:schemeClr val="accent1"/>
                </a:solidFill>
              </a:rPr>
              <a:t>wn</a:t>
            </a:r>
            <a:r>
              <a:rPr lang="en-US" i="1" dirty="0">
                <a:solidFill>
                  <a:schemeClr val="accent1"/>
                </a:solidFill>
              </a:rPr>
              <a:t>}</a:t>
            </a:r>
            <a:r>
              <a:rPr lang="en-US" dirty="0"/>
              <a:t> — </a:t>
            </a:r>
            <a:r>
              <a:rPr lang="ru-RU" dirty="0"/>
              <a:t>веса </a:t>
            </a:r>
            <a:r>
              <a:rPr lang="ru-RU" dirty="0" smtClean="0"/>
              <a:t>предметов</a:t>
            </a:r>
            <a:r>
              <a:rPr lang="en-US" dirty="0" smtClean="0"/>
              <a:t>    </a:t>
            </a:r>
            <a:endParaRPr lang="ru-RU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ru-RU" i="1" dirty="0" smtClean="0">
                <a:solidFill>
                  <a:schemeClr val="accent1"/>
                </a:solidFill>
              </a:rPr>
              <a:t>	</a:t>
            </a:r>
            <a:r>
              <a:rPr lang="en-US" i="1" dirty="0" smtClean="0">
                <a:solidFill>
                  <a:schemeClr val="accent1"/>
                </a:solidFill>
              </a:rPr>
              <a:t>P = {</a:t>
            </a:r>
            <a:r>
              <a:rPr lang="en-US" i="1" dirty="0">
                <a:solidFill>
                  <a:schemeClr val="accent1"/>
                </a:solidFill>
              </a:rPr>
              <a:t>p1</a:t>
            </a:r>
            <a:r>
              <a:rPr lang="en-US" i="1" dirty="0" smtClean="0">
                <a:solidFill>
                  <a:schemeClr val="accent1"/>
                </a:solidFill>
              </a:rPr>
              <a:t>,</a:t>
            </a:r>
            <a:r>
              <a:rPr lang="ru-RU" i="1" dirty="0" smtClean="0">
                <a:solidFill>
                  <a:schemeClr val="accent1"/>
                </a:solidFill>
              </a:rPr>
              <a:t> </a:t>
            </a:r>
            <a:r>
              <a:rPr lang="en-US" i="1" dirty="0" smtClean="0">
                <a:solidFill>
                  <a:schemeClr val="accent1"/>
                </a:solidFill>
              </a:rPr>
              <a:t>p2,</a:t>
            </a:r>
            <a:r>
              <a:rPr lang="ru-RU" i="1" dirty="0" smtClean="0">
                <a:solidFill>
                  <a:schemeClr val="accent1"/>
                </a:solidFill>
              </a:rPr>
              <a:t> </a:t>
            </a:r>
            <a:r>
              <a:rPr lang="en-US" i="1" dirty="0" smtClean="0">
                <a:solidFill>
                  <a:schemeClr val="accent1"/>
                </a:solidFill>
              </a:rPr>
              <a:t>...</a:t>
            </a:r>
            <a:r>
              <a:rPr lang="ru-RU" i="1" dirty="0" smtClean="0">
                <a:solidFill>
                  <a:schemeClr val="accent1"/>
                </a:solidFill>
              </a:rPr>
              <a:t> </a:t>
            </a:r>
            <a:r>
              <a:rPr lang="en-US" i="1" dirty="0" err="1" smtClean="0">
                <a:solidFill>
                  <a:schemeClr val="accent1"/>
                </a:solidFill>
              </a:rPr>
              <a:t>pn</a:t>
            </a:r>
            <a:r>
              <a:rPr lang="en-US" i="1" dirty="0">
                <a:solidFill>
                  <a:schemeClr val="accent1"/>
                </a:solidFill>
              </a:rPr>
              <a:t>}</a:t>
            </a:r>
            <a:r>
              <a:rPr lang="en-US" dirty="0"/>
              <a:t> — </a:t>
            </a:r>
            <a:r>
              <a:rPr lang="ru-RU" dirty="0"/>
              <a:t>стоимости предметов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b="1" dirty="0"/>
              <a:t>Найти:</a:t>
            </a:r>
            <a:endParaRPr lang="ru-RU" dirty="0"/>
          </a:p>
          <a:p>
            <a:pPr marL="0" indent="0">
              <a:lnSpc>
                <a:spcPct val="120000"/>
              </a:lnSpc>
              <a:buNone/>
            </a:pPr>
            <a:r>
              <a:rPr lang="ru-RU" i="1" dirty="0" smtClean="0">
                <a:solidFill>
                  <a:schemeClr val="accent1"/>
                </a:solidFill>
              </a:rPr>
              <a:t>	</a:t>
            </a:r>
            <a:r>
              <a:rPr lang="en-US" i="1" dirty="0" smtClean="0">
                <a:solidFill>
                  <a:schemeClr val="accent1"/>
                </a:solidFill>
              </a:rPr>
              <a:t>B = {</a:t>
            </a:r>
            <a:r>
              <a:rPr lang="en-US" i="1" dirty="0">
                <a:solidFill>
                  <a:schemeClr val="accent1"/>
                </a:solidFill>
              </a:rPr>
              <a:t>b1</a:t>
            </a:r>
            <a:r>
              <a:rPr lang="en-US" i="1" dirty="0" smtClean="0">
                <a:solidFill>
                  <a:schemeClr val="accent1"/>
                </a:solidFill>
              </a:rPr>
              <a:t>, b2, ... </a:t>
            </a:r>
            <a:r>
              <a:rPr lang="en-US" i="1" dirty="0" err="1" smtClean="0">
                <a:solidFill>
                  <a:schemeClr val="accent1"/>
                </a:solidFill>
              </a:rPr>
              <a:t>bn</a:t>
            </a:r>
            <a:r>
              <a:rPr lang="en-US" i="1" dirty="0">
                <a:solidFill>
                  <a:schemeClr val="accent1"/>
                </a:solidFill>
              </a:rPr>
              <a:t>}</a:t>
            </a:r>
            <a:r>
              <a:rPr lang="en-US" i="1" dirty="0"/>
              <a:t>,</a:t>
            </a:r>
            <a:r>
              <a:rPr lang="en-US" i="1" dirty="0">
                <a:solidFill>
                  <a:schemeClr val="accent1"/>
                </a:solidFill>
              </a:rPr>
              <a:t> </a:t>
            </a:r>
            <a:r>
              <a:rPr lang="ru-RU" dirty="0"/>
              <a:t>где: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i="1" dirty="0" smtClean="0">
                <a:solidFill>
                  <a:schemeClr val="accent1"/>
                </a:solidFill>
              </a:rPr>
              <a:t>	</a:t>
            </a:r>
            <a:r>
              <a:rPr lang="en-US" i="1" dirty="0" smtClean="0">
                <a:solidFill>
                  <a:schemeClr val="accent1"/>
                </a:solidFill>
              </a:rPr>
              <a:t>b1, b2, ... </a:t>
            </a:r>
            <a:r>
              <a:rPr lang="en-US" i="1" dirty="0" err="1" smtClean="0">
                <a:solidFill>
                  <a:schemeClr val="accent1"/>
                </a:solidFill>
              </a:rPr>
              <a:t>bn</a:t>
            </a:r>
            <a:r>
              <a:rPr lang="en-US" dirty="0" smtClean="0"/>
              <a:t>, </a:t>
            </a:r>
            <a:r>
              <a:rPr lang="ru-RU" dirty="0" smtClean="0"/>
              <a:t>предметы включённые </a:t>
            </a:r>
            <a:r>
              <a:rPr lang="ru-RU" dirty="0"/>
              <a:t>в набор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 smtClean="0"/>
              <a:t>		а </a:t>
            </a:r>
            <a:r>
              <a:rPr lang="ru-RU" dirty="0"/>
              <a:t>также верно следующее</a:t>
            </a:r>
            <a:r>
              <a:rPr lang="ru-RU" dirty="0" smtClean="0"/>
              <a:t>:</a:t>
            </a:r>
            <a:endParaRPr lang="ru-RU" dirty="0"/>
          </a:p>
          <a:p>
            <a:pPr marL="0" indent="0">
              <a:lnSpc>
                <a:spcPct val="120000"/>
              </a:lnSpc>
              <a:buNone/>
            </a:pPr>
            <a:r>
              <a:rPr lang="ru-RU" i="1" dirty="0" smtClean="0">
                <a:solidFill>
                  <a:schemeClr val="accent1"/>
                </a:solidFill>
              </a:rPr>
              <a:t>	</a:t>
            </a:r>
            <a:r>
              <a:rPr lang="en-US" i="1" dirty="0" smtClean="0">
                <a:solidFill>
                  <a:schemeClr val="accent1"/>
                </a:solidFill>
              </a:rPr>
              <a:t>b1 * w1 + … + </a:t>
            </a:r>
            <a:r>
              <a:rPr lang="en-US" i="1" dirty="0" err="1" smtClean="0">
                <a:solidFill>
                  <a:schemeClr val="accent1"/>
                </a:solidFill>
              </a:rPr>
              <a:t>bn</a:t>
            </a:r>
            <a:r>
              <a:rPr lang="en-US" i="1" dirty="0" smtClean="0">
                <a:solidFill>
                  <a:schemeClr val="accent1"/>
                </a:solidFill>
              </a:rPr>
              <a:t> * </a:t>
            </a:r>
            <a:r>
              <a:rPr lang="en-US" i="1" dirty="0" err="1" smtClean="0">
                <a:solidFill>
                  <a:schemeClr val="accent1"/>
                </a:solidFill>
              </a:rPr>
              <a:t>wn</a:t>
            </a:r>
            <a:r>
              <a:rPr lang="en-US" i="1" dirty="0" smtClean="0">
                <a:solidFill>
                  <a:schemeClr val="accent1"/>
                </a:solidFill>
              </a:rPr>
              <a:t> ⩽ w</a:t>
            </a:r>
            <a:endParaRPr lang="en-US" i="1" dirty="0">
              <a:solidFill>
                <a:schemeClr val="accent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i="1" dirty="0" smtClean="0">
                <a:solidFill>
                  <a:schemeClr val="accent1"/>
                </a:solidFill>
              </a:rPr>
              <a:t>	b1 * p1 + … + </a:t>
            </a:r>
            <a:r>
              <a:rPr lang="en-US" i="1" dirty="0" err="1" smtClean="0">
                <a:solidFill>
                  <a:schemeClr val="accent1"/>
                </a:solidFill>
              </a:rPr>
              <a:t>bn</a:t>
            </a:r>
            <a:r>
              <a:rPr lang="en-US" i="1" dirty="0" smtClean="0">
                <a:solidFill>
                  <a:schemeClr val="accent1"/>
                </a:solidFill>
              </a:rPr>
              <a:t> * </a:t>
            </a:r>
            <a:r>
              <a:rPr lang="en-US" i="1" dirty="0" err="1" smtClean="0">
                <a:solidFill>
                  <a:schemeClr val="accent1"/>
                </a:solidFill>
              </a:rPr>
              <a:t>pn</a:t>
            </a:r>
            <a:r>
              <a:rPr lang="en-US" i="1" dirty="0" smtClean="0">
                <a:solidFill>
                  <a:schemeClr val="accent1"/>
                </a:solidFill>
              </a:rPr>
              <a:t> → max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899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решения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336873"/>
            <a:ext cx="9740936" cy="393329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600" dirty="0" smtClean="0"/>
              <a:t>К </a:t>
            </a:r>
            <a:r>
              <a:rPr lang="ru-RU" sz="2600" dirty="0"/>
              <a:t>точным методам относятся: </a:t>
            </a:r>
            <a:endParaRPr lang="ru-RU" sz="2600" dirty="0" smtClean="0"/>
          </a:p>
          <a:p>
            <a:pPr lvl="1">
              <a:lnSpc>
                <a:spcPct val="150000"/>
              </a:lnSpc>
            </a:pPr>
            <a:r>
              <a:rPr lang="ru-RU" sz="2600" dirty="0" smtClean="0"/>
              <a:t>полный </a:t>
            </a:r>
            <a:r>
              <a:rPr lang="ru-RU" sz="2600" dirty="0"/>
              <a:t>перебор, </a:t>
            </a:r>
            <a:endParaRPr lang="ru-RU" sz="2600" dirty="0" smtClean="0"/>
          </a:p>
          <a:p>
            <a:pPr lvl="1">
              <a:lnSpc>
                <a:spcPct val="150000"/>
              </a:lnSpc>
            </a:pPr>
            <a:r>
              <a:rPr lang="en-US" sz="2800" dirty="0" smtClean="0"/>
              <a:t>m</a:t>
            </a:r>
            <a:r>
              <a:rPr lang="ru-RU" sz="2800" dirty="0" err="1" smtClean="0"/>
              <a:t>eet-in-the-middle</a:t>
            </a:r>
            <a:r>
              <a:rPr lang="ru-RU" sz="2600" dirty="0" smtClean="0"/>
              <a:t>, </a:t>
            </a:r>
          </a:p>
          <a:p>
            <a:pPr lvl="1">
              <a:lnSpc>
                <a:spcPct val="150000"/>
              </a:lnSpc>
            </a:pPr>
            <a:r>
              <a:rPr lang="ru-RU" sz="2600" dirty="0" smtClean="0"/>
              <a:t>ДП – программирование</a:t>
            </a:r>
            <a:r>
              <a:rPr lang="ru-RU" sz="2600" dirty="0"/>
              <a:t>. </a:t>
            </a:r>
            <a:endParaRPr lang="ru-RU" sz="2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ru-RU" sz="2600" dirty="0" smtClean="0"/>
              <a:t>К </a:t>
            </a:r>
            <a:r>
              <a:rPr lang="ru-RU" sz="2600" dirty="0"/>
              <a:t>приближенным: </a:t>
            </a:r>
            <a:endParaRPr lang="ru-RU" sz="2600" dirty="0" smtClean="0"/>
          </a:p>
          <a:p>
            <a:pPr lvl="1">
              <a:lnSpc>
                <a:spcPct val="150000"/>
              </a:lnSpc>
            </a:pPr>
            <a:r>
              <a:rPr lang="ru-RU" sz="2600" dirty="0"/>
              <a:t>ж</a:t>
            </a:r>
            <a:r>
              <a:rPr lang="ru-RU" sz="2600" dirty="0" smtClean="0"/>
              <a:t>адный алгоритм,</a:t>
            </a:r>
          </a:p>
          <a:p>
            <a:pPr lvl="1">
              <a:lnSpc>
                <a:spcPct val="150000"/>
              </a:lnSpc>
            </a:pPr>
            <a:r>
              <a:rPr lang="ru-RU" sz="2600" dirty="0"/>
              <a:t>г</a:t>
            </a:r>
            <a:r>
              <a:rPr lang="ru-RU" sz="2600" dirty="0" smtClean="0"/>
              <a:t>енетический алгоритм.</a:t>
            </a:r>
            <a:endParaRPr lang="ru-RU" sz="2600" dirty="0"/>
          </a:p>
          <a:p>
            <a:pPr lvl="1">
              <a:lnSpc>
                <a:spcPct val="150000"/>
              </a:lnSpc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761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0" y="2162701"/>
            <a:ext cx="9613861" cy="4397756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600" dirty="0" smtClean="0"/>
              <a:t>	</a:t>
            </a:r>
            <a:r>
              <a:rPr lang="ru-RU" sz="2600" dirty="0" smtClean="0"/>
              <a:t>В </a:t>
            </a:r>
            <a:r>
              <a:rPr lang="ru-RU" sz="2600" dirty="0"/>
              <a:t>основе метода динамического программирования лежит </a:t>
            </a:r>
            <a:r>
              <a:rPr lang="ru-RU" sz="2600" dirty="0">
                <a:solidFill>
                  <a:schemeClr val="accent1"/>
                </a:solidFill>
              </a:rPr>
              <a:t>принцип оптимальности </a:t>
            </a:r>
            <a:r>
              <a:rPr lang="ru-RU" sz="2600" dirty="0" smtClean="0">
                <a:solidFill>
                  <a:schemeClr val="accent1"/>
                </a:solidFill>
              </a:rPr>
              <a:t>Беллмана</a:t>
            </a:r>
            <a:r>
              <a:rPr lang="ru-RU" sz="2600" dirty="0"/>
              <a:t>: </a:t>
            </a:r>
            <a:r>
              <a:rPr lang="ru-RU" sz="2600" dirty="0" smtClean="0"/>
              <a:t>”Оптимальное </a:t>
            </a:r>
            <a:r>
              <a:rPr lang="ru-RU" sz="2600" dirty="0"/>
              <a:t>поведение обладает тем свойством, что каковы бы ни были первоначальное состояние и решение в начальный момент, последующие решения должны составлять оптимальное поведение относительно состояния, получающегося в результате первого </a:t>
            </a:r>
            <a:r>
              <a:rPr lang="ru-RU" sz="2600" dirty="0" smtClean="0"/>
              <a:t>решения”.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600" b="1" dirty="0" smtClean="0"/>
              <a:t>	</a:t>
            </a:r>
            <a:r>
              <a:rPr lang="ru-RU" sz="2600" dirty="0" smtClean="0">
                <a:solidFill>
                  <a:schemeClr val="accent1"/>
                </a:solidFill>
              </a:rPr>
              <a:t>Ричард</a:t>
            </a:r>
            <a:r>
              <a:rPr lang="en-US" sz="2600" dirty="0" smtClean="0">
                <a:solidFill>
                  <a:schemeClr val="accent1"/>
                </a:solidFill>
              </a:rPr>
              <a:t> </a:t>
            </a:r>
            <a:r>
              <a:rPr lang="ru-RU" sz="2600" dirty="0" smtClean="0">
                <a:solidFill>
                  <a:schemeClr val="accent1"/>
                </a:solidFill>
              </a:rPr>
              <a:t>Эрнест</a:t>
            </a:r>
            <a:r>
              <a:rPr lang="en-US" sz="2600" dirty="0" smtClean="0">
                <a:solidFill>
                  <a:schemeClr val="accent1"/>
                </a:solidFill>
              </a:rPr>
              <a:t> </a:t>
            </a:r>
            <a:r>
              <a:rPr lang="ru-RU" sz="2600" dirty="0" err="1" smtClean="0">
                <a:solidFill>
                  <a:schemeClr val="accent1"/>
                </a:solidFill>
              </a:rPr>
              <a:t>Бе́ллман</a:t>
            </a:r>
            <a:r>
              <a:rPr lang="ru-RU" sz="2600" dirty="0"/>
              <a:t> — </a:t>
            </a:r>
            <a:r>
              <a:rPr lang="ru-RU" sz="2600" dirty="0" smtClean="0"/>
              <a:t>американский</a:t>
            </a:r>
            <a:r>
              <a:rPr lang="en-US" sz="2600" dirty="0" smtClean="0"/>
              <a:t> </a:t>
            </a:r>
            <a:r>
              <a:rPr lang="ru-RU" sz="2600" dirty="0" smtClean="0"/>
              <a:t>математик,</a:t>
            </a:r>
            <a:r>
              <a:rPr lang="en-US" sz="2600" dirty="0" smtClean="0"/>
              <a:t> </a:t>
            </a:r>
            <a:r>
              <a:rPr lang="ru-RU" sz="2600" dirty="0" smtClean="0"/>
              <a:t>один </a:t>
            </a:r>
            <a:r>
              <a:rPr lang="ru-RU" sz="2600" dirty="0"/>
              <a:t>из ведущих специалистов в области </a:t>
            </a:r>
            <a:r>
              <a:rPr lang="ru-RU" sz="2600" dirty="0" smtClean="0"/>
              <a:t>математики</a:t>
            </a:r>
            <a:r>
              <a:rPr lang="en-US" sz="2600" dirty="0" smtClean="0"/>
              <a:t> </a:t>
            </a:r>
            <a:r>
              <a:rPr lang="ru-RU" sz="2600" dirty="0" smtClean="0"/>
              <a:t>и</a:t>
            </a:r>
            <a:r>
              <a:rPr lang="en-US" sz="2600" dirty="0"/>
              <a:t> </a:t>
            </a:r>
            <a:r>
              <a:rPr lang="ru-RU" sz="2600" dirty="0" smtClean="0"/>
              <a:t>вычислительной </a:t>
            </a:r>
            <a:r>
              <a:rPr lang="ru-RU" sz="2600" dirty="0"/>
              <a:t>техники.</a:t>
            </a:r>
          </a:p>
        </p:txBody>
      </p:sp>
    </p:spTree>
    <p:extLst>
      <p:ext uri="{BB962C8B-B14F-4D97-AF65-F5344CB8AC3E}">
        <p14:creationId xmlns:p14="http://schemas.microsoft.com/office/powerpoint/2010/main" val="112301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537028" y="551543"/>
            <a:ext cx="9817100" cy="6306457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3100" i="1" dirty="0" smtClean="0">
                <a:solidFill>
                  <a:schemeClr val="accent1"/>
                </a:solidFill>
              </a:rPr>
              <a:t>d(k, s</a:t>
            </a:r>
            <a:r>
              <a:rPr lang="ru-RU" sz="3100" i="1" dirty="0">
                <a:solidFill>
                  <a:schemeClr val="accent1"/>
                </a:solidFill>
              </a:rPr>
              <a:t>)</a:t>
            </a:r>
            <a:r>
              <a:rPr lang="ru-RU" sz="3100" dirty="0"/>
              <a:t> — макс. стоимость для рюкзака размером </a:t>
            </a:r>
            <a:r>
              <a:rPr lang="ru-RU" sz="3100" i="1" dirty="0" smtClean="0">
                <a:solidFill>
                  <a:schemeClr val="accent1"/>
                </a:solidFill>
              </a:rPr>
              <a:t>s</a:t>
            </a:r>
            <a:r>
              <a:rPr lang="ru-RU" sz="3100" dirty="0" smtClean="0"/>
              <a:t> для </a:t>
            </a:r>
            <a:r>
              <a:rPr lang="ru-RU" sz="3100" dirty="0"/>
              <a:t>первых </a:t>
            </a:r>
            <a:r>
              <a:rPr lang="ru-RU" sz="3100" dirty="0">
                <a:solidFill>
                  <a:schemeClr val="accent1"/>
                </a:solidFill>
              </a:rPr>
              <a:t>k</a:t>
            </a:r>
            <a:r>
              <a:rPr lang="ru-RU" sz="3100" dirty="0"/>
              <a:t> предметов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3100" dirty="0" smtClean="0"/>
              <a:t>	</a:t>
            </a:r>
            <a:r>
              <a:rPr lang="ru-RU" sz="3100" i="1" dirty="0" smtClean="0">
                <a:solidFill>
                  <a:schemeClr val="accent1"/>
                </a:solidFill>
              </a:rPr>
              <a:t>d(k, 0) = 0</a:t>
            </a:r>
            <a:r>
              <a:rPr lang="ru-RU" sz="3100" i="1" dirty="0">
                <a:solidFill>
                  <a:schemeClr val="accent1"/>
                </a:solidFill>
              </a:rPr>
              <a:t/>
            </a:r>
            <a:br>
              <a:rPr lang="ru-RU" sz="3100" i="1" dirty="0">
                <a:solidFill>
                  <a:schemeClr val="accent1"/>
                </a:solidFill>
              </a:rPr>
            </a:br>
            <a:r>
              <a:rPr lang="ru-RU" sz="3100" i="1" dirty="0" smtClean="0">
                <a:solidFill>
                  <a:schemeClr val="accent1"/>
                </a:solidFill>
              </a:rPr>
              <a:t>	d(0, s) = 0</a:t>
            </a:r>
            <a:endParaRPr lang="ru-RU" sz="3100" i="1" dirty="0">
              <a:solidFill>
                <a:schemeClr val="accent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3100" dirty="0"/>
              <a:t>Ответ будет в </a:t>
            </a:r>
            <a:r>
              <a:rPr lang="ru-RU" sz="3100" i="1" dirty="0">
                <a:solidFill>
                  <a:schemeClr val="accent1"/>
                </a:solidFill>
              </a:rPr>
              <a:t>d(n</a:t>
            </a:r>
            <a:r>
              <a:rPr lang="ru-RU" sz="3100" i="1" dirty="0" smtClean="0">
                <a:solidFill>
                  <a:schemeClr val="accent1"/>
                </a:solidFill>
              </a:rPr>
              <a:t>, w)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u-RU" sz="3100" i="1" dirty="0">
              <a:solidFill>
                <a:schemeClr val="accent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3100" dirty="0"/>
              <a:t>Для </a:t>
            </a:r>
            <a:r>
              <a:rPr lang="ru-RU" sz="3100" i="1" dirty="0">
                <a:solidFill>
                  <a:schemeClr val="accent1"/>
                </a:solidFill>
              </a:rPr>
              <a:t>d(k</a:t>
            </a:r>
            <a:r>
              <a:rPr lang="ru-RU" sz="3100" i="1" dirty="0" smtClean="0">
                <a:solidFill>
                  <a:schemeClr val="accent1"/>
                </a:solidFill>
              </a:rPr>
              <a:t>, s</a:t>
            </a:r>
            <a:r>
              <a:rPr lang="ru-RU" sz="3100" i="1" dirty="0">
                <a:solidFill>
                  <a:schemeClr val="accent1"/>
                </a:solidFill>
              </a:rPr>
              <a:t>)</a:t>
            </a:r>
            <a:r>
              <a:rPr lang="ru-RU" sz="3100" dirty="0"/>
              <a:t> возможны 2 </a:t>
            </a:r>
            <a:r>
              <a:rPr lang="ru-RU" sz="3100" dirty="0" smtClean="0"/>
              <a:t>варианта: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3100" b="1" dirty="0"/>
              <a:t>	</a:t>
            </a:r>
            <a:r>
              <a:rPr lang="ru-RU" sz="3100" dirty="0" smtClean="0"/>
              <a:t>1</a:t>
            </a:r>
            <a:r>
              <a:rPr lang="ru-RU" sz="3100" dirty="0"/>
              <a:t>) Если </a:t>
            </a:r>
            <a:r>
              <a:rPr lang="ru-RU" sz="3100" i="1" dirty="0">
                <a:solidFill>
                  <a:schemeClr val="accent1"/>
                </a:solidFill>
              </a:rPr>
              <a:t>k</a:t>
            </a:r>
            <a:r>
              <a:rPr lang="ru-RU" sz="3100" dirty="0"/>
              <a:t> не попал в </a:t>
            </a:r>
            <a:r>
              <a:rPr lang="ru-RU" sz="3100" dirty="0" smtClean="0"/>
              <a:t>рюкзак</a:t>
            </a:r>
            <a:br>
              <a:rPr lang="ru-RU" sz="3100" dirty="0" smtClean="0"/>
            </a:br>
            <a:r>
              <a:rPr lang="ru-RU" sz="3100" dirty="0" smtClean="0"/>
              <a:t>	Тогда</a:t>
            </a:r>
            <a:r>
              <a:rPr lang="ru-RU" sz="3100" dirty="0"/>
              <a:t> </a:t>
            </a:r>
            <a:r>
              <a:rPr lang="ru-RU" sz="3100" i="1" dirty="0">
                <a:solidFill>
                  <a:schemeClr val="accent1"/>
                </a:solidFill>
              </a:rPr>
              <a:t>d(k</a:t>
            </a:r>
            <a:r>
              <a:rPr lang="ru-RU" sz="3100" i="1" dirty="0" smtClean="0">
                <a:solidFill>
                  <a:schemeClr val="accent1"/>
                </a:solidFill>
              </a:rPr>
              <a:t>, s) = d(k − 1, 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3100" b="1" i="1" dirty="0">
                <a:solidFill>
                  <a:schemeClr val="accent1"/>
                </a:solidFill>
              </a:rPr>
              <a:t>	</a:t>
            </a:r>
            <a:r>
              <a:rPr lang="ru-RU" sz="3100" dirty="0" smtClean="0"/>
              <a:t>2</a:t>
            </a:r>
            <a:r>
              <a:rPr lang="ru-RU" sz="3100" dirty="0"/>
              <a:t>) Если </a:t>
            </a:r>
            <a:r>
              <a:rPr lang="ru-RU" sz="3100" i="1" dirty="0">
                <a:solidFill>
                  <a:schemeClr val="accent1"/>
                </a:solidFill>
              </a:rPr>
              <a:t>k </a:t>
            </a:r>
            <a:r>
              <a:rPr lang="ru-RU" sz="3100" dirty="0"/>
              <a:t>попал в рюкзак</a:t>
            </a:r>
            <a:br>
              <a:rPr lang="ru-RU" sz="3100" dirty="0"/>
            </a:br>
            <a:r>
              <a:rPr lang="ru-RU" sz="3100" dirty="0"/>
              <a:t>    </a:t>
            </a:r>
            <a:r>
              <a:rPr lang="ru-RU" sz="3100" dirty="0" smtClean="0"/>
              <a:t>	Тогда</a:t>
            </a:r>
            <a:r>
              <a:rPr lang="ru-RU" sz="3100" dirty="0"/>
              <a:t> </a:t>
            </a:r>
            <a:r>
              <a:rPr lang="ru-RU" sz="3100" i="1" dirty="0">
                <a:solidFill>
                  <a:schemeClr val="accent1"/>
                </a:solidFill>
              </a:rPr>
              <a:t>d(k</a:t>
            </a:r>
            <a:r>
              <a:rPr lang="ru-RU" sz="3100" i="1" dirty="0" smtClean="0">
                <a:solidFill>
                  <a:schemeClr val="accent1"/>
                </a:solidFill>
              </a:rPr>
              <a:t>, s) = d(k − 1,s − </a:t>
            </a:r>
            <a:r>
              <a:rPr lang="ru-RU" sz="3100" i="1" dirty="0" err="1" smtClean="0">
                <a:solidFill>
                  <a:schemeClr val="accent1"/>
                </a:solidFill>
              </a:rPr>
              <a:t>wk</a:t>
            </a:r>
            <a:r>
              <a:rPr lang="ru-RU" sz="3100" i="1" dirty="0" smtClean="0">
                <a:solidFill>
                  <a:schemeClr val="accent1"/>
                </a:solidFill>
              </a:rPr>
              <a:t>) + </a:t>
            </a:r>
            <a:r>
              <a:rPr lang="ru-RU" sz="3100" i="1" dirty="0" err="1" smtClean="0">
                <a:solidFill>
                  <a:schemeClr val="accent1"/>
                </a:solidFill>
              </a:rPr>
              <a:t>pk</a:t>
            </a:r>
            <a:endParaRPr lang="ru-RU" sz="3100" i="1" dirty="0">
              <a:solidFill>
                <a:schemeClr val="accent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3100" dirty="0"/>
              <a:t>То есть:</a:t>
            </a:r>
            <a:br>
              <a:rPr lang="ru-RU" sz="3100" dirty="0"/>
            </a:br>
            <a:r>
              <a:rPr lang="ru-RU" sz="3100" i="1" dirty="0">
                <a:solidFill>
                  <a:schemeClr val="accent1"/>
                </a:solidFill>
              </a:rPr>
              <a:t>d(k</a:t>
            </a:r>
            <a:r>
              <a:rPr lang="ru-RU" sz="3100" i="1" dirty="0" smtClean="0">
                <a:solidFill>
                  <a:schemeClr val="accent1"/>
                </a:solidFill>
              </a:rPr>
              <a:t>, s) = </a:t>
            </a:r>
            <a:r>
              <a:rPr lang="ru-RU" sz="3100" i="1" dirty="0" err="1" smtClean="0">
                <a:solidFill>
                  <a:schemeClr val="accent1"/>
                </a:solidFill>
              </a:rPr>
              <a:t>max</a:t>
            </a:r>
            <a:r>
              <a:rPr lang="ru-RU" sz="3100" i="1" dirty="0" smtClean="0">
                <a:solidFill>
                  <a:schemeClr val="accent1"/>
                </a:solidFill>
              </a:rPr>
              <a:t>(d(k − 1, s</a:t>
            </a:r>
            <a:r>
              <a:rPr lang="ru-RU" sz="3100" i="1" dirty="0">
                <a:solidFill>
                  <a:schemeClr val="accent1"/>
                </a:solidFill>
              </a:rPr>
              <a:t>), </a:t>
            </a:r>
            <a:r>
              <a:rPr lang="ru-RU" sz="3100" i="1" dirty="0" smtClean="0">
                <a:solidFill>
                  <a:schemeClr val="accent1"/>
                </a:solidFill>
              </a:rPr>
              <a:t>d(k − 1, s − </a:t>
            </a:r>
            <a:r>
              <a:rPr lang="ru-RU" sz="3100" i="1" dirty="0" err="1" smtClean="0">
                <a:solidFill>
                  <a:schemeClr val="accent1"/>
                </a:solidFill>
              </a:rPr>
              <a:t>wk</a:t>
            </a:r>
            <a:r>
              <a:rPr lang="ru-RU" sz="3100" i="1" dirty="0" smtClean="0">
                <a:solidFill>
                  <a:schemeClr val="accent1"/>
                </a:solidFill>
              </a:rPr>
              <a:t>) + </a:t>
            </a:r>
            <a:r>
              <a:rPr lang="ru-RU" sz="3100" i="1" dirty="0" err="1" smtClean="0">
                <a:solidFill>
                  <a:schemeClr val="accent1"/>
                </a:solidFill>
              </a:rPr>
              <a:t>pk</a:t>
            </a:r>
            <a:r>
              <a:rPr lang="ru-RU" sz="3100" i="1" dirty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246" y="2075543"/>
            <a:ext cx="5727638" cy="228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08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набора </a:t>
            </a:r>
            <a:r>
              <a:rPr lang="ru-RU" dirty="0" smtClean="0"/>
              <a:t>предметов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80322" y="2322359"/>
            <a:ext cx="9613857" cy="359931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2400" dirty="0"/>
              <a:t>Начинаем с </a:t>
            </a:r>
            <a:r>
              <a:rPr lang="ru-RU" sz="2400" i="1" dirty="0">
                <a:solidFill>
                  <a:schemeClr val="accent1"/>
                </a:solidFill>
              </a:rPr>
              <a:t>d(i</a:t>
            </a:r>
            <a:r>
              <a:rPr lang="ru-RU" sz="2400" i="1" dirty="0" smtClean="0">
                <a:solidFill>
                  <a:schemeClr val="accent1"/>
                </a:solidFill>
              </a:rPr>
              <a:t>, j</a:t>
            </a:r>
            <a:r>
              <a:rPr lang="ru-RU" sz="2400" i="1" dirty="0">
                <a:solidFill>
                  <a:schemeClr val="accent1"/>
                </a:solidFill>
              </a:rPr>
              <a:t>)</a:t>
            </a:r>
            <a:r>
              <a:rPr lang="ru-RU" sz="2400" dirty="0"/>
              <a:t>, где </a:t>
            </a:r>
            <a:r>
              <a:rPr lang="ru-RU" sz="2400" i="1" dirty="0" smtClean="0">
                <a:solidFill>
                  <a:schemeClr val="accent1"/>
                </a:solidFill>
              </a:rPr>
              <a:t>i = n</a:t>
            </a:r>
            <a:r>
              <a:rPr lang="ru-RU" sz="2400" i="1" dirty="0">
                <a:solidFill>
                  <a:schemeClr val="accent1"/>
                </a:solidFill>
              </a:rPr>
              <a:t>, </a:t>
            </a:r>
            <a:r>
              <a:rPr lang="ru-RU" sz="2400" i="1" dirty="0" smtClean="0">
                <a:solidFill>
                  <a:schemeClr val="accent1"/>
                </a:solidFill>
              </a:rPr>
              <a:t>j = w</a:t>
            </a:r>
            <a:endParaRPr lang="ru-RU" sz="2400" i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ru-RU" sz="2400" dirty="0"/>
              <a:t>Сравниваем его </a:t>
            </a:r>
            <a:r>
              <a:rPr lang="ru-RU" sz="2400" dirty="0" smtClean="0"/>
              <a:t>с:</a:t>
            </a:r>
            <a:endParaRPr lang="ru-RU" sz="24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sz="2400" dirty="0"/>
              <a:t>	</a:t>
            </a:r>
            <a:r>
              <a:rPr lang="ru-RU" sz="2400" dirty="0" smtClean="0"/>
              <a:t>1</a:t>
            </a:r>
            <a:r>
              <a:rPr lang="ru-RU" sz="2400" dirty="0"/>
              <a:t>)</a:t>
            </a:r>
            <a:r>
              <a:rPr lang="ru-RU" sz="2400" b="1" dirty="0"/>
              <a:t>.</a:t>
            </a:r>
            <a:r>
              <a:rPr lang="ru-RU" sz="2400" dirty="0"/>
              <a:t> </a:t>
            </a:r>
            <a:r>
              <a:rPr lang="ru-RU" sz="2400" i="1" dirty="0" smtClean="0">
                <a:solidFill>
                  <a:schemeClr val="accent1"/>
                </a:solidFill>
              </a:rPr>
              <a:t>d(i − 1, j</a:t>
            </a:r>
            <a:r>
              <a:rPr lang="ru-RU" sz="2400" i="1" dirty="0">
                <a:solidFill>
                  <a:schemeClr val="accent1"/>
                </a:solidFill>
              </a:rPr>
              <a:t>)</a:t>
            </a:r>
            <a:r>
              <a:rPr lang="ru-RU" sz="2400" dirty="0"/>
              <a:t>   </a:t>
            </a:r>
            <a:r>
              <a:rPr lang="ru-RU" sz="2400" i="1" dirty="0"/>
              <a:t>// не брали </a:t>
            </a:r>
            <a:r>
              <a:rPr lang="ru-RU" sz="2400" dirty="0"/>
              <a:t>i</a:t>
            </a:r>
            <a:r>
              <a:rPr lang="ru-RU" sz="2400" i="1" dirty="0"/>
              <a:t>-й </a:t>
            </a:r>
            <a:r>
              <a:rPr lang="ru-RU" sz="2400" i="1" dirty="0" smtClean="0"/>
              <a:t>предмет</a:t>
            </a:r>
            <a:endParaRPr lang="ru-RU" sz="24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sz="2400" dirty="0"/>
              <a:t>	</a:t>
            </a:r>
            <a:r>
              <a:rPr lang="ru-RU" sz="2400" dirty="0" smtClean="0"/>
              <a:t>2</a:t>
            </a:r>
            <a:r>
              <a:rPr lang="ru-RU" sz="2400" dirty="0"/>
              <a:t>)</a:t>
            </a:r>
            <a:r>
              <a:rPr lang="ru-RU" sz="2400" b="1" dirty="0"/>
              <a:t>.</a:t>
            </a:r>
            <a:r>
              <a:rPr lang="ru-RU" sz="2400" i="1" dirty="0">
                <a:solidFill>
                  <a:schemeClr val="accent1"/>
                </a:solidFill>
              </a:rPr>
              <a:t> </a:t>
            </a:r>
            <a:r>
              <a:rPr lang="ru-RU" sz="2400" i="1" dirty="0" smtClean="0">
                <a:solidFill>
                  <a:schemeClr val="accent1"/>
                </a:solidFill>
              </a:rPr>
              <a:t>d(i − 1, j − </a:t>
            </a:r>
            <a:r>
              <a:rPr lang="ru-RU" sz="2400" i="1" dirty="0" err="1" smtClean="0">
                <a:solidFill>
                  <a:schemeClr val="accent1"/>
                </a:solidFill>
              </a:rPr>
              <a:t>wi</a:t>
            </a:r>
            <a:r>
              <a:rPr lang="ru-RU" sz="2400" i="1" dirty="0" smtClean="0">
                <a:solidFill>
                  <a:schemeClr val="accent1"/>
                </a:solidFill>
              </a:rPr>
              <a:t>) + </a:t>
            </a:r>
            <a:r>
              <a:rPr lang="ru-RU" sz="2400" i="1" dirty="0" err="1" smtClean="0">
                <a:solidFill>
                  <a:schemeClr val="accent1"/>
                </a:solidFill>
              </a:rPr>
              <a:t>pi</a:t>
            </a:r>
            <a:r>
              <a:rPr lang="ru-RU" sz="2400" dirty="0"/>
              <a:t>   </a:t>
            </a:r>
            <a:r>
              <a:rPr lang="ru-RU" sz="2400" i="1" dirty="0"/>
              <a:t>// взяли </a:t>
            </a:r>
            <a:r>
              <a:rPr lang="ru-RU" sz="2400" dirty="0"/>
              <a:t>i</a:t>
            </a:r>
            <a:r>
              <a:rPr lang="ru-RU" sz="2400" i="1" dirty="0"/>
              <a:t>-й </a:t>
            </a:r>
            <a:r>
              <a:rPr lang="ru-RU" sz="2400" i="1" dirty="0" smtClean="0"/>
              <a:t>предмет</a:t>
            </a:r>
            <a:endParaRPr lang="ru-RU" sz="2400" dirty="0"/>
          </a:p>
          <a:p>
            <a:pPr>
              <a:lnSpc>
                <a:spcPct val="100000"/>
              </a:lnSpc>
            </a:pPr>
            <a:r>
              <a:rPr lang="ru-RU" sz="2400" dirty="0" smtClean="0"/>
              <a:t>И </a:t>
            </a:r>
            <a:r>
              <a:rPr lang="ru-RU" sz="2400" dirty="0"/>
              <a:t>переходим дальше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060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Асимптотика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Текст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680322" y="2220686"/>
                <a:ext cx="9842535" cy="489857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u-RU" sz="2400" dirty="0" smtClean="0">
                    <a:solidFill>
                      <a:schemeClr val="accent1"/>
                    </a:solidFill>
                  </a:rPr>
                  <a:t>(1)</a:t>
                </a:r>
                <a:r>
                  <a:rPr lang="ru-RU" sz="2400" dirty="0">
                    <a:solidFill>
                      <a:schemeClr val="accent1"/>
                    </a:solidFill>
                  </a:rPr>
                  <a:t> Динамическое программирование</a:t>
                </a:r>
              </a:p>
              <a:p>
                <a:r>
                  <a:rPr lang="ru-RU" sz="2400" dirty="0"/>
                  <a:t>Позволяет найти ответ за </a:t>
                </a:r>
                <a:r>
                  <a:rPr lang="ru-RU" sz="2400" i="1" dirty="0" smtClean="0">
                    <a:solidFill>
                      <a:schemeClr val="accent1"/>
                    </a:solidFill>
                  </a:rPr>
                  <a:t>O(n * w</a:t>
                </a:r>
                <a:r>
                  <a:rPr lang="ru-RU" sz="2400" i="1" dirty="0">
                    <a:solidFill>
                      <a:schemeClr val="accent1"/>
                    </a:solidFill>
                  </a:rPr>
                  <a:t>)</a:t>
                </a:r>
                <a:r>
                  <a:rPr lang="ru-RU" sz="2400" dirty="0"/>
                  <a:t> (проход по двумерному массиву)</a:t>
                </a:r>
              </a:p>
              <a:p>
                <a:r>
                  <a:rPr lang="ru-RU" sz="2400" dirty="0"/>
                  <a:t>Затраты памяти </a:t>
                </a:r>
                <a:r>
                  <a:rPr lang="ru-RU" sz="2400" i="1" dirty="0" smtClean="0">
                    <a:solidFill>
                      <a:schemeClr val="accent1"/>
                    </a:solidFill>
                  </a:rPr>
                  <a:t>O(n * w</a:t>
                </a:r>
                <a:r>
                  <a:rPr lang="ru-RU" sz="2400" i="1" dirty="0">
                    <a:solidFill>
                      <a:schemeClr val="accent1"/>
                    </a:solidFill>
                  </a:rPr>
                  <a:t>) </a:t>
                </a:r>
                <a:r>
                  <a:rPr lang="ru-RU" sz="2400" dirty="0"/>
                  <a:t>(двумерный массив</a:t>
                </a:r>
                <a:r>
                  <a:rPr lang="ru-RU" sz="2400" dirty="0" smtClean="0"/>
                  <a:t>)</a:t>
                </a:r>
              </a:p>
              <a:p>
                <a:endParaRPr lang="ru-RU" sz="2400" dirty="0"/>
              </a:p>
              <a:p>
                <a:r>
                  <a:rPr lang="ru-RU" sz="2400" dirty="0">
                    <a:solidFill>
                      <a:schemeClr val="accent1"/>
                    </a:solidFill>
                  </a:rPr>
                  <a:t>(2</a:t>
                </a:r>
                <a:r>
                  <a:rPr lang="ru-RU" sz="2400" dirty="0" smtClean="0">
                    <a:solidFill>
                      <a:schemeClr val="accent1"/>
                    </a:solidFill>
                  </a:rPr>
                  <a:t>) Перебирать </a:t>
                </a:r>
                <a:r>
                  <a:rPr lang="ru-RU" sz="2400" dirty="0">
                    <a:solidFill>
                      <a:schemeClr val="accent1"/>
                    </a:solidFill>
                  </a:rPr>
                  <a:t>все подмножества</a:t>
                </a:r>
              </a:p>
              <a:p>
                <a:r>
                  <a:rPr lang="ru-RU" sz="2400" dirty="0"/>
                  <a:t>Наивное решение, требует </a:t>
                </a:r>
                <a:r>
                  <a:rPr lang="ru-RU" sz="2400" i="1" dirty="0" smtClean="0">
                    <a:solidFill>
                      <a:schemeClr val="accent1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sz="2400" i="1" dirty="0" smtClean="0">
                    <a:solidFill>
                      <a:schemeClr val="accent1"/>
                    </a:solidFill>
                  </a:rPr>
                  <a:t>)</a:t>
                </a:r>
                <a:endParaRPr lang="ru-RU" sz="2400" i="1" dirty="0">
                  <a:solidFill>
                    <a:schemeClr val="accent1"/>
                  </a:solidFill>
                </a:endParaRPr>
              </a:p>
              <a:p>
                <a:r>
                  <a:rPr lang="ru-RU" sz="2400" dirty="0"/>
                  <a:t/>
                </a:r>
                <a:br>
                  <a:rPr lang="ru-RU" sz="2400" dirty="0"/>
                </a:br>
                <a:r>
                  <a:rPr lang="ru-RU" sz="2400" dirty="0">
                    <a:solidFill>
                      <a:schemeClr val="accent1"/>
                    </a:solidFill>
                  </a:rPr>
                  <a:t>(3) </a:t>
                </a:r>
                <a:r>
                  <a:rPr lang="ru-RU" sz="2400" dirty="0" err="1">
                    <a:solidFill>
                      <a:schemeClr val="accent1"/>
                    </a:solidFill>
                  </a:rPr>
                  <a:t>Meet-in-the-middle</a:t>
                </a:r>
                <a:endParaRPr lang="ru-RU" sz="2400" dirty="0">
                  <a:solidFill>
                    <a:schemeClr val="accent1"/>
                  </a:solidFill>
                </a:endParaRPr>
              </a:p>
              <a:p>
                <a:r>
                  <a:rPr lang="ru-RU" sz="2400" dirty="0"/>
                  <a:t>Иногда может быть полезно, требует </a:t>
                </a:r>
                <a:r>
                  <a:rPr lang="en-US" sz="2400" i="1" dirty="0" smtClean="0">
                    <a:solidFill>
                      <a:schemeClr val="accent1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sz="24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i="1" dirty="0" smtClean="0">
                    <a:solidFill>
                      <a:schemeClr val="accent1"/>
                    </a:solidFill>
                  </a:rPr>
                  <a:t>)</a:t>
                </a:r>
                <a:r>
                  <a:rPr lang="ru-RU" sz="2400" dirty="0"/>
                  <a:t/>
                </a:r>
                <a:br>
                  <a:rPr lang="ru-RU" sz="2400" dirty="0"/>
                </a:br>
                <a:r>
                  <a:rPr lang="ru-RU" sz="2400" dirty="0"/>
                  <a:t> </a:t>
                </a:r>
                <a:br>
                  <a:rPr lang="ru-RU" sz="2400" dirty="0"/>
                </a:br>
                <a:r>
                  <a:rPr lang="ru-RU" sz="2400" dirty="0"/>
                  <a:t> </a:t>
                </a:r>
                <a:r>
                  <a:rPr lang="ru-RU" dirty="0"/>
                  <a:t/>
                </a:r>
                <a:br>
                  <a:rPr lang="ru-RU" dirty="0"/>
                </a:br>
                <a:endParaRPr lang="ru-RU" dirty="0"/>
              </a:p>
            </p:txBody>
          </p:sp>
        </mc:Choice>
        <mc:Fallback xmlns="">
          <p:sp>
            <p:nvSpPr>
              <p:cNvPr id="4" name="Текс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680322" y="2220686"/>
                <a:ext cx="9842535" cy="4898571"/>
              </a:xfrm>
              <a:blipFill rotWithShape="0">
                <a:blip r:embed="rId2"/>
                <a:stretch>
                  <a:fillRect l="-991" r="-4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449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Модификации </a:t>
            </a:r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80323" y="2598130"/>
            <a:ext cx="10016707" cy="3599315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ru-RU" sz="2000" dirty="0"/>
              <a:t>1. Необходимо вывести только максимальную стоимость, набор нас не интересует.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ru-RU" sz="2000" dirty="0"/>
              <a:t>2. В результате работы нужно получить не только максимальную стоимость, но и сам набор.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ru-RU" sz="2000" dirty="0"/>
              <a:t>3. На размер рюкзака несколько ограничений (многомерность задачи).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ru-RU" sz="2000" dirty="0"/>
              <a:t>4. Каждый предмет можно брать только лишь один раз.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ru-RU" sz="2000" dirty="0"/>
              <a:t>5. Предметы можно брать произвольное количество раз.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ru-RU" sz="2000" dirty="0"/>
              <a:t>6. Количество раз помещения предмета в рюкзак фиксировано. Либо для каждого предмета свое, либо для всех предметов одно.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ru-RU" sz="2000" dirty="0"/>
              <a:t>7. Некоторые предметы должны обязательно быть уложены в рюкзак (имеют приоритет).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ru-RU" sz="2000" dirty="0"/>
              <a:t>8. Находить несколько оптимальных решений (одинаковой стоимости, но с разным содержимым</a:t>
            </a:r>
            <a:r>
              <a:rPr lang="ru-RU" sz="2000" dirty="0" smtClean="0"/>
              <a:t>).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13658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Берлин</Template>
  <TotalTime>790</TotalTime>
  <Words>226</Words>
  <Application>Microsoft Office PowerPoint</Application>
  <PresentationFormat>Широкоэкранный</PresentationFormat>
  <Paragraphs>66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Cambria Math</vt:lpstr>
      <vt:lpstr>Trebuchet MS</vt:lpstr>
      <vt:lpstr>Берлин</vt:lpstr>
      <vt:lpstr>Задача о рюкзаке</vt:lpstr>
      <vt:lpstr>Назначение</vt:lpstr>
      <vt:lpstr>Презентация PowerPoint</vt:lpstr>
      <vt:lpstr>Способы решения</vt:lpstr>
      <vt:lpstr>История</vt:lpstr>
      <vt:lpstr>Презентация PowerPoint</vt:lpstr>
      <vt:lpstr>Восстановление набора предметов</vt:lpstr>
      <vt:lpstr>Асимптотика</vt:lpstr>
      <vt:lpstr>Модификации задачи</vt:lpstr>
      <vt:lpstr>Варианты использования</vt:lpstr>
      <vt:lpstr>Литература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Alexandra Tkachenko</dc:creator>
  <cp:lastModifiedBy>Alexandra Tkachenko</cp:lastModifiedBy>
  <cp:revision>27</cp:revision>
  <dcterms:created xsi:type="dcterms:W3CDTF">2021-01-12T08:53:21Z</dcterms:created>
  <dcterms:modified xsi:type="dcterms:W3CDTF">2021-01-16T18:46:46Z</dcterms:modified>
</cp:coreProperties>
</file>