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56" r:id="rId2"/>
    <p:sldId id="257" r:id="rId3"/>
    <p:sldId id="259" r:id="rId4"/>
    <p:sldId id="260" r:id="rId5"/>
    <p:sldId id="261" r:id="rId6"/>
    <p:sldId id="274" r:id="rId7"/>
    <p:sldId id="273" r:id="rId8"/>
    <p:sldId id="272" r:id="rId9"/>
    <p:sldId id="268" r:id="rId10"/>
    <p:sldId id="276" r:id="rId11"/>
    <p:sldId id="271" r:id="rId12"/>
    <p:sldId id="263" r:id="rId13"/>
    <p:sldId id="270" r:id="rId14"/>
    <p:sldId id="264" r:id="rId15"/>
    <p:sldId id="277" r:id="rId16"/>
    <p:sldId id="278" r:id="rId17"/>
    <p:sldId id="266" r:id="rId18"/>
    <p:sldId id="267"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eml, Alexandra [USA]" initials="TA[" lastIdx="1" clrIdx="0">
    <p:extLst>
      <p:ext uri="{19B8F6BF-5375-455C-9EA6-DF929625EA0E}">
        <p15:presenceInfo xmlns:p15="http://schemas.microsoft.com/office/powerpoint/2012/main" userId="S::611810@bah.com::5ded9d2b-884b-4651-9578-11dd2ebe1d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68500" autoAdjust="0"/>
  </p:normalViewPr>
  <p:slideViewPr>
    <p:cSldViewPr snapToGrid="0">
      <p:cViewPr>
        <p:scale>
          <a:sx n="60" d="100"/>
          <a:sy n="60" d="100"/>
        </p:scale>
        <p:origin x="2310"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517E5D-128B-46A5-B4E4-5ADDB8B749E0}" type="doc">
      <dgm:prSet loTypeId="urn:microsoft.com/office/officeart/2009/3/layout/RandomtoResultProcess" loCatId="process" qsTypeId="urn:microsoft.com/office/officeart/2005/8/quickstyle/simple3" qsCatId="simple" csTypeId="urn:microsoft.com/office/officeart/2005/8/colors/accent1_2" csCatId="accent1" phldr="1"/>
      <dgm:spPr/>
    </dgm:pt>
    <dgm:pt modelId="{6E608986-1A29-4CA6-AD20-906D0AB21C6C}">
      <dgm:prSet phldrT="[Text]"/>
      <dgm:spPr/>
      <dgm:t>
        <a:bodyPr/>
        <a:lstStyle/>
        <a:p>
          <a:r>
            <a:rPr lang="en-US" dirty="0"/>
            <a:t>Identify outliers and determine how to best model them without overfitting</a:t>
          </a:r>
        </a:p>
      </dgm:t>
    </dgm:pt>
    <dgm:pt modelId="{9A619522-4C79-4BDF-AA5D-FE313E8B6C37}" type="parTrans" cxnId="{49FC6CC4-4C9C-42DD-9D57-FECE4FBA330F}">
      <dgm:prSet/>
      <dgm:spPr/>
      <dgm:t>
        <a:bodyPr/>
        <a:lstStyle/>
        <a:p>
          <a:endParaRPr lang="en-US"/>
        </a:p>
      </dgm:t>
    </dgm:pt>
    <dgm:pt modelId="{85377AFC-403C-480D-9EBD-72815F71B353}" type="sibTrans" cxnId="{49FC6CC4-4C9C-42DD-9D57-FECE4FBA330F}">
      <dgm:prSet/>
      <dgm:spPr/>
      <dgm:t>
        <a:bodyPr/>
        <a:lstStyle/>
        <a:p>
          <a:endParaRPr lang="en-US"/>
        </a:p>
      </dgm:t>
    </dgm:pt>
    <dgm:pt modelId="{C9EB1821-D9ED-4766-A307-405640EB5D88}">
      <dgm:prSet phldrT="[Text]"/>
      <dgm:spPr/>
      <dgm:t>
        <a:bodyPr/>
        <a:lstStyle/>
        <a:p>
          <a:r>
            <a:rPr lang="en-US" dirty="0"/>
            <a:t>Try more classification models including </a:t>
          </a:r>
          <a:r>
            <a:rPr lang="en-US" dirty="0" err="1"/>
            <a:t>CatBoost</a:t>
          </a:r>
          <a:r>
            <a:rPr lang="en-US" dirty="0"/>
            <a:t> and </a:t>
          </a:r>
          <a:r>
            <a:rPr lang="en-US" dirty="0" err="1"/>
            <a:t>XGBoost</a:t>
          </a:r>
          <a:endParaRPr lang="en-US" dirty="0"/>
        </a:p>
      </dgm:t>
    </dgm:pt>
    <dgm:pt modelId="{2C328D96-45FE-4B08-ADD5-E2C672EB448A}" type="parTrans" cxnId="{53211D61-BB82-4943-802B-CFF16979A05D}">
      <dgm:prSet/>
      <dgm:spPr/>
      <dgm:t>
        <a:bodyPr/>
        <a:lstStyle/>
        <a:p>
          <a:endParaRPr lang="en-US"/>
        </a:p>
      </dgm:t>
    </dgm:pt>
    <dgm:pt modelId="{64A8E9E6-E604-4CAB-957D-95B86942D825}" type="sibTrans" cxnId="{53211D61-BB82-4943-802B-CFF16979A05D}">
      <dgm:prSet/>
      <dgm:spPr/>
      <dgm:t>
        <a:bodyPr/>
        <a:lstStyle/>
        <a:p>
          <a:endParaRPr lang="en-US"/>
        </a:p>
      </dgm:t>
    </dgm:pt>
    <dgm:pt modelId="{5C3BA4E7-A5CF-40D5-96D3-FD52CB46E155}">
      <dgm:prSet phldrT="[Text]"/>
      <dgm:spPr/>
      <dgm:t>
        <a:bodyPr/>
        <a:lstStyle/>
        <a:p>
          <a:r>
            <a:rPr lang="en-US" dirty="0"/>
            <a:t>Create a baseline where patients within a certain “score” are put on a plant-based diet and workout regime.</a:t>
          </a:r>
        </a:p>
      </dgm:t>
    </dgm:pt>
    <dgm:pt modelId="{27051C45-B54D-4CC8-B3AE-C97988D04F90}" type="parTrans" cxnId="{1EA06B6F-100D-45A7-9EE1-A26B309E0CAF}">
      <dgm:prSet/>
      <dgm:spPr/>
      <dgm:t>
        <a:bodyPr/>
        <a:lstStyle/>
        <a:p>
          <a:endParaRPr lang="en-US"/>
        </a:p>
      </dgm:t>
    </dgm:pt>
    <dgm:pt modelId="{4ABC6598-37FA-42CB-A458-CA3CAFCB59D8}" type="sibTrans" cxnId="{1EA06B6F-100D-45A7-9EE1-A26B309E0CAF}">
      <dgm:prSet/>
      <dgm:spPr/>
      <dgm:t>
        <a:bodyPr/>
        <a:lstStyle/>
        <a:p>
          <a:endParaRPr lang="en-US"/>
        </a:p>
      </dgm:t>
    </dgm:pt>
    <dgm:pt modelId="{2F9FCFF0-B582-4126-88E0-1C85A034AF35}" type="pres">
      <dgm:prSet presAssocID="{BF517E5D-128B-46A5-B4E4-5ADDB8B749E0}" presName="Name0" presStyleCnt="0">
        <dgm:presLayoutVars>
          <dgm:dir/>
          <dgm:animOne val="branch"/>
          <dgm:animLvl val="lvl"/>
        </dgm:presLayoutVars>
      </dgm:prSet>
      <dgm:spPr/>
    </dgm:pt>
    <dgm:pt modelId="{2D6DA19A-3115-498B-A47C-16D6BB80FE81}" type="pres">
      <dgm:prSet presAssocID="{6E608986-1A29-4CA6-AD20-906D0AB21C6C}" presName="chaos" presStyleCnt="0"/>
      <dgm:spPr/>
    </dgm:pt>
    <dgm:pt modelId="{1F09B175-095F-4292-90ED-EEF9B14BA56C}" type="pres">
      <dgm:prSet presAssocID="{6E608986-1A29-4CA6-AD20-906D0AB21C6C}" presName="parTx1" presStyleLbl="revTx" presStyleIdx="0" presStyleCnt="2" custLinFactNeighborY="5640"/>
      <dgm:spPr/>
    </dgm:pt>
    <dgm:pt modelId="{A268419D-A785-453A-A445-68615843A83F}" type="pres">
      <dgm:prSet presAssocID="{6E608986-1A29-4CA6-AD20-906D0AB21C6C}" presName="c1" presStyleLbl="node1" presStyleIdx="0" presStyleCnt="19"/>
      <dgm:spPr/>
    </dgm:pt>
    <dgm:pt modelId="{5578AB96-407F-469F-8DA5-F968F95438EB}" type="pres">
      <dgm:prSet presAssocID="{6E608986-1A29-4CA6-AD20-906D0AB21C6C}" presName="c2" presStyleLbl="node1" presStyleIdx="1" presStyleCnt="19"/>
      <dgm:spPr/>
    </dgm:pt>
    <dgm:pt modelId="{4D823E33-AC41-49F9-B2DD-E8DD5C972EE7}" type="pres">
      <dgm:prSet presAssocID="{6E608986-1A29-4CA6-AD20-906D0AB21C6C}" presName="c3" presStyleLbl="node1" presStyleIdx="2" presStyleCnt="19"/>
      <dgm:spPr/>
    </dgm:pt>
    <dgm:pt modelId="{BC48D911-B440-442A-A55F-49D467027545}" type="pres">
      <dgm:prSet presAssocID="{6E608986-1A29-4CA6-AD20-906D0AB21C6C}" presName="c4" presStyleLbl="node1" presStyleIdx="3" presStyleCnt="19"/>
      <dgm:spPr/>
    </dgm:pt>
    <dgm:pt modelId="{D342E612-01E1-496B-961D-26C68CE640EA}" type="pres">
      <dgm:prSet presAssocID="{6E608986-1A29-4CA6-AD20-906D0AB21C6C}" presName="c5" presStyleLbl="node1" presStyleIdx="4" presStyleCnt="19"/>
      <dgm:spPr/>
    </dgm:pt>
    <dgm:pt modelId="{1AAF9ACD-A874-42F9-BE54-726A9E51484D}" type="pres">
      <dgm:prSet presAssocID="{6E608986-1A29-4CA6-AD20-906D0AB21C6C}" presName="c6" presStyleLbl="node1" presStyleIdx="5" presStyleCnt="19"/>
      <dgm:spPr/>
    </dgm:pt>
    <dgm:pt modelId="{36A0D4E7-691C-4E87-9944-3CB75C77DF33}" type="pres">
      <dgm:prSet presAssocID="{6E608986-1A29-4CA6-AD20-906D0AB21C6C}" presName="c7" presStyleLbl="node1" presStyleIdx="6" presStyleCnt="19"/>
      <dgm:spPr/>
    </dgm:pt>
    <dgm:pt modelId="{B5151C77-885D-43FD-8E9B-9DA714917DD9}" type="pres">
      <dgm:prSet presAssocID="{6E608986-1A29-4CA6-AD20-906D0AB21C6C}" presName="c8" presStyleLbl="node1" presStyleIdx="7" presStyleCnt="19"/>
      <dgm:spPr/>
    </dgm:pt>
    <dgm:pt modelId="{12E942AD-AF6C-4DA9-BF93-C093E51C6F84}" type="pres">
      <dgm:prSet presAssocID="{6E608986-1A29-4CA6-AD20-906D0AB21C6C}" presName="c9" presStyleLbl="node1" presStyleIdx="8" presStyleCnt="19"/>
      <dgm:spPr/>
    </dgm:pt>
    <dgm:pt modelId="{582A6133-C153-4C37-A620-4C277BDF0C0E}" type="pres">
      <dgm:prSet presAssocID="{6E608986-1A29-4CA6-AD20-906D0AB21C6C}" presName="c10" presStyleLbl="node1" presStyleIdx="9" presStyleCnt="19"/>
      <dgm:spPr/>
    </dgm:pt>
    <dgm:pt modelId="{98B240EB-0D82-47D1-9CB2-13183E8EA2EC}" type="pres">
      <dgm:prSet presAssocID="{6E608986-1A29-4CA6-AD20-906D0AB21C6C}" presName="c11" presStyleLbl="node1" presStyleIdx="10" presStyleCnt="19"/>
      <dgm:spPr/>
    </dgm:pt>
    <dgm:pt modelId="{6D23A96A-028C-41B6-B667-5B80592BC99B}" type="pres">
      <dgm:prSet presAssocID="{6E608986-1A29-4CA6-AD20-906D0AB21C6C}" presName="c12" presStyleLbl="node1" presStyleIdx="11" presStyleCnt="19"/>
      <dgm:spPr/>
    </dgm:pt>
    <dgm:pt modelId="{AB0DBB3F-DC97-4DEF-8575-B9661A72C477}" type="pres">
      <dgm:prSet presAssocID="{6E608986-1A29-4CA6-AD20-906D0AB21C6C}" presName="c13" presStyleLbl="node1" presStyleIdx="12" presStyleCnt="19"/>
      <dgm:spPr/>
    </dgm:pt>
    <dgm:pt modelId="{DF7BB838-9A96-46D3-8364-CFD12326B6EA}" type="pres">
      <dgm:prSet presAssocID="{6E608986-1A29-4CA6-AD20-906D0AB21C6C}" presName="c14" presStyleLbl="node1" presStyleIdx="13" presStyleCnt="19"/>
      <dgm:spPr/>
    </dgm:pt>
    <dgm:pt modelId="{9ECF2CC4-7D9D-46FD-8B57-F5DE318FA6D3}" type="pres">
      <dgm:prSet presAssocID="{6E608986-1A29-4CA6-AD20-906D0AB21C6C}" presName="c15" presStyleLbl="node1" presStyleIdx="14" presStyleCnt="19"/>
      <dgm:spPr/>
    </dgm:pt>
    <dgm:pt modelId="{A6362191-6158-4DF6-8CE0-64D240AD6025}" type="pres">
      <dgm:prSet presAssocID="{6E608986-1A29-4CA6-AD20-906D0AB21C6C}" presName="c16" presStyleLbl="node1" presStyleIdx="15" presStyleCnt="19"/>
      <dgm:spPr/>
    </dgm:pt>
    <dgm:pt modelId="{7A829BC7-8584-4D2A-9C2A-7812205E9FF0}" type="pres">
      <dgm:prSet presAssocID="{6E608986-1A29-4CA6-AD20-906D0AB21C6C}" presName="c17" presStyleLbl="node1" presStyleIdx="16" presStyleCnt="19"/>
      <dgm:spPr/>
    </dgm:pt>
    <dgm:pt modelId="{150A4FE5-54B2-4905-9FF8-D0DC97698F12}" type="pres">
      <dgm:prSet presAssocID="{6E608986-1A29-4CA6-AD20-906D0AB21C6C}" presName="c18" presStyleLbl="node1" presStyleIdx="17" presStyleCnt="19"/>
      <dgm:spPr/>
    </dgm:pt>
    <dgm:pt modelId="{1A9F8B60-848E-4007-926A-6FFC809DFFFA}" type="pres">
      <dgm:prSet presAssocID="{85377AFC-403C-480D-9EBD-72815F71B353}" presName="chevronComposite1" presStyleCnt="0"/>
      <dgm:spPr/>
    </dgm:pt>
    <dgm:pt modelId="{AA647F59-13D5-4C02-98E9-FD387F33A56A}" type="pres">
      <dgm:prSet presAssocID="{85377AFC-403C-480D-9EBD-72815F71B353}" presName="chevron1" presStyleLbl="sibTrans2D1" presStyleIdx="0" presStyleCnt="2"/>
      <dgm:spPr/>
    </dgm:pt>
    <dgm:pt modelId="{4E162E0F-8C84-4D56-B5AF-B9CF45440424}" type="pres">
      <dgm:prSet presAssocID="{85377AFC-403C-480D-9EBD-72815F71B353}" presName="spChevron1" presStyleCnt="0"/>
      <dgm:spPr/>
    </dgm:pt>
    <dgm:pt modelId="{B145E3C0-1595-4EA1-9CCD-B49465CDC1C3}" type="pres">
      <dgm:prSet presAssocID="{C9EB1821-D9ED-4766-A307-405640EB5D88}" presName="middle" presStyleCnt="0"/>
      <dgm:spPr/>
    </dgm:pt>
    <dgm:pt modelId="{058EC8FD-A1DF-4EB7-8BE8-781E7986DA0A}" type="pres">
      <dgm:prSet presAssocID="{C9EB1821-D9ED-4766-A307-405640EB5D88}" presName="parTxMid" presStyleLbl="revTx" presStyleIdx="1" presStyleCnt="2"/>
      <dgm:spPr/>
    </dgm:pt>
    <dgm:pt modelId="{E57D149E-6F35-438F-B694-6104E01B6C89}" type="pres">
      <dgm:prSet presAssocID="{C9EB1821-D9ED-4766-A307-405640EB5D88}" presName="spMid" presStyleCnt="0"/>
      <dgm:spPr/>
    </dgm:pt>
    <dgm:pt modelId="{0DA1F181-4C67-4603-B09E-F569DDF264D6}" type="pres">
      <dgm:prSet presAssocID="{64A8E9E6-E604-4CAB-957D-95B86942D825}" presName="chevronComposite1" presStyleCnt="0"/>
      <dgm:spPr/>
    </dgm:pt>
    <dgm:pt modelId="{1A64DDEC-1C12-4E14-B7F8-1D5518B92049}" type="pres">
      <dgm:prSet presAssocID="{64A8E9E6-E604-4CAB-957D-95B86942D825}" presName="chevron1" presStyleLbl="sibTrans2D1" presStyleIdx="1" presStyleCnt="2"/>
      <dgm:spPr/>
    </dgm:pt>
    <dgm:pt modelId="{8EB669BE-B7E5-4F1C-9163-5A96AA591932}" type="pres">
      <dgm:prSet presAssocID="{64A8E9E6-E604-4CAB-957D-95B86942D825}" presName="spChevron1" presStyleCnt="0"/>
      <dgm:spPr/>
    </dgm:pt>
    <dgm:pt modelId="{A7356B37-3B7D-4DD1-A6C5-179A69E8F5BE}" type="pres">
      <dgm:prSet presAssocID="{5C3BA4E7-A5CF-40D5-96D3-FD52CB46E155}" presName="last" presStyleCnt="0"/>
      <dgm:spPr/>
    </dgm:pt>
    <dgm:pt modelId="{E2E8A1D2-BFB7-419A-ABA2-369E30D5AADF}" type="pres">
      <dgm:prSet presAssocID="{5C3BA4E7-A5CF-40D5-96D3-FD52CB46E155}" presName="circleTx" presStyleLbl="node1" presStyleIdx="18" presStyleCnt="19"/>
      <dgm:spPr/>
    </dgm:pt>
    <dgm:pt modelId="{FB7C186A-5869-424C-9A5E-8C5D74F8A8D7}" type="pres">
      <dgm:prSet presAssocID="{5C3BA4E7-A5CF-40D5-96D3-FD52CB46E155}" presName="spN" presStyleCnt="0"/>
      <dgm:spPr/>
    </dgm:pt>
  </dgm:ptLst>
  <dgm:cxnLst>
    <dgm:cxn modelId="{BC7EF102-A012-4D24-A6D9-BF9C55D91746}" type="presOf" srcId="{C9EB1821-D9ED-4766-A307-405640EB5D88}" destId="{058EC8FD-A1DF-4EB7-8BE8-781E7986DA0A}" srcOrd="0" destOrd="0" presId="urn:microsoft.com/office/officeart/2009/3/layout/RandomtoResultProcess"/>
    <dgm:cxn modelId="{7351242C-7128-4A0E-90F2-3C501B82F37A}" type="presOf" srcId="{BF517E5D-128B-46A5-B4E4-5ADDB8B749E0}" destId="{2F9FCFF0-B582-4126-88E0-1C85A034AF35}" srcOrd="0" destOrd="0" presId="urn:microsoft.com/office/officeart/2009/3/layout/RandomtoResultProcess"/>
    <dgm:cxn modelId="{53211D61-BB82-4943-802B-CFF16979A05D}" srcId="{BF517E5D-128B-46A5-B4E4-5ADDB8B749E0}" destId="{C9EB1821-D9ED-4766-A307-405640EB5D88}" srcOrd="1" destOrd="0" parTransId="{2C328D96-45FE-4B08-ADD5-E2C672EB448A}" sibTransId="{64A8E9E6-E604-4CAB-957D-95B86942D825}"/>
    <dgm:cxn modelId="{8F0F0647-5B60-4E2E-A3AB-C522DFE4E63D}" type="presOf" srcId="{6E608986-1A29-4CA6-AD20-906D0AB21C6C}" destId="{1F09B175-095F-4292-90ED-EEF9B14BA56C}" srcOrd="0" destOrd="0" presId="urn:microsoft.com/office/officeart/2009/3/layout/RandomtoResultProcess"/>
    <dgm:cxn modelId="{6ACE8B49-3C7A-4530-A7EC-DCF221B2F09F}" type="presOf" srcId="{5C3BA4E7-A5CF-40D5-96D3-FD52CB46E155}" destId="{E2E8A1D2-BFB7-419A-ABA2-369E30D5AADF}" srcOrd="0" destOrd="0" presId="urn:microsoft.com/office/officeart/2009/3/layout/RandomtoResultProcess"/>
    <dgm:cxn modelId="{1EA06B6F-100D-45A7-9EE1-A26B309E0CAF}" srcId="{BF517E5D-128B-46A5-B4E4-5ADDB8B749E0}" destId="{5C3BA4E7-A5CF-40D5-96D3-FD52CB46E155}" srcOrd="2" destOrd="0" parTransId="{27051C45-B54D-4CC8-B3AE-C97988D04F90}" sibTransId="{4ABC6598-37FA-42CB-A458-CA3CAFCB59D8}"/>
    <dgm:cxn modelId="{49FC6CC4-4C9C-42DD-9D57-FECE4FBA330F}" srcId="{BF517E5D-128B-46A5-B4E4-5ADDB8B749E0}" destId="{6E608986-1A29-4CA6-AD20-906D0AB21C6C}" srcOrd="0" destOrd="0" parTransId="{9A619522-4C79-4BDF-AA5D-FE313E8B6C37}" sibTransId="{85377AFC-403C-480D-9EBD-72815F71B353}"/>
    <dgm:cxn modelId="{2E37169A-2D4C-4076-B5EA-AFB0FBDFE97A}" type="presParOf" srcId="{2F9FCFF0-B582-4126-88E0-1C85A034AF35}" destId="{2D6DA19A-3115-498B-A47C-16D6BB80FE81}" srcOrd="0" destOrd="0" presId="urn:microsoft.com/office/officeart/2009/3/layout/RandomtoResultProcess"/>
    <dgm:cxn modelId="{60F669BF-3CD5-40A2-BFAB-DBF315A6984E}" type="presParOf" srcId="{2D6DA19A-3115-498B-A47C-16D6BB80FE81}" destId="{1F09B175-095F-4292-90ED-EEF9B14BA56C}" srcOrd="0" destOrd="0" presId="urn:microsoft.com/office/officeart/2009/3/layout/RandomtoResultProcess"/>
    <dgm:cxn modelId="{3C08D259-05D7-4ABB-B365-E1B7A907563B}" type="presParOf" srcId="{2D6DA19A-3115-498B-A47C-16D6BB80FE81}" destId="{A268419D-A785-453A-A445-68615843A83F}" srcOrd="1" destOrd="0" presId="urn:microsoft.com/office/officeart/2009/3/layout/RandomtoResultProcess"/>
    <dgm:cxn modelId="{0402AD1B-9532-492D-A217-6BFB24541E8F}" type="presParOf" srcId="{2D6DA19A-3115-498B-A47C-16D6BB80FE81}" destId="{5578AB96-407F-469F-8DA5-F968F95438EB}" srcOrd="2" destOrd="0" presId="urn:microsoft.com/office/officeart/2009/3/layout/RandomtoResultProcess"/>
    <dgm:cxn modelId="{984A8AFF-4EF0-4469-B2E1-FE3451AE1146}" type="presParOf" srcId="{2D6DA19A-3115-498B-A47C-16D6BB80FE81}" destId="{4D823E33-AC41-49F9-B2DD-E8DD5C972EE7}" srcOrd="3" destOrd="0" presId="urn:microsoft.com/office/officeart/2009/3/layout/RandomtoResultProcess"/>
    <dgm:cxn modelId="{4082BAA7-01DB-44E8-BFFE-4B5BE55F98A7}" type="presParOf" srcId="{2D6DA19A-3115-498B-A47C-16D6BB80FE81}" destId="{BC48D911-B440-442A-A55F-49D467027545}" srcOrd="4" destOrd="0" presId="urn:microsoft.com/office/officeart/2009/3/layout/RandomtoResultProcess"/>
    <dgm:cxn modelId="{B525F7B5-DD97-45E0-B791-5AA7CB420AED}" type="presParOf" srcId="{2D6DA19A-3115-498B-A47C-16D6BB80FE81}" destId="{D342E612-01E1-496B-961D-26C68CE640EA}" srcOrd="5" destOrd="0" presId="urn:microsoft.com/office/officeart/2009/3/layout/RandomtoResultProcess"/>
    <dgm:cxn modelId="{E5B39195-92B6-4ADA-B7ED-8886E9AE8AF4}" type="presParOf" srcId="{2D6DA19A-3115-498B-A47C-16D6BB80FE81}" destId="{1AAF9ACD-A874-42F9-BE54-726A9E51484D}" srcOrd="6" destOrd="0" presId="urn:microsoft.com/office/officeart/2009/3/layout/RandomtoResultProcess"/>
    <dgm:cxn modelId="{79FDFEE4-5BD7-4B94-B6B9-E27F3675DCCD}" type="presParOf" srcId="{2D6DA19A-3115-498B-A47C-16D6BB80FE81}" destId="{36A0D4E7-691C-4E87-9944-3CB75C77DF33}" srcOrd="7" destOrd="0" presId="urn:microsoft.com/office/officeart/2009/3/layout/RandomtoResultProcess"/>
    <dgm:cxn modelId="{2884FA6D-5652-4A14-B4EE-7D004708FFE6}" type="presParOf" srcId="{2D6DA19A-3115-498B-A47C-16D6BB80FE81}" destId="{B5151C77-885D-43FD-8E9B-9DA714917DD9}" srcOrd="8" destOrd="0" presId="urn:microsoft.com/office/officeart/2009/3/layout/RandomtoResultProcess"/>
    <dgm:cxn modelId="{722E01C0-7468-4B2D-B4C3-94380A30D108}" type="presParOf" srcId="{2D6DA19A-3115-498B-A47C-16D6BB80FE81}" destId="{12E942AD-AF6C-4DA9-BF93-C093E51C6F84}" srcOrd="9" destOrd="0" presId="urn:microsoft.com/office/officeart/2009/3/layout/RandomtoResultProcess"/>
    <dgm:cxn modelId="{02C942A6-293C-479A-8ED9-AA3875AC65B3}" type="presParOf" srcId="{2D6DA19A-3115-498B-A47C-16D6BB80FE81}" destId="{582A6133-C153-4C37-A620-4C277BDF0C0E}" srcOrd="10" destOrd="0" presId="urn:microsoft.com/office/officeart/2009/3/layout/RandomtoResultProcess"/>
    <dgm:cxn modelId="{5500C1EB-A8DB-44B1-A7F7-739BE8D003A2}" type="presParOf" srcId="{2D6DA19A-3115-498B-A47C-16D6BB80FE81}" destId="{98B240EB-0D82-47D1-9CB2-13183E8EA2EC}" srcOrd="11" destOrd="0" presId="urn:microsoft.com/office/officeart/2009/3/layout/RandomtoResultProcess"/>
    <dgm:cxn modelId="{A202C48B-6233-48A7-8313-DFB6CEE83640}" type="presParOf" srcId="{2D6DA19A-3115-498B-A47C-16D6BB80FE81}" destId="{6D23A96A-028C-41B6-B667-5B80592BC99B}" srcOrd="12" destOrd="0" presId="urn:microsoft.com/office/officeart/2009/3/layout/RandomtoResultProcess"/>
    <dgm:cxn modelId="{7AA4B6D0-357E-4D70-AB37-F8FDED0625ED}" type="presParOf" srcId="{2D6DA19A-3115-498B-A47C-16D6BB80FE81}" destId="{AB0DBB3F-DC97-4DEF-8575-B9661A72C477}" srcOrd="13" destOrd="0" presId="urn:microsoft.com/office/officeart/2009/3/layout/RandomtoResultProcess"/>
    <dgm:cxn modelId="{E547813A-E5D7-4333-AE4D-F49B35A585EB}" type="presParOf" srcId="{2D6DA19A-3115-498B-A47C-16D6BB80FE81}" destId="{DF7BB838-9A96-46D3-8364-CFD12326B6EA}" srcOrd="14" destOrd="0" presId="urn:microsoft.com/office/officeart/2009/3/layout/RandomtoResultProcess"/>
    <dgm:cxn modelId="{01273954-5F05-4661-96F8-F0B95FCBEC55}" type="presParOf" srcId="{2D6DA19A-3115-498B-A47C-16D6BB80FE81}" destId="{9ECF2CC4-7D9D-46FD-8B57-F5DE318FA6D3}" srcOrd="15" destOrd="0" presId="urn:microsoft.com/office/officeart/2009/3/layout/RandomtoResultProcess"/>
    <dgm:cxn modelId="{242A5BC3-7FBC-419B-8AF6-72E29D834340}" type="presParOf" srcId="{2D6DA19A-3115-498B-A47C-16D6BB80FE81}" destId="{A6362191-6158-4DF6-8CE0-64D240AD6025}" srcOrd="16" destOrd="0" presId="urn:microsoft.com/office/officeart/2009/3/layout/RandomtoResultProcess"/>
    <dgm:cxn modelId="{F0BBFD83-97C1-43FF-962D-0A708269DEE6}" type="presParOf" srcId="{2D6DA19A-3115-498B-A47C-16D6BB80FE81}" destId="{7A829BC7-8584-4D2A-9C2A-7812205E9FF0}" srcOrd="17" destOrd="0" presId="urn:microsoft.com/office/officeart/2009/3/layout/RandomtoResultProcess"/>
    <dgm:cxn modelId="{E1FC92FC-FB52-49C2-B05D-AA892C90295B}" type="presParOf" srcId="{2D6DA19A-3115-498B-A47C-16D6BB80FE81}" destId="{150A4FE5-54B2-4905-9FF8-D0DC97698F12}" srcOrd="18" destOrd="0" presId="urn:microsoft.com/office/officeart/2009/3/layout/RandomtoResultProcess"/>
    <dgm:cxn modelId="{A44F02EE-FF84-4D6C-8FDE-891D92FB50FF}" type="presParOf" srcId="{2F9FCFF0-B582-4126-88E0-1C85A034AF35}" destId="{1A9F8B60-848E-4007-926A-6FFC809DFFFA}" srcOrd="1" destOrd="0" presId="urn:microsoft.com/office/officeart/2009/3/layout/RandomtoResultProcess"/>
    <dgm:cxn modelId="{826921F8-0053-4CF0-B5AE-3B416A496CBC}" type="presParOf" srcId="{1A9F8B60-848E-4007-926A-6FFC809DFFFA}" destId="{AA647F59-13D5-4C02-98E9-FD387F33A56A}" srcOrd="0" destOrd="0" presId="urn:microsoft.com/office/officeart/2009/3/layout/RandomtoResultProcess"/>
    <dgm:cxn modelId="{AEEA04A8-FD3D-4F1E-BB61-6E9840AABBD1}" type="presParOf" srcId="{1A9F8B60-848E-4007-926A-6FFC809DFFFA}" destId="{4E162E0F-8C84-4D56-B5AF-B9CF45440424}" srcOrd="1" destOrd="0" presId="urn:microsoft.com/office/officeart/2009/3/layout/RandomtoResultProcess"/>
    <dgm:cxn modelId="{E9A94CA6-C7D5-4729-94DC-354BAB0DC86C}" type="presParOf" srcId="{2F9FCFF0-B582-4126-88E0-1C85A034AF35}" destId="{B145E3C0-1595-4EA1-9CCD-B49465CDC1C3}" srcOrd="2" destOrd="0" presId="urn:microsoft.com/office/officeart/2009/3/layout/RandomtoResultProcess"/>
    <dgm:cxn modelId="{F6C812AC-0449-4A2D-A066-733974790F5A}" type="presParOf" srcId="{B145E3C0-1595-4EA1-9CCD-B49465CDC1C3}" destId="{058EC8FD-A1DF-4EB7-8BE8-781E7986DA0A}" srcOrd="0" destOrd="0" presId="urn:microsoft.com/office/officeart/2009/3/layout/RandomtoResultProcess"/>
    <dgm:cxn modelId="{05631469-9F88-494C-A247-4F0F78D12B88}" type="presParOf" srcId="{B145E3C0-1595-4EA1-9CCD-B49465CDC1C3}" destId="{E57D149E-6F35-438F-B694-6104E01B6C89}" srcOrd="1" destOrd="0" presId="urn:microsoft.com/office/officeart/2009/3/layout/RandomtoResultProcess"/>
    <dgm:cxn modelId="{6FC44363-7538-4F6D-A1C6-C3FC738D9973}" type="presParOf" srcId="{2F9FCFF0-B582-4126-88E0-1C85A034AF35}" destId="{0DA1F181-4C67-4603-B09E-F569DDF264D6}" srcOrd="3" destOrd="0" presId="urn:microsoft.com/office/officeart/2009/3/layout/RandomtoResultProcess"/>
    <dgm:cxn modelId="{5253A3F1-7201-4DD7-9990-A066CA463212}" type="presParOf" srcId="{0DA1F181-4C67-4603-B09E-F569DDF264D6}" destId="{1A64DDEC-1C12-4E14-B7F8-1D5518B92049}" srcOrd="0" destOrd="0" presId="urn:microsoft.com/office/officeart/2009/3/layout/RandomtoResultProcess"/>
    <dgm:cxn modelId="{DA885C09-498A-48F4-A976-C59F996AFA1A}" type="presParOf" srcId="{0DA1F181-4C67-4603-B09E-F569DDF264D6}" destId="{8EB669BE-B7E5-4F1C-9163-5A96AA591932}" srcOrd="1" destOrd="0" presId="urn:microsoft.com/office/officeart/2009/3/layout/RandomtoResultProcess"/>
    <dgm:cxn modelId="{641D2DF8-0C1C-4B9C-8127-34857AA8128D}" type="presParOf" srcId="{2F9FCFF0-B582-4126-88E0-1C85A034AF35}" destId="{A7356B37-3B7D-4DD1-A6C5-179A69E8F5BE}" srcOrd="4" destOrd="0" presId="urn:microsoft.com/office/officeart/2009/3/layout/RandomtoResultProcess"/>
    <dgm:cxn modelId="{97B8775B-C146-4954-8A8E-A23B5B7CB49B}" type="presParOf" srcId="{A7356B37-3B7D-4DD1-A6C5-179A69E8F5BE}" destId="{E2E8A1D2-BFB7-419A-ABA2-369E30D5AADF}" srcOrd="0" destOrd="0" presId="urn:microsoft.com/office/officeart/2009/3/layout/RandomtoResultProcess"/>
    <dgm:cxn modelId="{165AEA96-D6FD-4E93-BBF9-A48C8A72A1CC}" type="presParOf" srcId="{A7356B37-3B7D-4DD1-A6C5-179A69E8F5BE}" destId="{FB7C186A-5869-424C-9A5E-8C5D74F8A8D7}"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9B175-095F-4292-90ED-EEF9B14BA56C}">
      <dsp:nvSpPr>
        <dsp:cNvPr id="0" name=""/>
        <dsp:cNvSpPr/>
      </dsp:nvSpPr>
      <dsp:spPr>
        <a:xfrm>
          <a:off x="196842" y="1665014"/>
          <a:ext cx="2859171" cy="94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Identify outliers and determine how to best model them without overfitting</a:t>
          </a:r>
        </a:p>
      </dsp:txBody>
      <dsp:txXfrm>
        <a:off x="196842" y="1665014"/>
        <a:ext cx="2859171" cy="942227"/>
      </dsp:txXfrm>
    </dsp:sp>
    <dsp:sp modelId="{A268419D-A785-453A-A445-68615843A83F}">
      <dsp:nvSpPr>
        <dsp:cNvPr id="0" name=""/>
        <dsp:cNvSpPr/>
      </dsp:nvSpPr>
      <dsp:spPr>
        <a:xfrm>
          <a:off x="193593" y="1325305"/>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578AB96-407F-469F-8DA5-F968F95438EB}">
      <dsp:nvSpPr>
        <dsp:cNvPr id="0" name=""/>
        <dsp:cNvSpPr/>
      </dsp:nvSpPr>
      <dsp:spPr>
        <a:xfrm>
          <a:off x="352797" y="1006897"/>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D823E33-AC41-49F9-B2DD-E8DD5C972EE7}">
      <dsp:nvSpPr>
        <dsp:cNvPr id="0" name=""/>
        <dsp:cNvSpPr/>
      </dsp:nvSpPr>
      <dsp:spPr>
        <a:xfrm>
          <a:off x="734886" y="1070579"/>
          <a:ext cx="357396" cy="357396"/>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C48D911-B440-442A-A55F-49D467027545}">
      <dsp:nvSpPr>
        <dsp:cNvPr id="0" name=""/>
        <dsp:cNvSpPr/>
      </dsp:nvSpPr>
      <dsp:spPr>
        <a:xfrm>
          <a:off x="1053294" y="720330"/>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342E612-01E1-496B-961D-26C68CE640EA}">
      <dsp:nvSpPr>
        <dsp:cNvPr id="0" name=""/>
        <dsp:cNvSpPr/>
      </dsp:nvSpPr>
      <dsp:spPr>
        <a:xfrm>
          <a:off x="1467224" y="592967"/>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AAF9ACD-A874-42F9-BE54-726A9E51484D}">
      <dsp:nvSpPr>
        <dsp:cNvPr id="0" name=""/>
        <dsp:cNvSpPr/>
      </dsp:nvSpPr>
      <dsp:spPr>
        <a:xfrm>
          <a:off x="1976677" y="815852"/>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6A0D4E7-691C-4E87-9944-3CB75C77DF33}">
      <dsp:nvSpPr>
        <dsp:cNvPr id="0" name=""/>
        <dsp:cNvSpPr/>
      </dsp:nvSpPr>
      <dsp:spPr>
        <a:xfrm>
          <a:off x="2295084" y="975056"/>
          <a:ext cx="357396" cy="357396"/>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5151C77-885D-43FD-8E9B-9DA714917DD9}">
      <dsp:nvSpPr>
        <dsp:cNvPr id="0" name=""/>
        <dsp:cNvSpPr/>
      </dsp:nvSpPr>
      <dsp:spPr>
        <a:xfrm>
          <a:off x="2740855" y="1325305"/>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2E942AD-AF6C-4DA9-BF93-C093E51C6F84}">
      <dsp:nvSpPr>
        <dsp:cNvPr id="0" name=""/>
        <dsp:cNvSpPr/>
      </dsp:nvSpPr>
      <dsp:spPr>
        <a:xfrm>
          <a:off x="2931900" y="1675553"/>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82A6133-C153-4C37-A620-4C277BDF0C0E}">
      <dsp:nvSpPr>
        <dsp:cNvPr id="0" name=""/>
        <dsp:cNvSpPr/>
      </dsp:nvSpPr>
      <dsp:spPr>
        <a:xfrm>
          <a:off x="1276179" y="1006897"/>
          <a:ext cx="584830" cy="584830"/>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8B240EB-0D82-47D1-9CB2-13183E8EA2EC}">
      <dsp:nvSpPr>
        <dsp:cNvPr id="0" name=""/>
        <dsp:cNvSpPr/>
      </dsp:nvSpPr>
      <dsp:spPr>
        <a:xfrm>
          <a:off x="34389" y="2216847"/>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D23A96A-028C-41B6-B667-5B80592BC99B}">
      <dsp:nvSpPr>
        <dsp:cNvPr id="0" name=""/>
        <dsp:cNvSpPr/>
      </dsp:nvSpPr>
      <dsp:spPr>
        <a:xfrm>
          <a:off x="225434" y="2503414"/>
          <a:ext cx="357396" cy="357396"/>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B0DBB3F-DC97-4DEF-8575-B9661A72C477}">
      <dsp:nvSpPr>
        <dsp:cNvPr id="0" name=""/>
        <dsp:cNvSpPr/>
      </dsp:nvSpPr>
      <dsp:spPr>
        <a:xfrm>
          <a:off x="703045" y="2758140"/>
          <a:ext cx="519849" cy="519849"/>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F7BB838-9A96-46D3-8364-CFD12326B6EA}">
      <dsp:nvSpPr>
        <dsp:cNvPr id="0" name=""/>
        <dsp:cNvSpPr/>
      </dsp:nvSpPr>
      <dsp:spPr>
        <a:xfrm>
          <a:off x="1371702" y="3172070"/>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ECF2CC4-7D9D-46FD-8B57-F5DE318FA6D3}">
      <dsp:nvSpPr>
        <dsp:cNvPr id="0" name=""/>
        <dsp:cNvSpPr/>
      </dsp:nvSpPr>
      <dsp:spPr>
        <a:xfrm>
          <a:off x="1499065" y="2758140"/>
          <a:ext cx="357396" cy="357396"/>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6362191-6158-4DF6-8CE0-64D240AD6025}">
      <dsp:nvSpPr>
        <dsp:cNvPr id="0" name=""/>
        <dsp:cNvSpPr/>
      </dsp:nvSpPr>
      <dsp:spPr>
        <a:xfrm>
          <a:off x="1817473" y="3203911"/>
          <a:ext cx="227434" cy="227434"/>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A829BC7-8584-4D2A-9C2A-7812205E9FF0}">
      <dsp:nvSpPr>
        <dsp:cNvPr id="0" name=""/>
        <dsp:cNvSpPr/>
      </dsp:nvSpPr>
      <dsp:spPr>
        <a:xfrm>
          <a:off x="2104040" y="2694458"/>
          <a:ext cx="519849" cy="519849"/>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50A4FE5-54B2-4905-9FF8-D0DC97698F12}">
      <dsp:nvSpPr>
        <dsp:cNvPr id="0" name=""/>
        <dsp:cNvSpPr/>
      </dsp:nvSpPr>
      <dsp:spPr>
        <a:xfrm>
          <a:off x="2804537" y="2567095"/>
          <a:ext cx="357396" cy="357396"/>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A647F59-13D5-4C02-98E9-FD387F33A56A}">
      <dsp:nvSpPr>
        <dsp:cNvPr id="0" name=""/>
        <dsp:cNvSpPr/>
      </dsp:nvSpPr>
      <dsp:spPr>
        <a:xfrm>
          <a:off x="3161933" y="1070049"/>
          <a:ext cx="1049622" cy="2003843"/>
        </a:xfrm>
        <a:prstGeom prst="chevron">
          <a:avLst>
            <a:gd name="adj" fmla="val 62310"/>
          </a:avLst>
        </a:prstGeom>
        <a:gradFill rotWithShape="0">
          <a:gsLst>
            <a:gs pos="0">
              <a:schemeClr val="accent1">
                <a:tint val="60000"/>
                <a:hueOff val="0"/>
                <a:satOff val="0"/>
                <a:lumOff val="0"/>
                <a:alphaOff val="0"/>
                <a:tint val="69000"/>
                <a:alpha val="100000"/>
                <a:satMod val="109000"/>
                <a:lumMod val="110000"/>
              </a:schemeClr>
            </a:gs>
            <a:gs pos="52000">
              <a:schemeClr val="accent1">
                <a:tint val="60000"/>
                <a:hueOff val="0"/>
                <a:satOff val="0"/>
                <a:lumOff val="0"/>
                <a:alphaOff val="0"/>
                <a:tint val="74000"/>
                <a:satMod val="100000"/>
                <a:lumMod val="104000"/>
              </a:schemeClr>
            </a:gs>
            <a:gs pos="100000">
              <a:schemeClr val="accent1">
                <a:tint val="60000"/>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058EC8FD-A1DF-4EB7-8BE8-781E7986DA0A}">
      <dsp:nvSpPr>
        <dsp:cNvPr id="0" name=""/>
        <dsp:cNvSpPr/>
      </dsp:nvSpPr>
      <dsp:spPr>
        <a:xfrm>
          <a:off x="4211556" y="1071022"/>
          <a:ext cx="2862607" cy="200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Try more classification models including </a:t>
          </a:r>
          <a:r>
            <a:rPr lang="en-US" sz="1500" kern="1200" dirty="0" err="1"/>
            <a:t>CatBoost</a:t>
          </a:r>
          <a:r>
            <a:rPr lang="en-US" sz="1500" kern="1200" dirty="0"/>
            <a:t> and </a:t>
          </a:r>
          <a:r>
            <a:rPr lang="en-US" sz="1500" kern="1200" dirty="0" err="1"/>
            <a:t>XGBoost</a:t>
          </a:r>
          <a:endParaRPr lang="en-US" sz="1500" kern="1200" dirty="0"/>
        </a:p>
      </dsp:txBody>
      <dsp:txXfrm>
        <a:off x="4211556" y="1071022"/>
        <a:ext cx="2862607" cy="2003824"/>
      </dsp:txXfrm>
    </dsp:sp>
    <dsp:sp modelId="{1A64DDEC-1C12-4E14-B7F8-1D5518B92049}">
      <dsp:nvSpPr>
        <dsp:cNvPr id="0" name=""/>
        <dsp:cNvSpPr/>
      </dsp:nvSpPr>
      <dsp:spPr>
        <a:xfrm>
          <a:off x="7074163" y="1070049"/>
          <a:ext cx="1049622" cy="2003843"/>
        </a:xfrm>
        <a:prstGeom prst="chevron">
          <a:avLst>
            <a:gd name="adj" fmla="val 62310"/>
          </a:avLst>
        </a:prstGeom>
        <a:gradFill rotWithShape="0">
          <a:gsLst>
            <a:gs pos="0">
              <a:schemeClr val="accent1">
                <a:tint val="60000"/>
                <a:hueOff val="0"/>
                <a:satOff val="0"/>
                <a:lumOff val="0"/>
                <a:alphaOff val="0"/>
                <a:tint val="69000"/>
                <a:alpha val="100000"/>
                <a:satMod val="109000"/>
                <a:lumMod val="110000"/>
              </a:schemeClr>
            </a:gs>
            <a:gs pos="52000">
              <a:schemeClr val="accent1">
                <a:tint val="60000"/>
                <a:hueOff val="0"/>
                <a:satOff val="0"/>
                <a:lumOff val="0"/>
                <a:alphaOff val="0"/>
                <a:tint val="74000"/>
                <a:satMod val="100000"/>
                <a:lumMod val="104000"/>
              </a:schemeClr>
            </a:gs>
            <a:gs pos="100000">
              <a:schemeClr val="accent1">
                <a:tint val="60000"/>
                <a:hueOff val="0"/>
                <a:satOff val="0"/>
                <a:lumOff val="0"/>
                <a:alphaOff val="0"/>
                <a:tint val="78000"/>
                <a:satMod val="100000"/>
                <a:lumMod val="10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E2E8A1D2-BFB7-419A-ABA2-369E30D5AADF}">
      <dsp:nvSpPr>
        <dsp:cNvPr id="0" name=""/>
        <dsp:cNvSpPr/>
      </dsp:nvSpPr>
      <dsp:spPr>
        <a:xfrm>
          <a:off x="8238290" y="904447"/>
          <a:ext cx="2433215" cy="2433215"/>
        </a:xfrm>
        <a:prstGeom prst="ellipse">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Create a baseline where patients within a certain “score” are put on a plant-based diet and workout regime.</a:t>
          </a:r>
        </a:p>
      </dsp:txBody>
      <dsp:txXfrm>
        <a:off x="8594626" y="1260783"/>
        <a:ext cx="1720543" cy="1720543"/>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C2098-B04C-43DA-997F-6330772CFF77}"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AE659-DBB1-4DB9-AA76-8F10E34400BE}" type="slidenum">
              <a:rPr lang="en-US" smtClean="0"/>
              <a:t>‹#›</a:t>
            </a:fld>
            <a:endParaRPr lang="en-US"/>
          </a:p>
        </p:txBody>
      </p:sp>
    </p:spTree>
    <p:extLst>
      <p:ext uri="{BB962C8B-B14F-4D97-AF65-F5344CB8AC3E}">
        <p14:creationId xmlns:p14="http://schemas.microsoft.com/office/powerpoint/2010/main" val="4078409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heart failure because more than likely matters to every person in this room regarding a family member or friend, and more importantly, because it’s preventable. </a:t>
            </a:r>
          </a:p>
          <a:p>
            <a:endParaRPr lang="en-US" dirty="0"/>
          </a:p>
          <a:p>
            <a:r>
              <a:rPr lang="en-US" dirty="0"/>
              <a:t>How is it preventable? By early detection and action by .  </a:t>
            </a:r>
          </a:p>
          <a:p>
            <a:endParaRPr lang="en-US" dirty="0"/>
          </a:p>
          <a:p>
            <a:r>
              <a:rPr lang="en-US" dirty="0"/>
              <a:t>Awareness if half the battle. Patients who aware of an acute and life-threatening condition earlier have a far better chance of returning to their families and back to a normal, and longer, life. </a:t>
            </a:r>
          </a:p>
        </p:txBody>
      </p:sp>
      <p:sp>
        <p:nvSpPr>
          <p:cNvPr id="4" name="Slide Number Placeholder 3"/>
          <p:cNvSpPr>
            <a:spLocks noGrp="1"/>
          </p:cNvSpPr>
          <p:nvPr>
            <p:ph type="sldNum" sz="quarter" idx="5"/>
          </p:nvPr>
        </p:nvSpPr>
        <p:spPr/>
        <p:txBody>
          <a:bodyPr/>
          <a:lstStyle/>
          <a:p>
            <a:fld id="{43FAE659-DBB1-4DB9-AA76-8F10E34400BE}" type="slidenum">
              <a:rPr lang="en-US" smtClean="0"/>
              <a:t>2</a:t>
            </a:fld>
            <a:endParaRPr lang="en-US"/>
          </a:p>
        </p:txBody>
      </p:sp>
    </p:spTree>
    <p:extLst>
      <p:ext uri="{BB962C8B-B14F-4D97-AF65-F5344CB8AC3E}">
        <p14:creationId xmlns:p14="http://schemas.microsoft.com/office/powerpoint/2010/main" val="184171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Negatively correlated </a:t>
            </a:r>
          </a:p>
          <a:p>
            <a:endParaRPr lang="en-US" dirty="0"/>
          </a:p>
          <a:p>
            <a:r>
              <a:rPr lang="en-US" dirty="0"/>
              <a:t>As ejection fraction and serum sodium decrease, heart failure is more likely  </a:t>
            </a:r>
          </a:p>
          <a:p>
            <a:endParaRPr lang="en-US" dirty="0"/>
          </a:p>
          <a:p>
            <a:r>
              <a:rPr lang="en-US" dirty="0"/>
              <a:t>As Serum creatinine decreases, heart failure is less likely </a:t>
            </a:r>
          </a:p>
        </p:txBody>
      </p:sp>
      <p:sp>
        <p:nvSpPr>
          <p:cNvPr id="4" name="Slide Number Placeholder 3"/>
          <p:cNvSpPr>
            <a:spLocks noGrp="1"/>
          </p:cNvSpPr>
          <p:nvPr>
            <p:ph type="sldNum" sz="quarter" idx="5"/>
          </p:nvPr>
        </p:nvSpPr>
        <p:spPr/>
        <p:txBody>
          <a:bodyPr/>
          <a:lstStyle/>
          <a:p>
            <a:fld id="{43FAE659-DBB1-4DB9-AA76-8F10E34400BE}" type="slidenum">
              <a:rPr lang="en-US" smtClean="0"/>
              <a:t>11</a:t>
            </a:fld>
            <a:endParaRPr lang="en-US"/>
          </a:p>
        </p:txBody>
      </p:sp>
    </p:spTree>
    <p:extLst>
      <p:ext uri="{BB962C8B-B14F-4D97-AF65-F5344CB8AC3E}">
        <p14:creationId xmlns:p14="http://schemas.microsoft.com/office/powerpoint/2010/main" val="3258540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4 models I used for my predictions. </a:t>
            </a:r>
          </a:p>
          <a:p>
            <a:endParaRPr lang="en-US" dirty="0"/>
          </a:p>
          <a:p>
            <a:r>
              <a:rPr lang="en-US" dirty="0"/>
              <a:t>First, I used the logistic regression model to perform a baseline. I ran it without scaling the data or removing all but the 3  features from my feature selection. </a:t>
            </a:r>
          </a:p>
          <a:p>
            <a:endParaRPr lang="en-US" dirty="0"/>
          </a:p>
          <a:p>
            <a:r>
              <a:rPr lang="en-US" dirty="0"/>
              <a:t>Then, I ran the logistic regression again, as well as a KNN, Decision tree classifier, and a random forest classifier.</a:t>
            </a:r>
          </a:p>
        </p:txBody>
      </p:sp>
      <p:sp>
        <p:nvSpPr>
          <p:cNvPr id="4" name="Slide Number Placeholder 3"/>
          <p:cNvSpPr>
            <a:spLocks noGrp="1"/>
          </p:cNvSpPr>
          <p:nvPr>
            <p:ph type="sldNum" sz="quarter" idx="5"/>
          </p:nvPr>
        </p:nvSpPr>
        <p:spPr/>
        <p:txBody>
          <a:bodyPr/>
          <a:lstStyle/>
          <a:p>
            <a:fld id="{43FAE659-DBB1-4DB9-AA76-8F10E34400BE}" type="slidenum">
              <a:rPr lang="en-US" smtClean="0"/>
              <a:t>12</a:t>
            </a:fld>
            <a:endParaRPr lang="en-US"/>
          </a:p>
        </p:txBody>
      </p:sp>
    </p:spTree>
    <p:extLst>
      <p:ext uri="{BB962C8B-B14F-4D97-AF65-F5344CB8AC3E}">
        <p14:creationId xmlns:p14="http://schemas.microsoft.com/office/powerpoint/2010/main" val="3575087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particular run, the random forest algorithm had the highest % accuracy at 89 %. </a:t>
            </a:r>
          </a:p>
          <a:p>
            <a:endParaRPr lang="en-US" dirty="0"/>
          </a:p>
          <a:p>
            <a:endParaRPr lang="en-US" dirty="0"/>
          </a:p>
          <a:p>
            <a:endParaRPr lang="en-US" dirty="0"/>
          </a:p>
          <a:p>
            <a:r>
              <a:rPr lang="en-US" dirty="0"/>
              <a:t>WITHOUT TIME. </a:t>
            </a:r>
          </a:p>
        </p:txBody>
      </p:sp>
      <p:sp>
        <p:nvSpPr>
          <p:cNvPr id="4" name="Slide Number Placeholder 3"/>
          <p:cNvSpPr>
            <a:spLocks noGrp="1"/>
          </p:cNvSpPr>
          <p:nvPr>
            <p:ph type="sldNum" sz="quarter" idx="5"/>
          </p:nvPr>
        </p:nvSpPr>
        <p:spPr/>
        <p:txBody>
          <a:bodyPr/>
          <a:lstStyle/>
          <a:p>
            <a:fld id="{43FAE659-DBB1-4DB9-AA76-8F10E34400BE}" type="slidenum">
              <a:rPr lang="en-US" smtClean="0"/>
              <a:t>13</a:t>
            </a:fld>
            <a:endParaRPr lang="en-US"/>
          </a:p>
        </p:txBody>
      </p:sp>
    </p:spTree>
    <p:extLst>
      <p:ext uri="{BB962C8B-B14F-4D97-AF65-F5344CB8AC3E}">
        <p14:creationId xmlns:p14="http://schemas.microsoft.com/office/powerpoint/2010/main" val="2389158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think it should be. Removing some the human error from hospitals can help to increase the efficiency and accuracy of diagnostics, as well as make healthcare human again. ALLOWING doctors to be attentive, hands-on, hands-free, not-rushed, informed. </a:t>
            </a:r>
          </a:p>
          <a:p>
            <a:endParaRPr lang="en-US" dirty="0"/>
          </a:p>
          <a:p>
            <a:r>
              <a:rPr lang="en-US" dirty="0"/>
              <a:t>Ejection fraction is a procedure (ultrasound) </a:t>
            </a:r>
          </a:p>
          <a:p>
            <a:r>
              <a:rPr lang="en-US" dirty="0"/>
              <a:t>BNP is a blood draw </a:t>
            </a:r>
          </a:p>
          <a:p>
            <a:endParaRPr lang="en-US" dirty="0"/>
          </a:p>
          <a:p>
            <a:r>
              <a:rPr lang="en-US" dirty="0"/>
              <a:t>So, to go a step further, it’d be important to get more data </a:t>
            </a:r>
          </a:p>
        </p:txBody>
      </p:sp>
      <p:sp>
        <p:nvSpPr>
          <p:cNvPr id="4" name="Slide Number Placeholder 3"/>
          <p:cNvSpPr>
            <a:spLocks noGrp="1"/>
          </p:cNvSpPr>
          <p:nvPr>
            <p:ph type="sldNum" sz="quarter" idx="5"/>
          </p:nvPr>
        </p:nvSpPr>
        <p:spPr/>
        <p:txBody>
          <a:bodyPr/>
          <a:lstStyle/>
          <a:p>
            <a:fld id="{43FAE659-DBB1-4DB9-AA76-8F10E34400BE}" type="slidenum">
              <a:rPr lang="en-US" smtClean="0"/>
              <a:t>15</a:t>
            </a:fld>
            <a:endParaRPr lang="en-US"/>
          </a:p>
        </p:txBody>
      </p:sp>
    </p:spTree>
    <p:extLst>
      <p:ext uri="{BB962C8B-B14F-4D97-AF65-F5344CB8AC3E}">
        <p14:creationId xmlns:p14="http://schemas.microsoft.com/office/powerpoint/2010/main" val="1882124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deploy this in real life </a:t>
            </a:r>
          </a:p>
        </p:txBody>
      </p:sp>
      <p:sp>
        <p:nvSpPr>
          <p:cNvPr id="4" name="Slide Number Placeholder 3"/>
          <p:cNvSpPr>
            <a:spLocks noGrp="1"/>
          </p:cNvSpPr>
          <p:nvPr>
            <p:ph type="sldNum" sz="quarter" idx="5"/>
          </p:nvPr>
        </p:nvSpPr>
        <p:spPr/>
        <p:txBody>
          <a:bodyPr/>
          <a:lstStyle/>
          <a:p>
            <a:fld id="{43FAE659-DBB1-4DB9-AA76-8F10E34400BE}" type="slidenum">
              <a:rPr lang="en-US" smtClean="0"/>
              <a:t>17</a:t>
            </a:fld>
            <a:endParaRPr lang="en-US"/>
          </a:p>
        </p:txBody>
      </p:sp>
    </p:spTree>
    <p:extLst>
      <p:ext uri="{BB962C8B-B14F-4D97-AF65-F5344CB8AC3E}">
        <p14:creationId xmlns:p14="http://schemas.microsoft.com/office/powerpoint/2010/main" val="261374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a book that a friend recommended to me a few years ago. It’s about how machine learning is used in radiology to liberate radiologists from sitting in dark rooms looking at scans all day. They can have more patient contact, </a:t>
            </a:r>
          </a:p>
          <a:p>
            <a:endParaRPr lang="en-US" dirty="0"/>
          </a:p>
          <a:p>
            <a:r>
              <a:rPr lang="en-US" dirty="0"/>
              <a:t>Doctors need to have the time and the space to be doctors: attentive, hands-on, hands-free, not-rushed, informed. </a:t>
            </a:r>
          </a:p>
          <a:p>
            <a:endParaRPr lang="en-US" dirty="0"/>
          </a:p>
          <a:p>
            <a:r>
              <a:rPr lang="en-US" dirty="0"/>
              <a:t>How accurately I could predict a medical emergency Before it happened, saves time and money for both the patients and families, and the doctors.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turns out that most CVDs can be prevented or minimized by addressing risk factors such as unhealthy diet, physical inactivity, and tobacco and alcohol 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excellent use for a machine learning model. </a:t>
            </a:r>
          </a:p>
          <a:p>
            <a:r>
              <a:rPr lang="en-US" dirty="0"/>
              <a:t> </a:t>
            </a:r>
          </a:p>
        </p:txBody>
      </p:sp>
      <p:sp>
        <p:nvSpPr>
          <p:cNvPr id="4" name="Slide Number Placeholder 3"/>
          <p:cNvSpPr>
            <a:spLocks noGrp="1"/>
          </p:cNvSpPr>
          <p:nvPr>
            <p:ph type="sldNum" sz="quarter" idx="5"/>
          </p:nvPr>
        </p:nvSpPr>
        <p:spPr/>
        <p:txBody>
          <a:bodyPr/>
          <a:lstStyle/>
          <a:p>
            <a:fld id="{43FAE659-DBB1-4DB9-AA76-8F10E34400BE}" type="slidenum">
              <a:rPr lang="en-US" smtClean="0"/>
              <a:t>3</a:t>
            </a:fld>
            <a:endParaRPr lang="en-US"/>
          </a:p>
        </p:txBody>
      </p:sp>
    </p:spTree>
    <p:extLst>
      <p:ext uri="{BB962C8B-B14F-4D97-AF65-F5344CB8AC3E}">
        <p14:creationId xmlns:p14="http://schemas.microsoft.com/office/powerpoint/2010/main" val="3634147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Blood tests, Echocardiograms, physicals</a:t>
            </a:r>
          </a:p>
          <a:p>
            <a:endParaRPr lang="en-US" dirty="0"/>
          </a:p>
          <a:p>
            <a:r>
              <a:rPr lang="en-US" dirty="0"/>
              <a:t>While patient is getting a check up or starting to experience symptoms</a:t>
            </a:r>
          </a:p>
        </p:txBody>
      </p:sp>
      <p:sp>
        <p:nvSpPr>
          <p:cNvPr id="4" name="Slide Number Placeholder 3"/>
          <p:cNvSpPr>
            <a:spLocks noGrp="1"/>
          </p:cNvSpPr>
          <p:nvPr>
            <p:ph type="sldNum" sz="quarter" idx="5"/>
          </p:nvPr>
        </p:nvSpPr>
        <p:spPr/>
        <p:txBody>
          <a:bodyPr/>
          <a:lstStyle/>
          <a:p>
            <a:fld id="{43FAE659-DBB1-4DB9-AA76-8F10E34400BE}" type="slidenum">
              <a:rPr lang="en-US" smtClean="0"/>
              <a:t>4</a:t>
            </a:fld>
            <a:endParaRPr lang="en-US"/>
          </a:p>
        </p:txBody>
      </p:sp>
    </p:spTree>
    <p:extLst>
      <p:ext uri="{BB962C8B-B14F-4D97-AF65-F5344CB8AC3E}">
        <p14:creationId xmlns:p14="http://schemas.microsoft.com/office/powerpoint/2010/main" val="390728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 Chico and Dr. </a:t>
            </a:r>
            <a:r>
              <a:rPr lang="en-US" dirty="0" err="1"/>
              <a:t>Jurman</a:t>
            </a:r>
            <a:r>
              <a:rPr lang="en-US" dirty="0"/>
              <a:t>. </a:t>
            </a:r>
          </a:p>
          <a:p>
            <a:endParaRPr lang="en-US" dirty="0"/>
          </a:p>
          <a:p>
            <a:r>
              <a:rPr lang="en-US" dirty="0"/>
              <a:t>So, let’s explore if this true. </a:t>
            </a:r>
          </a:p>
        </p:txBody>
      </p:sp>
      <p:sp>
        <p:nvSpPr>
          <p:cNvPr id="4" name="Slide Number Placeholder 3"/>
          <p:cNvSpPr>
            <a:spLocks noGrp="1"/>
          </p:cNvSpPr>
          <p:nvPr>
            <p:ph type="sldNum" sz="quarter" idx="5"/>
          </p:nvPr>
        </p:nvSpPr>
        <p:spPr/>
        <p:txBody>
          <a:bodyPr/>
          <a:lstStyle/>
          <a:p>
            <a:fld id="{43FAE659-DBB1-4DB9-AA76-8F10E34400BE}" type="slidenum">
              <a:rPr lang="en-US" smtClean="0"/>
              <a:t>5</a:t>
            </a:fld>
            <a:endParaRPr lang="en-US"/>
          </a:p>
        </p:txBody>
      </p:sp>
    </p:spTree>
    <p:extLst>
      <p:ext uri="{BB962C8B-B14F-4D97-AF65-F5344CB8AC3E}">
        <p14:creationId xmlns:p14="http://schemas.microsoft.com/office/powerpoint/2010/main" val="369817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exploratory data analysis, 8 features (not including time or target) </a:t>
            </a:r>
          </a:p>
          <a:p>
            <a:endParaRPr lang="en-US" dirty="0"/>
          </a:p>
          <a:p>
            <a:r>
              <a:rPr lang="en-US" dirty="0"/>
              <a:t>Time is the follow up in days</a:t>
            </a:r>
          </a:p>
          <a:p>
            <a:endParaRPr lang="en-US" dirty="0"/>
          </a:p>
          <a:p>
            <a:r>
              <a:rPr lang="en-US" dirty="0"/>
              <a:t>TIME is directly indicative of survival which is why it was not a good feature.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of course, DEATH_EVENT is the target. </a:t>
            </a:r>
          </a:p>
          <a:p>
            <a:endParaRPr lang="en-US" dirty="0"/>
          </a:p>
        </p:txBody>
      </p:sp>
      <p:sp>
        <p:nvSpPr>
          <p:cNvPr id="4" name="Slide Number Placeholder 3"/>
          <p:cNvSpPr>
            <a:spLocks noGrp="1"/>
          </p:cNvSpPr>
          <p:nvPr>
            <p:ph type="sldNum" sz="quarter" idx="5"/>
          </p:nvPr>
        </p:nvSpPr>
        <p:spPr/>
        <p:txBody>
          <a:bodyPr/>
          <a:lstStyle/>
          <a:p>
            <a:fld id="{43FAE659-DBB1-4DB9-AA76-8F10E34400BE}" type="slidenum">
              <a:rPr lang="en-US" smtClean="0"/>
              <a:t>6</a:t>
            </a:fld>
            <a:endParaRPr lang="en-US"/>
          </a:p>
        </p:txBody>
      </p:sp>
    </p:spTree>
    <p:extLst>
      <p:ext uri="{BB962C8B-B14F-4D97-AF65-F5344CB8AC3E}">
        <p14:creationId xmlns:p14="http://schemas.microsoft.com/office/powerpoint/2010/main" val="205445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 a preconceived notion that age and gender would play an important role in predicting heart failure. As it seems to do in other heal ailments. </a:t>
            </a:r>
          </a:p>
          <a:p>
            <a:endParaRPr lang="en-US" dirty="0"/>
          </a:p>
          <a:p>
            <a:r>
              <a:rPr lang="en-US" dirty="0"/>
              <a:t>Mean 63</a:t>
            </a:r>
          </a:p>
          <a:p>
            <a:endParaRPr lang="en-US" dirty="0"/>
          </a:p>
          <a:p>
            <a:r>
              <a:rPr lang="en-US" dirty="0"/>
              <a:t>299 participants. Unfortunately, 99 of those participants died in the time given for the study. </a:t>
            </a:r>
          </a:p>
          <a:p>
            <a:endParaRPr lang="en-US" dirty="0"/>
          </a:p>
          <a:p>
            <a:r>
              <a:rPr lang="en-US" dirty="0"/>
              <a:t>So from here I wanted to dive further into the features that could be used. </a:t>
            </a:r>
          </a:p>
          <a:p>
            <a:endParaRPr lang="en-US" dirty="0"/>
          </a:p>
          <a:p>
            <a:r>
              <a:rPr lang="en-US" dirty="0"/>
              <a:t>The dataset was actually pretty clean when I started. There were no null values, and I didn’t have to remove any data points, though I did realize that there may have been some outliers. </a:t>
            </a:r>
          </a:p>
        </p:txBody>
      </p:sp>
      <p:sp>
        <p:nvSpPr>
          <p:cNvPr id="4" name="Slide Number Placeholder 3"/>
          <p:cNvSpPr>
            <a:spLocks noGrp="1"/>
          </p:cNvSpPr>
          <p:nvPr>
            <p:ph type="sldNum" sz="quarter" idx="5"/>
          </p:nvPr>
        </p:nvSpPr>
        <p:spPr/>
        <p:txBody>
          <a:bodyPr/>
          <a:lstStyle/>
          <a:p>
            <a:fld id="{43FAE659-DBB1-4DB9-AA76-8F10E34400BE}" type="slidenum">
              <a:rPr lang="en-US" smtClean="0"/>
              <a:t>7</a:t>
            </a:fld>
            <a:endParaRPr lang="en-US"/>
          </a:p>
        </p:txBody>
      </p:sp>
    </p:spTree>
    <p:extLst>
      <p:ext uri="{BB962C8B-B14F-4D97-AF65-F5344CB8AC3E}">
        <p14:creationId xmlns:p14="http://schemas.microsoft.com/office/powerpoint/2010/main" val="306633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see the distribution of a subset of the features</a:t>
            </a:r>
          </a:p>
          <a:p>
            <a:endParaRPr lang="en-US" dirty="0"/>
          </a:p>
          <a:p>
            <a:r>
              <a:rPr lang="en-US" dirty="0"/>
              <a:t>I want to bring your attention specifically to ejection fraction which is bimodal. I was curious if any features data would be bimodal – making it clear which were likely to be the most important features, and also where the threshold might be for skewed values. </a:t>
            </a:r>
          </a:p>
          <a:p>
            <a:endParaRPr lang="en-US" dirty="0"/>
          </a:p>
          <a:p>
            <a:r>
              <a:rPr lang="en-US" dirty="0"/>
              <a:t>Platelets, for example, is a non-normal distribution, but that turned out to be less –important features for predicting heart failure. The same with creatinine. </a:t>
            </a:r>
          </a:p>
          <a:p>
            <a:endParaRPr lang="en-US" dirty="0"/>
          </a:p>
          <a:p>
            <a:r>
              <a:rPr lang="en-US" dirty="0"/>
              <a:t>So here I shifted my gaze to looking at the correlations only between DEATH_EVENT. </a:t>
            </a:r>
          </a:p>
        </p:txBody>
      </p:sp>
      <p:sp>
        <p:nvSpPr>
          <p:cNvPr id="4" name="Slide Number Placeholder 3"/>
          <p:cNvSpPr>
            <a:spLocks noGrp="1"/>
          </p:cNvSpPr>
          <p:nvPr>
            <p:ph type="sldNum" sz="quarter" idx="5"/>
          </p:nvPr>
        </p:nvSpPr>
        <p:spPr/>
        <p:txBody>
          <a:bodyPr/>
          <a:lstStyle/>
          <a:p>
            <a:fld id="{43FAE659-DBB1-4DB9-AA76-8F10E34400BE}" type="slidenum">
              <a:rPr lang="en-US" smtClean="0"/>
              <a:t>8</a:t>
            </a:fld>
            <a:endParaRPr lang="en-US"/>
          </a:p>
        </p:txBody>
      </p:sp>
    </p:spTree>
    <p:extLst>
      <p:ext uri="{BB962C8B-B14F-4D97-AF65-F5344CB8AC3E}">
        <p14:creationId xmlns:p14="http://schemas.microsoft.com/office/powerpoint/2010/main" val="21169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knew that I wanted to predict heart failure (DEATH_EVENT) </a:t>
            </a:r>
          </a:p>
          <a:p>
            <a:r>
              <a:rPr lang="en-US" dirty="0"/>
              <a:t>Serum creatinine, ejection fraction, serum sodium</a:t>
            </a:r>
          </a:p>
          <a:p>
            <a:endParaRPr lang="en-US" dirty="0"/>
          </a:p>
          <a:p>
            <a:r>
              <a:rPr lang="en-US" dirty="0"/>
              <a:t>Time, as well, is very highly correlated with death event, but again is a direct correlation to living. </a:t>
            </a:r>
          </a:p>
          <a:p>
            <a:endParaRPr lang="en-US" dirty="0"/>
          </a:p>
          <a:p>
            <a:r>
              <a:rPr lang="en-US" dirty="0"/>
              <a:t>I also wanted to know if there could be any relationships between one of the predicted features and gender. It seems that men who passed away typically had a lower on average ejection fraction than women. This is the kind of data that could prove to be incredibly important in the hospital. – its important to find the average for both genders, as a  woman may be in distress far earlier based on the average value of ejection fraction correlated with heart failure.</a:t>
            </a:r>
          </a:p>
        </p:txBody>
      </p:sp>
      <p:sp>
        <p:nvSpPr>
          <p:cNvPr id="4" name="Slide Number Placeholder 3"/>
          <p:cNvSpPr>
            <a:spLocks noGrp="1"/>
          </p:cNvSpPr>
          <p:nvPr>
            <p:ph type="sldNum" sz="quarter" idx="5"/>
          </p:nvPr>
        </p:nvSpPr>
        <p:spPr/>
        <p:txBody>
          <a:bodyPr/>
          <a:lstStyle/>
          <a:p>
            <a:fld id="{43FAE659-DBB1-4DB9-AA76-8F10E34400BE}" type="slidenum">
              <a:rPr lang="en-US" smtClean="0"/>
              <a:t>9</a:t>
            </a:fld>
            <a:endParaRPr lang="en-US"/>
          </a:p>
        </p:txBody>
      </p:sp>
    </p:spTree>
    <p:extLst>
      <p:ext uri="{BB962C8B-B14F-4D97-AF65-F5344CB8AC3E}">
        <p14:creationId xmlns:p14="http://schemas.microsoft.com/office/powerpoint/2010/main" val="85535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wanted to see if that was accurate for modeling. </a:t>
            </a:r>
          </a:p>
          <a:p>
            <a:endParaRPr lang="en-US" dirty="0"/>
          </a:p>
          <a:p>
            <a:r>
              <a:rPr lang="en-US" dirty="0"/>
              <a:t>I used an Extra Trees </a:t>
            </a:r>
            <a:r>
              <a:rPr lang="en-US" dirty="0" err="1"/>
              <a:t>Classifer</a:t>
            </a:r>
            <a:r>
              <a:rPr lang="en-US" dirty="0"/>
              <a:t> to predict the three most important variables for DEATH_EVENT. </a:t>
            </a:r>
          </a:p>
        </p:txBody>
      </p:sp>
      <p:sp>
        <p:nvSpPr>
          <p:cNvPr id="4" name="Slide Number Placeholder 3"/>
          <p:cNvSpPr>
            <a:spLocks noGrp="1"/>
          </p:cNvSpPr>
          <p:nvPr>
            <p:ph type="sldNum" sz="quarter" idx="5"/>
          </p:nvPr>
        </p:nvSpPr>
        <p:spPr/>
        <p:txBody>
          <a:bodyPr/>
          <a:lstStyle/>
          <a:p>
            <a:fld id="{43FAE659-DBB1-4DB9-AA76-8F10E34400BE}" type="slidenum">
              <a:rPr lang="en-US" smtClean="0"/>
              <a:t>10</a:t>
            </a:fld>
            <a:endParaRPr lang="en-US"/>
          </a:p>
        </p:txBody>
      </p:sp>
    </p:spTree>
    <p:extLst>
      <p:ext uri="{BB962C8B-B14F-4D97-AF65-F5344CB8AC3E}">
        <p14:creationId xmlns:p14="http://schemas.microsoft.com/office/powerpoint/2010/main" val="3140063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3B3E0D6-1326-4547-B552-CF62356A62F8}" type="datetimeFigureOut">
              <a:rPr lang="en-US" smtClean="0"/>
              <a:t>3/20/2021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294808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B3E0D6-1326-4547-B552-CF62356A62F8}"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4110772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B3E0D6-1326-4547-B552-CF62356A62F8}" type="datetimeFigureOut">
              <a:rPr lang="en-US" smtClean="0"/>
              <a:t>3/20/2021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2418618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B3E0D6-1326-4547-B552-CF62356A62F8}" type="datetimeFigureOut">
              <a:rPr lang="en-US" smtClean="0"/>
              <a:t>3/20/2021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4A395F3-9276-4FE8-A3D0-16FFB28EF7E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755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3B3E0D6-1326-4547-B552-CF62356A62F8}" type="datetimeFigureOut">
              <a:rPr lang="en-US" smtClean="0"/>
              <a:t>3/20/2021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1057091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B3E0D6-1326-4547-B552-CF62356A62F8}"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65854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B3E0D6-1326-4547-B552-CF62356A62F8}"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861121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3E0D6-1326-4547-B552-CF62356A62F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1627159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3B3E0D6-1326-4547-B552-CF62356A62F8}" type="datetimeFigureOut">
              <a:rPr lang="en-US" smtClean="0"/>
              <a:t>3/20/2021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300098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3E0D6-1326-4547-B552-CF62356A62F8}"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65875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3B3E0D6-1326-4547-B552-CF62356A62F8}" type="datetimeFigureOut">
              <a:rPr lang="en-US" smtClean="0"/>
              <a:t>3/20/2021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241914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B3E0D6-1326-4547-B552-CF62356A62F8}"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107899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B3E0D6-1326-4547-B552-CF62356A62F8}"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252063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B3E0D6-1326-4547-B552-CF62356A62F8}"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8991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3E0D6-1326-4547-B552-CF62356A62F8}"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407648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B3E0D6-1326-4547-B552-CF62356A62F8}"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319559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B3E0D6-1326-4547-B552-CF62356A62F8}"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395F3-9276-4FE8-A3D0-16FFB28EF7E8}" type="slidenum">
              <a:rPr lang="en-US" smtClean="0"/>
              <a:t>‹#›</a:t>
            </a:fld>
            <a:endParaRPr lang="en-US"/>
          </a:p>
        </p:txBody>
      </p:sp>
    </p:spTree>
    <p:extLst>
      <p:ext uri="{BB962C8B-B14F-4D97-AF65-F5344CB8AC3E}">
        <p14:creationId xmlns:p14="http://schemas.microsoft.com/office/powerpoint/2010/main" val="397446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B3E0D6-1326-4547-B552-CF62356A62F8}" type="datetimeFigureOut">
              <a:rPr lang="en-US" smtClean="0"/>
              <a:t>3/20/2021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A395F3-9276-4FE8-A3D0-16FFB28EF7E8}" type="slidenum">
              <a:rPr lang="en-US" smtClean="0"/>
              <a:t>‹#›</a:t>
            </a:fld>
            <a:endParaRPr lang="en-US"/>
          </a:p>
        </p:txBody>
      </p:sp>
    </p:spTree>
    <p:extLst>
      <p:ext uri="{BB962C8B-B14F-4D97-AF65-F5344CB8AC3E}">
        <p14:creationId xmlns:p14="http://schemas.microsoft.com/office/powerpoint/2010/main" val="64363846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andrewmvd/heart-failure-clinical-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i.org/10.1186/s12911-020-1023-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FB0C-A99D-4820-B794-50EBCC71F5CA}"/>
              </a:ext>
            </a:extLst>
          </p:cNvPr>
          <p:cNvSpPr>
            <a:spLocks noGrp="1"/>
          </p:cNvSpPr>
          <p:nvPr>
            <p:ph type="ctrTitle"/>
          </p:nvPr>
        </p:nvSpPr>
        <p:spPr/>
        <p:txBody>
          <a:bodyPr/>
          <a:lstStyle/>
          <a:p>
            <a:r>
              <a:rPr lang="en-US" dirty="0"/>
              <a:t>Predicting Heart  Failure </a:t>
            </a:r>
          </a:p>
        </p:txBody>
      </p:sp>
      <p:sp>
        <p:nvSpPr>
          <p:cNvPr id="3" name="Subtitle 2">
            <a:extLst>
              <a:ext uri="{FF2B5EF4-FFF2-40B4-BE49-F238E27FC236}">
                <a16:creationId xmlns:a16="http://schemas.microsoft.com/office/drawing/2014/main" id="{3A6F4964-6E75-4B66-836E-5515BFAA6AF1}"/>
              </a:ext>
            </a:extLst>
          </p:cNvPr>
          <p:cNvSpPr>
            <a:spLocks noGrp="1"/>
          </p:cNvSpPr>
          <p:nvPr>
            <p:ph type="subTitle" idx="1"/>
          </p:nvPr>
        </p:nvSpPr>
        <p:spPr/>
        <p:txBody>
          <a:bodyPr/>
          <a:lstStyle/>
          <a:p>
            <a:r>
              <a:rPr lang="en-US" dirty="0"/>
              <a:t>Alexandra Treml | DS5K CAPSTONE</a:t>
            </a:r>
          </a:p>
        </p:txBody>
      </p:sp>
    </p:spTree>
    <p:extLst>
      <p:ext uri="{BB962C8B-B14F-4D97-AF65-F5344CB8AC3E}">
        <p14:creationId xmlns:p14="http://schemas.microsoft.com/office/powerpoint/2010/main" val="107615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DE555E-38FF-4DD1-9AC7-CA5609C3B66F}"/>
              </a:ext>
            </a:extLst>
          </p:cNvPr>
          <p:cNvSpPr>
            <a:spLocks noGrp="1"/>
          </p:cNvSpPr>
          <p:nvPr>
            <p:ph type="title"/>
          </p:nvPr>
        </p:nvSpPr>
        <p:spPr>
          <a:xfrm>
            <a:off x="3086986" y="707079"/>
            <a:ext cx="8610600" cy="1293028"/>
          </a:xfrm>
        </p:spPr>
        <p:txBody>
          <a:bodyPr/>
          <a:lstStyle/>
          <a:p>
            <a:r>
              <a:rPr lang="en-US" dirty="0"/>
              <a:t>Modeling and Assumptions: </a:t>
            </a:r>
            <a:br>
              <a:rPr lang="en-US" dirty="0"/>
            </a:br>
            <a:r>
              <a:rPr lang="en-US" sz="3200" dirty="0"/>
              <a:t>Feature selection</a:t>
            </a:r>
            <a:endParaRPr lang="en-US" dirty="0"/>
          </a:p>
        </p:txBody>
      </p:sp>
      <p:sp>
        <p:nvSpPr>
          <p:cNvPr id="13" name="TextBox 12">
            <a:extLst>
              <a:ext uri="{FF2B5EF4-FFF2-40B4-BE49-F238E27FC236}">
                <a16:creationId xmlns:a16="http://schemas.microsoft.com/office/drawing/2014/main" id="{EB9CD2F7-EB90-49C8-8187-42962CE7F3F7}"/>
              </a:ext>
            </a:extLst>
          </p:cNvPr>
          <p:cNvSpPr txBox="1"/>
          <p:nvPr/>
        </p:nvSpPr>
        <p:spPr>
          <a:xfrm>
            <a:off x="774405" y="1879407"/>
            <a:ext cx="4625162" cy="646331"/>
          </a:xfrm>
          <a:prstGeom prst="rect">
            <a:avLst/>
          </a:prstGeom>
          <a:noFill/>
        </p:spPr>
        <p:txBody>
          <a:bodyPr wrap="square" rtlCol="0">
            <a:spAutoFit/>
          </a:bodyPr>
          <a:lstStyle/>
          <a:p>
            <a:r>
              <a:rPr lang="en-US" dirty="0" err="1"/>
              <a:t>ExtraTreesClassifier</a:t>
            </a:r>
            <a:r>
              <a:rPr lang="en-US" dirty="0"/>
              <a:t> for feature importance</a:t>
            </a:r>
          </a:p>
        </p:txBody>
      </p:sp>
      <p:pic>
        <p:nvPicPr>
          <p:cNvPr id="14" name="Picture 13">
            <a:extLst>
              <a:ext uri="{FF2B5EF4-FFF2-40B4-BE49-F238E27FC236}">
                <a16:creationId xmlns:a16="http://schemas.microsoft.com/office/drawing/2014/main" id="{C6907D5B-61C7-4528-A1C2-153182A80F5E}"/>
              </a:ext>
            </a:extLst>
          </p:cNvPr>
          <p:cNvPicPr>
            <a:picLocks noChangeAspect="1"/>
          </p:cNvPicPr>
          <p:nvPr/>
        </p:nvPicPr>
        <p:blipFill>
          <a:blip r:embed="rId3"/>
          <a:stretch>
            <a:fillRect/>
          </a:stretch>
        </p:blipFill>
        <p:spPr>
          <a:xfrm>
            <a:off x="1382233" y="2556450"/>
            <a:ext cx="9898082" cy="3717739"/>
          </a:xfrm>
          <a:prstGeom prst="rect">
            <a:avLst/>
          </a:prstGeom>
        </p:spPr>
      </p:pic>
      <p:cxnSp>
        <p:nvCxnSpPr>
          <p:cNvPr id="8" name="Straight Arrow Connector 7">
            <a:extLst>
              <a:ext uri="{FF2B5EF4-FFF2-40B4-BE49-F238E27FC236}">
                <a16:creationId xmlns:a16="http://schemas.microsoft.com/office/drawing/2014/main" id="{C850F4F9-DC30-4B4A-B0F4-1A5C20D085C9}"/>
              </a:ext>
            </a:extLst>
          </p:cNvPr>
          <p:cNvCxnSpPr/>
          <p:nvPr/>
        </p:nvCxnSpPr>
        <p:spPr>
          <a:xfrm>
            <a:off x="1467293" y="5497033"/>
            <a:ext cx="776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7451C73-90AA-4314-AA7E-E43CF4F3DE96}"/>
              </a:ext>
            </a:extLst>
          </p:cNvPr>
          <p:cNvSpPr txBox="1"/>
          <p:nvPr/>
        </p:nvSpPr>
        <p:spPr>
          <a:xfrm>
            <a:off x="2211572" y="12579090"/>
            <a:ext cx="6581554" cy="392420"/>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1A095CE4-2031-46C7-8FEF-BA03B9302AEF}"/>
              </a:ext>
            </a:extLst>
          </p:cNvPr>
          <p:cNvSpPr txBox="1"/>
          <p:nvPr/>
        </p:nvSpPr>
        <p:spPr>
          <a:xfrm>
            <a:off x="3167616" y="6274189"/>
            <a:ext cx="8449339" cy="369332"/>
          </a:xfrm>
          <a:prstGeom prst="rect">
            <a:avLst/>
          </a:prstGeom>
          <a:noFill/>
        </p:spPr>
        <p:txBody>
          <a:bodyPr wrap="square" rtlCol="0">
            <a:spAutoFit/>
          </a:bodyPr>
          <a:lstStyle/>
          <a:p>
            <a:r>
              <a:rPr lang="en-US" altLang="en-US" dirty="0">
                <a:solidFill>
                  <a:srgbClr val="000000"/>
                </a:solidFill>
                <a:latin typeface="Courier New" panose="02070309020205020404" pitchFamily="49" charset="0"/>
              </a:rPr>
              <a:t>0.18692259, 0.18974064, 0.13596741, 0.48736937</a:t>
            </a:r>
            <a:endParaRPr lang="en-US" dirty="0"/>
          </a:p>
        </p:txBody>
      </p:sp>
    </p:spTree>
    <p:extLst>
      <p:ext uri="{BB962C8B-B14F-4D97-AF65-F5344CB8AC3E}">
        <p14:creationId xmlns:p14="http://schemas.microsoft.com/office/powerpoint/2010/main" val="26220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E1596F-E4FC-4CB3-8E7E-51D9DC7A7794}"/>
              </a:ext>
            </a:extLst>
          </p:cNvPr>
          <p:cNvPicPr>
            <a:picLocks noGrp="1" noChangeAspect="1"/>
          </p:cNvPicPr>
          <p:nvPr>
            <p:ph idx="1"/>
          </p:nvPr>
        </p:nvPicPr>
        <p:blipFill>
          <a:blip r:embed="rId3"/>
          <a:stretch>
            <a:fillRect/>
          </a:stretch>
        </p:blipFill>
        <p:spPr>
          <a:xfrm>
            <a:off x="-1772" y="2708143"/>
            <a:ext cx="12193772" cy="3161348"/>
          </a:xfrm>
          <a:prstGeom prst="rect">
            <a:avLst/>
          </a:prstGeom>
        </p:spPr>
      </p:pic>
      <p:sp>
        <p:nvSpPr>
          <p:cNvPr id="5" name="Title 1">
            <a:extLst>
              <a:ext uri="{FF2B5EF4-FFF2-40B4-BE49-F238E27FC236}">
                <a16:creationId xmlns:a16="http://schemas.microsoft.com/office/drawing/2014/main" id="{92A9C1D7-B97C-4A76-AAA5-C6984CBC57CA}"/>
              </a:ext>
            </a:extLst>
          </p:cNvPr>
          <p:cNvSpPr>
            <a:spLocks noGrp="1"/>
          </p:cNvSpPr>
          <p:nvPr>
            <p:ph type="title"/>
          </p:nvPr>
        </p:nvSpPr>
        <p:spPr>
          <a:xfrm>
            <a:off x="3086986" y="707079"/>
            <a:ext cx="8610600" cy="1293028"/>
          </a:xfrm>
        </p:spPr>
        <p:txBody>
          <a:bodyPr/>
          <a:lstStyle/>
          <a:p>
            <a:r>
              <a:rPr lang="en-US" dirty="0"/>
              <a:t>Modeling and Assumptions: </a:t>
            </a:r>
            <a:br>
              <a:rPr lang="en-US" dirty="0"/>
            </a:br>
            <a:r>
              <a:rPr lang="en-US" sz="3200" dirty="0"/>
              <a:t>Feature selection</a:t>
            </a:r>
            <a:endParaRPr lang="en-US" dirty="0"/>
          </a:p>
        </p:txBody>
      </p:sp>
    </p:spTree>
    <p:extLst>
      <p:ext uri="{BB962C8B-B14F-4D97-AF65-F5344CB8AC3E}">
        <p14:creationId xmlns:p14="http://schemas.microsoft.com/office/powerpoint/2010/main" val="256090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74B9-4596-4030-82AC-68324CEC8449}"/>
              </a:ext>
            </a:extLst>
          </p:cNvPr>
          <p:cNvSpPr>
            <a:spLocks noGrp="1"/>
          </p:cNvSpPr>
          <p:nvPr>
            <p:ph type="title"/>
          </p:nvPr>
        </p:nvSpPr>
        <p:spPr/>
        <p:txBody>
          <a:bodyPr/>
          <a:lstStyle/>
          <a:p>
            <a:r>
              <a:rPr lang="en-US" dirty="0"/>
              <a:t>Modeling and Assumptions</a:t>
            </a:r>
          </a:p>
        </p:txBody>
      </p:sp>
      <p:sp>
        <p:nvSpPr>
          <p:cNvPr id="3" name="Content Placeholder 2">
            <a:extLst>
              <a:ext uri="{FF2B5EF4-FFF2-40B4-BE49-F238E27FC236}">
                <a16:creationId xmlns:a16="http://schemas.microsoft.com/office/drawing/2014/main" id="{9E9A4260-0502-4211-A5C8-FF742084E553}"/>
              </a:ext>
            </a:extLst>
          </p:cNvPr>
          <p:cNvSpPr>
            <a:spLocks noGrp="1"/>
          </p:cNvSpPr>
          <p:nvPr>
            <p:ph idx="1"/>
          </p:nvPr>
        </p:nvSpPr>
        <p:spPr/>
        <p:txBody>
          <a:bodyPr/>
          <a:lstStyle/>
          <a:p>
            <a:r>
              <a:rPr lang="en-US" dirty="0"/>
              <a:t>4 models </a:t>
            </a:r>
          </a:p>
          <a:p>
            <a:pPr lvl="1"/>
            <a:r>
              <a:rPr lang="en-US" dirty="0"/>
              <a:t>Logistic Regression</a:t>
            </a:r>
          </a:p>
          <a:p>
            <a:pPr lvl="1"/>
            <a:r>
              <a:rPr lang="en-US" dirty="0"/>
              <a:t>KNN (K Nearest Neighbors) Classifier</a:t>
            </a:r>
          </a:p>
          <a:p>
            <a:pPr lvl="1"/>
            <a:r>
              <a:rPr lang="en-US" dirty="0"/>
              <a:t>Decision Tree Classifier </a:t>
            </a:r>
          </a:p>
          <a:p>
            <a:pPr lvl="1"/>
            <a:r>
              <a:rPr lang="en-US" dirty="0"/>
              <a:t>Random Forest Classifier </a:t>
            </a:r>
          </a:p>
        </p:txBody>
      </p:sp>
    </p:spTree>
    <p:extLst>
      <p:ext uri="{BB962C8B-B14F-4D97-AF65-F5344CB8AC3E}">
        <p14:creationId xmlns:p14="http://schemas.microsoft.com/office/powerpoint/2010/main" val="207312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0544-EE69-4F68-880B-D493E737B2C8}"/>
              </a:ext>
            </a:extLst>
          </p:cNvPr>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6AF329AA-9DAD-4B93-B6C7-B52DEA7F5E17}"/>
              </a:ext>
            </a:extLst>
          </p:cNvPr>
          <p:cNvPicPr>
            <a:picLocks noChangeAspect="1"/>
          </p:cNvPicPr>
          <p:nvPr/>
        </p:nvPicPr>
        <p:blipFill rotWithShape="1">
          <a:blip r:embed="rId3"/>
          <a:srcRect r="10017"/>
          <a:stretch/>
        </p:blipFill>
        <p:spPr>
          <a:xfrm>
            <a:off x="4329222" y="2057401"/>
            <a:ext cx="7451652" cy="4144483"/>
          </a:xfrm>
          <a:prstGeom prst="rect">
            <a:avLst/>
          </a:prstGeom>
        </p:spPr>
      </p:pic>
      <p:pic>
        <p:nvPicPr>
          <p:cNvPr id="8" name="Picture 7">
            <a:extLst>
              <a:ext uri="{FF2B5EF4-FFF2-40B4-BE49-F238E27FC236}">
                <a16:creationId xmlns:a16="http://schemas.microsoft.com/office/drawing/2014/main" id="{A0A22921-6BC8-4767-949C-ECE2B8D07461}"/>
              </a:ext>
            </a:extLst>
          </p:cNvPr>
          <p:cNvPicPr>
            <a:picLocks noChangeAspect="1"/>
          </p:cNvPicPr>
          <p:nvPr/>
        </p:nvPicPr>
        <p:blipFill>
          <a:blip r:embed="rId4"/>
          <a:stretch>
            <a:fillRect/>
          </a:stretch>
        </p:blipFill>
        <p:spPr>
          <a:xfrm>
            <a:off x="305020" y="2964185"/>
            <a:ext cx="3886056" cy="2227521"/>
          </a:xfrm>
          <a:prstGeom prst="rect">
            <a:avLst/>
          </a:prstGeom>
        </p:spPr>
      </p:pic>
    </p:spTree>
    <p:extLst>
      <p:ext uri="{BB962C8B-B14F-4D97-AF65-F5344CB8AC3E}">
        <p14:creationId xmlns:p14="http://schemas.microsoft.com/office/powerpoint/2010/main" val="222805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0544-EE69-4F68-880B-D493E737B2C8}"/>
              </a:ext>
            </a:extLst>
          </p:cNvPr>
          <p:cNvSpPr>
            <a:spLocks noGrp="1"/>
          </p:cNvSpPr>
          <p:nvPr>
            <p:ph type="title"/>
          </p:nvPr>
        </p:nvSpPr>
        <p:spPr/>
        <p:txBody>
          <a:bodyPr/>
          <a:lstStyle/>
          <a:p>
            <a:r>
              <a:rPr lang="en-US" dirty="0"/>
              <a:t>Results </a:t>
            </a:r>
          </a:p>
        </p:txBody>
      </p:sp>
      <p:pic>
        <p:nvPicPr>
          <p:cNvPr id="7" name="Picture 6">
            <a:extLst>
              <a:ext uri="{FF2B5EF4-FFF2-40B4-BE49-F238E27FC236}">
                <a16:creationId xmlns:a16="http://schemas.microsoft.com/office/drawing/2014/main" id="{8CC5AE24-2911-4C97-AF89-3305E3D9C54E}"/>
              </a:ext>
            </a:extLst>
          </p:cNvPr>
          <p:cNvPicPr>
            <a:picLocks noChangeAspect="1"/>
          </p:cNvPicPr>
          <p:nvPr/>
        </p:nvPicPr>
        <p:blipFill>
          <a:blip r:embed="rId2"/>
          <a:stretch>
            <a:fillRect/>
          </a:stretch>
        </p:blipFill>
        <p:spPr>
          <a:xfrm>
            <a:off x="898118" y="2929048"/>
            <a:ext cx="3590925" cy="2190750"/>
          </a:xfrm>
          <a:prstGeom prst="rect">
            <a:avLst/>
          </a:prstGeom>
        </p:spPr>
      </p:pic>
      <p:pic>
        <p:nvPicPr>
          <p:cNvPr id="8" name="Picture 7">
            <a:extLst>
              <a:ext uri="{FF2B5EF4-FFF2-40B4-BE49-F238E27FC236}">
                <a16:creationId xmlns:a16="http://schemas.microsoft.com/office/drawing/2014/main" id="{B5F69B51-8864-4330-BAEC-DF5E124BC8F8}"/>
              </a:ext>
            </a:extLst>
          </p:cNvPr>
          <p:cNvPicPr>
            <a:picLocks noChangeAspect="1"/>
          </p:cNvPicPr>
          <p:nvPr/>
        </p:nvPicPr>
        <p:blipFill>
          <a:blip r:embed="rId3"/>
          <a:stretch>
            <a:fillRect/>
          </a:stretch>
        </p:blipFill>
        <p:spPr>
          <a:xfrm>
            <a:off x="4489043" y="2073350"/>
            <a:ext cx="7408149" cy="3657709"/>
          </a:xfrm>
          <a:prstGeom prst="rect">
            <a:avLst/>
          </a:prstGeom>
        </p:spPr>
      </p:pic>
    </p:spTree>
    <p:extLst>
      <p:ext uri="{BB962C8B-B14F-4D97-AF65-F5344CB8AC3E}">
        <p14:creationId xmlns:p14="http://schemas.microsoft.com/office/powerpoint/2010/main" val="2910966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8C20-47C9-481F-939C-7A0BE5A0E393}"/>
              </a:ext>
            </a:extLst>
          </p:cNvPr>
          <p:cNvSpPr>
            <a:spLocks noGrp="1"/>
          </p:cNvSpPr>
          <p:nvPr>
            <p:ph type="title"/>
          </p:nvPr>
        </p:nvSpPr>
        <p:spPr/>
        <p:txBody>
          <a:bodyPr/>
          <a:lstStyle/>
          <a:p>
            <a:r>
              <a:rPr lang="en-US" dirty="0"/>
              <a:t>Conclusions and limitations</a:t>
            </a:r>
          </a:p>
        </p:txBody>
      </p:sp>
      <p:sp>
        <p:nvSpPr>
          <p:cNvPr id="3" name="Content Placeholder 2">
            <a:extLst>
              <a:ext uri="{FF2B5EF4-FFF2-40B4-BE49-F238E27FC236}">
                <a16:creationId xmlns:a16="http://schemas.microsoft.com/office/drawing/2014/main" id="{AD14803B-415E-4AD5-B195-70EBF0F87FB9}"/>
              </a:ext>
            </a:extLst>
          </p:cNvPr>
          <p:cNvSpPr>
            <a:spLocks noGrp="1"/>
          </p:cNvSpPr>
          <p:nvPr>
            <p:ph idx="1"/>
          </p:nvPr>
        </p:nvSpPr>
        <p:spPr/>
        <p:txBody>
          <a:bodyPr/>
          <a:lstStyle/>
          <a:p>
            <a:r>
              <a:rPr lang="en-US" dirty="0"/>
              <a:t>Heart failure can be predicted by diagnostic tests.</a:t>
            </a:r>
          </a:p>
          <a:p>
            <a:endParaRPr lang="en-US" dirty="0"/>
          </a:p>
          <a:p>
            <a:r>
              <a:rPr lang="en-US" dirty="0"/>
              <a:t>Scientifically </a:t>
            </a:r>
          </a:p>
          <a:p>
            <a:pPr lvl="1"/>
            <a:r>
              <a:rPr lang="en-US" b="1" dirty="0"/>
              <a:t>GFR </a:t>
            </a:r>
            <a:r>
              <a:rPr lang="en-US" dirty="0"/>
              <a:t>may be a more specific measure than creatinine (not as easy to obtain from patients) </a:t>
            </a:r>
          </a:p>
          <a:p>
            <a:pPr lvl="1"/>
            <a:r>
              <a:rPr lang="en-US" b="1" dirty="0"/>
              <a:t>BNP</a:t>
            </a:r>
            <a:r>
              <a:rPr lang="en-US" dirty="0"/>
              <a:t> could be used rather than </a:t>
            </a:r>
            <a:r>
              <a:rPr lang="en-US" dirty="0" err="1"/>
              <a:t>ejection_fraction</a:t>
            </a:r>
            <a:r>
              <a:rPr lang="en-US" dirty="0"/>
              <a:t> and could possibly be a more powerful indicator of heart failure</a:t>
            </a:r>
          </a:p>
          <a:p>
            <a:r>
              <a:rPr lang="en-US" dirty="0"/>
              <a:t>Model</a:t>
            </a:r>
          </a:p>
          <a:p>
            <a:pPr lvl="1"/>
            <a:r>
              <a:rPr lang="en-US" dirty="0"/>
              <a:t>Wide ranges in results based on the training and testing sets</a:t>
            </a:r>
          </a:p>
          <a:p>
            <a:pPr marL="457200" lvl="1" indent="0">
              <a:buNone/>
            </a:pPr>
            <a:endParaRPr lang="en-US" dirty="0"/>
          </a:p>
        </p:txBody>
      </p:sp>
    </p:spTree>
    <p:extLst>
      <p:ext uri="{BB962C8B-B14F-4D97-AF65-F5344CB8AC3E}">
        <p14:creationId xmlns:p14="http://schemas.microsoft.com/office/powerpoint/2010/main" val="168791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22D0-EAE0-4C36-B836-199AC887C665}"/>
              </a:ext>
            </a:extLst>
          </p:cNvPr>
          <p:cNvSpPr>
            <a:spLocks noGrp="1"/>
          </p:cNvSpPr>
          <p:nvPr>
            <p:ph type="title"/>
          </p:nvPr>
        </p:nvSpPr>
        <p:spPr/>
        <p:txBody>
          <a:bodyPr/>
          <a:lstStyle/>
          <a:p>
            <a:r>
              <a:rPr lang="en-US" dirty="0"/>
              <a:t>Conclusions and Limitations</a:t>
            </a:r>
          </a:p>
        </p:txBody>
      </p:sp>
      <p:pic>
        <p:nvPicPr>
          <p:cNvPr id="5" name="Picture 4">
            <a:extLst>
              <a:ext uri="{FF2B5EF4-FFF2-40B4-BE49-F238E27FC236}">
                <a16:creationId xmlns:a16="http://schemas.microsoft.com/office/drawing/2014/main" id="{10C6F4E5-7F53-4F20-A4E4-E6A9413B3294}"/>
              </a:ext>
            </a:extLst>
          </p:cNvPr>
          <p:cNvPicPr>
            <a:picLocks noChangeAspect="1"/>
          </p:cNvPicPr>
          <p:nvPr/>
        </p:nvPicPr>
        <p:blipFill>
          <a:blip r:embed="rId2"/>
          <a:stretch>
            <a:fillRect/>
          </a:stretch>
        </p:blipFill>
        <p:spPr>
          <a:xfrm>
            <a:off x="3733458" y="2961313"/>
            <a:ext cx="3816146" cy="2190750"/>
          </a:xfrm>
          <a:prstGeom prst="rect">
            <a:avLst/>
          </a:prstGeom>
        </p:spPr>
      </p:pic>
      <p:pic>
        <p:nvPicPr>
          <p:cNvPr id="6" name="Picture 5">
            <a:extLst>
              <a:ext uri="{FF2B5EF4-FFF2-40B4-BE49-F238E27FC236}">
                <a16:creationId xmlns:a16="http://schemas.microsoft.com/office/drawing/2014/main" id="{5C4D6E50-9E8E-400A-ACEA-BC5A45F0C90D}"/>
              </a:ext>
            </a:extLst>
          </p:cNvPr>
          <p:cNvPicPr>
            <a:picLocks noChangeAspect="1"/>
          </p:cNvPicPr>
          <p:nvPr/>
        </p:nvPicPr>
        <p:blipFill>
          <a:blip r:embed="rId3"/>
          <a:stretch>
            <a:fillRect/>
          </a:stretch>
        </p:blipFill>
        <p:spPr>
          <a:xfrm>
            <a:off x="58292" y="3030425"/>
            <a:ext cx="3590925" cy="2190750"/>
          </a:xfrm>
          <a:prstGeom prst="rect">
            <a:avLst/>
          </a:prstGeom>
        </p:spPr>
      </p:pic>
      <p:sp>
        <p:nvSpPr>
          <p:cNvPr id="7" name="TextBox 6">
            <a:extLst>
              <a:ext uri="{FF2B5EF4-FFF2-40B4-BE49-F238E27FC236}">
                <a16:creationId xmlns:a16="http://schemas.microsoft.com/office/drawing/2014/main" id="{D214CCBB-EF06-465D-B330-4E6E176E1D09}"/>
              </a:ext>
            </a:extLst>
          </p:cNvPr>
          <p:cNvSpPr txBox="1"/>
          <p:nvPr/>
        </p:nvSpPr>
        <p:spPr>
          <a:xfrm>
            <a:off x="625695" y="2740726"/>
            <a:ext cx="2456120" cy="369332"/>
          </a:xfrm>
          <a:prstGeom prst="rect">
            <a:avLst/>
          </a:prstGeom>
          <a:noFill/>
        </p:spPr>
        <p:txBody>
          <a:bodyPr wrap="square" rtlCol="0">
            <a:spAutoFit/>
          </a:bodyPr>
          <a:lstStyle/>
          <a:p>
            <a:r>
              <a:rPr lang="en-US" b="1" dirty="0"/>
              <a:t>Original </a:t>
            </a:r>
          </a:p>
        </p:txBody>
      </p:sp>
      <p:sp>
        <p:nvSpPr>
          <p:cNvPr id="8" name="TextBox 7">
            <a:extLst>
              <a:ext uri="{FF2B5EF4-FFF2-40B4-BE49-F238E27FC236}">
                <a16:creationId xmlns:a16="http://schemas.microsoft.com/office/drawing/2014/main" id="{F47062A1-BE9B-4666-802C-A07D8AABF7D7}"/>
              </a:ext>
            </a:extLst>
          </p:cNvPr>
          <p:cNvSpPr txBox="1"/>
          <p:nvPr/>
        </p:nvSpPr>
        <p:spPr>
          <a:xfrm>
            <a:off x="9050080" y="2740726"/>
            <a:ext cx="2456120" cy="369332"/>
          </a:xfrm>
          <a:prstGeom prst="rect">
            <a:avLst/>
          </a:prstGeom>
          <a:noFill/>
        </p:spPr>
        <p:txBody>
          <a:bodyPr wrap="square" rtlCol="0">
            <a:spAutoFit/>
          </a:bodyPr>
          <a:lstStyle/>
          <a:p>
            <a:r>
              <a:rPr lang="en-US" b="1" dirty="0"/>
              <a:t>Run 4  </a:t>
            </a:r>
          </a:p>
        </p:txBody>
      </p:sp>
      <p:pic>
        <p:nvPicPr>
          <p:cNvPr id="10" name="Picture 9">
            <a:extLst>
              <a:ext uri="{FF2B5EF4-FFF2-40B4-BE49-F238E27FC236}">
                <a16:creationId xmlns:a16="http://schemas.microsoft.com/office/drawing/2014/main" id="{AB1E25D0-AC4B-427C-9E12-77830D378D0F}"/>
              </a:ext>
            </a:extLst>
          </p:cNvPr>
          <p:cNvPicPr>
            <a:picLocks noChangeAspect="1"/>
          </p:cNvPicPr>
          <p:nvPr/>
        </p:nvPicPr>
        <p:blipFill>
          <a:blip r:embed="rId4"/>
          <a:stretch>
            <a:fillRect/>
          </a:stretch>
        </p:blipFill>
        <p:spPr>
          <a:xfrm>
            <a:off x="7633845" y="3164955"/>
            <a:ext cx="3731279" cy="1921689"/>
          </a:xfrm>
          <a:prstGeom prst="rect">
            <a:avLst/>
          </a:prstGeom>
        </p:spPr>
      </p:pic>
      <p:sp>
        <p:nvSpPr>
          <p:cNvPr id="11" name="TextBox 10">
            <a:extLst>
              <a:ext uri="{FF2B5EF4-FFF2-40B4-BE49-F238E27FC236}">
                <a16:creationId xmlns:a16="http://schemas.microsoft.com/office/drawing/2014/main" id="{254249DA-BCEF-4BC4-A2D4-6D74505F2828}"/>
              </a:ext>
            </a:extLst>
          </p:cNvPr>
          <p:cNvSpPr txBox="1"/>
          <p:nvPr/>
        </p:nvSpPr>
        <p:spPr>
          <a:xfrm>
            <a:off x="4837887" y="2740726"/>
            <a:ext cx="2456120" cy="369332"/>
          </a:xfrm>
          <a:prstGeom prst="rect">
            <a:avLst/>
          </a:prstGeom>
          <a:noFill/>
        </p:spPr>
        <p:txBody>
          <a:bodyPr wrap="square" rtlCol="0">
            <a:spAutoFit/>
          </a:bodyPr>
          <a:lstStyle/>
          <a:p>
            <a:r>
              <a:rPr lang="en-US" b="1" dirty="0"/>
              <a:t>Run 3  </a:t>
            </a:r>
          </a:p>
        </p:txBody>
      </p:sp>
    </p:spTree>
    <p:extLst>
      <p:ext uri="{BB962C8B-B14F-4D97-AF65-F5344CB8AC3E}">
        <p14:creationId xmlns:p14="http://schemas.microsoft.com/office/powerpoint/2010/main" val="3069616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C50D-1999-498F-B6E0-0020374393C2}"/>
              </a:ext>
            </a:extLst>
          </p:cNvPr>
          <p:cNvSpPr>
            <a:spLocks noGrp="1"/>
          </p:cNvSpPr>
          <p:nvPr>
            <p:ph type="title"/>
          </p:nvPr>
        </p:nvSpPr>
        <p:spPr/>
        <p:txBody>
          <a:bodyPr/>
          <a:lstStyle/>
          <a:p>
            <a:r>
              <a:rPr lang="en-US" dirty="0"/>
              <a:t>Next steps and Recommendations</a:t>
            </a:r>
          </a:p>
        </p:txBody>
      </p:sp>
      <p:graphicFrame>
        <p:nvGraphicFramePr>
          <p:cNvPr id="4" name="Content Placeholder 3">
            <a:extLst>
              <a:ext uri="{FF2B5EF4-FFF2-40B4-BE49-F238E27FC236}">
                <a16:creationId xmlns:a16="http://schemas.microsoft.com/office/drawing/2014/main" id="{B010BAD3-FD3B-4AB1-B394-B10D9BC3014B}"/>
              </a:ext>
            </a:extLst>
          </p:cNvPr>
          <p:cNvGraphicFramePr>
            <a:graphicFrameLocks noGrp="1"/>
          </p:cNvGraphicFramePr>
          <p:nvPr>
            <p:ph idx="1"/>
            <p:extLst>
              <p:ext uri="{D42A27DB-BD31-4B8C-83A1-F6EECF244321}">
                <p14:modId xmlns:p14="http://schemas.microsoft.com/office/powerpoint/2010/main" val="138141305"/>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291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8645-D42C-4EED-B68E-50C03255D8E8}"/>
              </a:ext>
            </a:extLst>
          </p:cNvPr>
          <p:cNvSpPr>
            <a:spLocks noGrp="1"/>
          </p:cNvSpPr>
          <p:nvPr>
            <p:ph type="title"/>
          </p:nvPr>
        </p:nvSpPr>
        <p:spPr/>
        <p:txBody>
          <a:bodyPr/>
          <a:lstStyle/>
          <a:p>
            <a:r>
              <a:rPr lang="en-US" dirty="0"/>
              <a:t>Questions? </a:t>
            </a:r>
          </a:p>
        </p:txBody>
      </p:sp>
      <p:pic>
        <p:nvPicPr>
          <p:cNvPr id="7" name="Graphic 6" descr="Research">
            <a:extLst>
              <a:ext uri="{FF2B5EF4-FFF2-40B4-BE49-F238E27FC236}">
                <a16:creationId xmlns:a16="http://schemas.microsoft.com/office/drawing/2014/main" id="{1D8F18D4-2DA0-4067-A470-8055F592B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7441" y="2566893"/>
            <a:ext cx="3324447" cy="3324447"/>
          </a:xfrm>
          <a:prstGeom prst="rect">
            <a:avLst/>
          </a:prstGeom>
        </p:spPr>
      </p:pic>
    </p:spTree>
    <p:extLst>
      <p:ext uri="{BB962C8B-B14F-4D97-AF65-F5344CB8AC3E}">
        <p14:creationId xmlns:p14="http://schemas.microsoft.com/office/powerpoint/2010/main" val="4270221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6763-7728-4AF9-AE51-4EC2F5616F65}"/>
              </a:ext>
            </a:extLst>
          </p:cNvPr>
          <p:cNvSpPr>
            <a:spLocks noGrp="1"/>
          </p:cNvSpPr>
          <p:nvPr>
            <p:ph type="title"/>
          </p:nvPr>
        </p:nvSpPr>
        <p:spPr>
          <a:xfrm>
            <a:off x="3108620" y="434322"/>
            <a:ext cx="8610600" cy="1293028"/>
          </a:xfrm>
        </p:spPr>
        <p:txBody>
          <a:bodyPr/>
          <a:lstStyle/>
          <a:p>
            <a:r>
              <a:rPr lang="en-US" dirty="0"/>
              <a:t>Confusion Matrix</a:t>
            </a:r>
          </a:p>
        </p:txBody>
      </p:sp>
      <p:sp>
        <p:nvSpPr>
          <p:cNvPr id="29" name="TextBox 28">
            <a:extLst>
              <a:ext uri="{FF2B5EF4-FFF2-40B4-BE49-F238E27FC236}">
                <a16:creationId xmlns:a16="http://schemas.microsoft.com/office/drawing/2014/main" id="{48372AFB-185E-4467-B76C-C37A0E3BC538}"/>
              </a:ext>
            </a:extLst>
          </p:cNvPr>
          <p:cNvSpPr txBox="1"/>
          <p:nvPr/>
        </p:nvSpPr>
        <p:spPr>
          <a:xfrm>
            <a:off x="1275239" y="1881228"/>
            <a:ext cx="2788728" cy="369332"/>
          </a:xfrm>
          <a:prstGeom prst="rect">
            <a:avLst/>
          </a:prstGeom>
          <a:noFill/>
        </p:spPr>
        <p:txBody>
          <a:bodyPr wrap="square" rtlCol="0">
            <a:spAutoFit/>
          </a:bodyPr>
          <a:lstStyle/>
          <a:p>
            <a:r>
              <a:rPr lang="en-US" b="1" dirty="0"/>
              <a:t>Logistic Regression</a:t>
            </a:r>
          </a:p>
        </p:txBody>
      </p:sp>
      <p:grpSp>
        <p:nvGrpSpPr>
          <p:cNvPr id="30" name="Group 29">
            <a:extLst>
              <a:ext uri="{FF2B5EF4-FFF2-40B4-BE49-F238E27FC236}">
                <a16:creationId xmlns:a16="http://schemas.microsoft.com/office/drawing/2014/main" id="{9C6E9935-FF09-4888-9516-ED6BCE62458E}"/>
              </a:ext>
            </a:extLst>
          </p:cNvPr>
          <p:cNvGrpSpPr/>
          <p:nvPr/>
        </p:nvGrpSpPr>
        <p:grpSpPr>
          <a:xfrm>
            <a:off x="8541886" y="4508695"/>
            <a:ext cx="3554591" cy="2252469"/>
            <a:chOff x="203565" y="2666190"/>
            <a:chExt cx="3907099" cy="2792976"/>
          </a:xfrm>
        </p:grpSpPr>
        <p:grpSp>
          <p:nvGrpSpPr>
            <p:cNvPr id="31" name="Group 30">
              <a:extLst>
                <a:ext uri="{FF2B5EF4-FFF2-40B4-BE49-F238E27FC236}">
                  <a16:creationId xmlns:a16="http://schemas.microsoft.com/office/drawing/2014/main" id="{210E4431-0783-431D-8DD1-2B1C4764A3D0}"/>
                </a:ext>
              </a:extLst>
            </p:cNvPr>
            <p:cNvGrpSpPr/>
            <p:nvPr/>
          </p:nvGrpSpPr>
          <p:grpSpPr>
            <a:xfrm>
              <a:off x="1032905" y="2666190"/>
              <a:ext cx="2858610" cy="1988599"/>
              <a:chOff x="798989" y="2325949"/>
              <a:chExt cx="2858610" cy="1988599"/>
            </a:xfrm>
          </p:grpSpPr>
          <p:sp>
            <p:nvSpPr>
              <p:cNvPr id="40" name="Rectangle 39">
                <a:extLst>
                  <a:ext uri="{FF2B5EF4-FFF2-40B4-BE49-F238E27FC236}">
                    <a16:creationId xmlns:a16="http://schemas.microsoft.com/office/drawing/2014/main" id="{CA3B4E91-3356-44D7-8847-271327484965}"/>
                  </a:ext>
                </a:extLst>
              </p:cNvPr>
              <p:cNvSpPr/>
              <p:nvPr/>
            </p:nvSpPr>
            <p:spPr>
              <a:xfrm>
                <a:off x="798990" y="2325950"/>
                <a:ext cx="1429305" cy="994299"/>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65</a:t>
                </a:r>
              </a:p>
            </p:txBody>
          </p:sp>
          <p:sp>
            <p:nvSpPr>
              <p:cNvPr id="41" name="Rectangle 40">
                <a:extLst>
                  <a:ext uri="{FF2B5EF4-FFF2-40B4-BE49-F238E27FC236}">
                    <a16:creationId xmlns:a16="http://schemas.microsoft.com/office/drawing/2014/main" id="{E1867F8F-172B-41ED-992B-3F05BD3FA488}"/>
                  </a:ext>
                </a:extLst>
              </p:cNvPr>
              <p:cNvSpPr/>
              <p:nvPr/>
            </p:nvSpPr>
            <p:spPr>
              <a:xfrm>
                <a:off x="798989" y="3320249"/>
                <a:ext cx="142930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2" name="Rectangle 41">
                <a:extLst>
                  <a:ext uri="{FF2B5EF4-FFF2-40B4-BE49-F238E27FC236}">
                    <a16:creationId xmlns:a16="http://schemas.microsoft.com/office/drawing/2014/main" id="{17D8A076-6AD0-4EFC-B71D-078EF816577D}"/>
                  </a:ext>
                </a:extLst>
              </p:cNvPr>
              <p:cNvSpPr/>
              <p:nvPr/>
            </p:nvSpPr>
            <p:spPr>
              <a:xfrm>
                <a:off x="2228294" y="2325949"/>
                <a:ext cx="142930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3" name="Rectangle 42">
                <a:extLst>
                  <a:ext uri="{FF2B5EF4-FFF2-40B4-BE49-F238E27FC236}">
                    <a16:creationId xmlns:a16="http://schemas.microsoft.com/office/drawing/2014/main" id="{05663822-B7CB-45F3-A8A9-6B8185A507C8}"/>
                  </a:ext>
                </a:extLst>
              </p:cNvPr>
              <p:cNvSpPr/>
              <p:nvPr/>
            </p:nvSpPr>
            <p:spPr>
              <a:xfrm>
                <a:off x="2228294" y="3320249"/>
                <a:ext cx="1429305" cy="994299"/>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grpSp>
        <p:sp>
          <p:nvSpPr>
            <p:cNvPr id="32" name="TextBox 31">
              <a:extLst>
                <a:ext uri="{FF2B5EF4-FFF2-40B4-BE49-F238E27FC236}">
                  <a16:creationId xmlns:a16="http://schemas.microsoft.com/office/drawing/2014/main" id="{F62CCCA0-1ACC-490B-AA9E-1426F65DF625}"/>
                </a:ext>
              </a:extLst>
            </p:cNvPr>
            <p:cNvSpPr txBox="1"/>
            <p:nvPr/>
          </p:nvSpPr>
          <p:spPr>
            <a:xfrm>
              <a:off x="1332888" y="4734067"/>
              <a:ext cx="829339" cy="725099"/>
            </a:xfrm>
            <a:prstGeom prst="rect">
              <a:avLst/>
            </a:prstGeom>
            <a:noFill/>
          </p:spPr>
          <p:txBody>
            <a:bodyPr wrap="square" rtlCol="0">
              <a:spAutoFit/>
            </a:bodyPr>
            <a:lstStyle/>
            <a:p>
              <a:pPr algn="ctr"/>
              <a:r>
                <a:rPr lang="en-US" sz="1600" dirty="0"/>
                <a:t>0 (Live)</a:t>
              </a:r>
            </a:p>
          </p:txBody>
        </p:sp>
        <p:sp>
          <p:nvSpPr>
            <p:cNvPr id="33" name="TextBox 32">
              <a:extLst>
                <a:ext uri="{FF2B5EF4-FFF2-40B4-BE49-F238E27FC236}">
                  <a16:creationId xmlns:a16="http://schemas.microsoft.com/office/drawing/2014/main" id="{3C612B36-83AF-4406-8FFF-187B663D367A}"/>
                </a:ext>
              </a:extLst>
            </p:cNvPr>
            <p:cNvSpPr txBox="1"/>
            <p:nvPr/>
          </p:nvSpPr>
          <p:spPr>
            <a:xfrm>
              <a:off x="2762192" y="4734067"/>
              <a:ext cx="829339" cy="725099"/>
            </a:xfrm>
            <a:prstGeom prst="rect">
              <a:avLst/>
            </a:prstGeom>
            <a:noFill/>
          </p:spPr>
          <p:txBody>
            <a:bodyPr wrap="square" rtlCol="0">
              <a:spAutoFit/>
            </a:bodyPr>
            <a:lstStyle/>
            <a:p>
              <a:pPr algn="ctr"/>
              <a:r>
                <a:rPr lang="en-US" sz="1600" dirty="0"/>
                <a:t>1 (Die)</a:t>
              </a:r>
            </a:p>
          </p:txBody>
        </p:sp>
        <p:sp>
          <p:nvSpPr>
            <p:cNvPr id="34" name="TextBox 33">
              <a:extLst>
                <a:ext uri="{FF2B5EF4-FFF2-40B4-BE49-F238E27FC236}">
                  <a16:creationId xmlns:a16="http://schemas.microsoft.com/office/drawing/2014/main" id="{01047AB3-1E0F-4D65-9A60-AFB39EA44BB8}"/>
                </a:ext>
              </a:extLst>
            </p:cNvPr>
            <p:cNvSpPr txBox="1"/>
            <p:nvPr/>
          </p:nvSpPr>
          <p:spPr>
            <a:xfrm>
              <a:off x="203566" y="2840175"/>
              <a:ext cx="829339" cy="725099"/>
            </a:xfrm>
            <a:prstGeom prst="rect">
              <a:avLst/>
            </a:prstGeom>
            <a:noFill/>
          </p:spPr>
          <p:txBody>
            <a:bodyPr wrap="square" rtlCol="0">
              <a:spAutoFit/>
            </a:bodyPr>
            <a:lstStyle/>
            <a:p>
              <a:pPr algn="ctr"/>
              <a:r>
                <a:rPr lang="en-US" sz="1600" dirty="0"/>
                <a:t>0 (Live)</a:t>
              </a:r>
            </a:p>
          </p:txBody>
        </p:sp>
        <p:sp>
          <p:nvSpPr>
            <p:cNvPr id="35" name="TextBox 34">
              <a:extLst>
                <a:ext uri="{FF2B5EF4-FFF2-40B4-BE49-F238E27FC236}">
                  <a16:creationId xmlns:a16="http://schemas.microsoft.com/office/drawing/2014/main" id="{44A53D30-2B94-4FE4-AE0A-2690EAEF1A13}"/>
                </a:ext>
              </a:extLst>
            </p:cNvPr>
            <p:cNvSpPr txBox="1"/>
            <p:nvPr/>
          </p:nvSpPr>
          <p:spPr>
            <a:xfrm>
              <a:off x="203565" y="4008458"/>
              <a:ext cx="829339" cy="725099"/>
            </a:xfrm>
            <a:prstGeom prst="rect">
              <a:avLst/>
            </a:prstGeom>
            <a:noFill/>
          </p:spPr>
          <p:txBody>
            <a:bodyPr wrap="square" rtlCol="0">
              <a:spAutoFit/>
            </a:bodyPr>
            <a:lstStyle/>
            <a:p>
              <a:pPr algn="ctr"/>
              <a:r>
                <a:rPr lang="en-US" sz="1600" dirty="0"/>
                <a:t>1 (Die)</a:t>
              </a:r>
            </a:p>
          </p:txBody>
        </p:sp>
        <p:sp>
          <p:nvSpPr>
            <p:cNvPr id="36" name="TextBox 35">
              <a:extLst>
                <a:ext uri="{FF2B5EF4-FFF2-40B4-BE49-F238E27FC236}">
                  <a16:creationId xmlns:a16="http://schemas.microsoft.com/office/drawing/2014/main" id="{2CCF6ED5-6627-4CDB-BE02-B3C8F468FDDB}"/>
                </a:ext>
              </a:extLst>
            </p:cNvPr>
            <p:cNvSpPr txBox="1"/>
            <p:nvPr/>
          </p:nvSpPr>
          <p:spPr>
            <a:xfrm>
              <a:off x="1754781" y="2681871"/>
              <a:ext cx="829339" cy="369332"/>
            </a:xfrm>
            <a:prstGeom prst="rect">
              <a:avLst/>
            </a:prstGeom>
            <a:noFill/>
          </p:spPr>
          <p:txBody>
            <a:bodyPr wrap="square" rtlCol="0">
              <a:spAutoFit/>
            </a:bodyPr>
            <a:lstStyle/>
            <a:p>
              <a:pPr algn="ctr"/>
              <a:r>
                <a:rPr lang="en-US" dirty="0">
                  <a:solidFill>
                    <a:schemeClr val="bg1"/>
                  </a:solidFill>
                </a:rPr>
                <a:t>TP</a:t>
              </a:r>
            </a:p>
          </p:txBody>
        </p:sp>
        <p:sp>
          <p:nvSpPr>
            <p:cNvPr id="37" name="TextBox 36">
              <a:extLst>
                <a:ext uri="{FF2B5EF4-FFF2-40B4-BE49-F238E27FC236}">
                  <a16:creationId xmlns:a16="http://schemas.microsoft.com/office/drawing/2014/main" id="{3F8913F6-6D9C-47ED-8516-9CD0BBA4DF88}"/>
                </a:ext>
              </a:extLst>
            </p:cNvPr>
            <p:cNvSpPr txBox="1"/>
            <p:nvPr/>
          </p:nvSpPr>
          <p:spPr>
            <a:xfrm>
              <a:off x="3184087" y="2681871"/>
              <a:ext cx="829339" cy="369332"/>
            </a:xfrm>
            <a:prstGeom prst="rect">
              <a:avLst/>
            </a:prstGeom>
            <a:noFill/>
          </p:spPr>
          <p:txBody>
            <a:bodyPr wrap="square" rtlCol="0">
              <a:spAutoFit/>
            </a:bodyPr>
            <a:lstStyle/>
            <a:p>
              <a:pPr algn="ctr"/>
              <a:r>
                <a:rPr lang="en-US" dirty="0">
                  <a:solidFill>
                    <a:schemeClr val="bg1"/>
                  </a:solidFill>
                </a:rPr>
                <a:t>FP</a:t>
              </a:r>
            </a:p>
          </p:txBody>
        </p:sp>
        <p:sp>
          <p:nvSpPr>
            <p:cNvPr id="38" name="TextBox 37">
              <a:extLst>
                <a:ext uri="{FF2B5EF4-FFF2-40B4-BE49-F238E27FC236}">
                  <a16:creationId xmlns:a16="http://schemas.microsoft.com/office/drawing/2014/main" id="{C28C7B43-C5C7-4AF8-A49A-D57D32F15121}"/>
                </a:ext>
              </a:extLst>
            </p:cNvPr>
            <p:cNvSpPr txBox="1"/>
            <p:nvPr/>
          </p:nvSpPr>
          <p:spPr>
            <a:xfrm>
              <a:off x="1776454" y="3676169"/>
              <a:ext cx="829339" cy="369332"/>
            </a:xfrm>
            <a:prstGeom prst="rect">
              <a:avLst/>
            </a:prstGeom>
            <a:noFill/>
          </p:spPr>
          <p:txBody>
            <a:bodyPr wrap="square" rtlCol="0">
              <a:spAutoFit/>
            </a:bodyPr>
            <a:lstStyle/>
            <a:p>
              <a:pPr algn="ctr"/>
              <a:r>
                <a:rPr lang="en-US" dirty="0">
                  <a:solidFill>
                    <a:schemeClr val="bg1"/>
                  </a:solidFill>
                </a:rPr>
                <a:t>TN</a:t>
              </a:r>
            </a:p>
          </p:txBody>
        </p:sp>
        <p:sp>
          <p:nvSpPr>
            <p:cNvPr id="39" name="TextBox 38">
              <a:extLst>
                <a:ext uri="{FF2B5EF4-FFF2-40B4-BE49-F238E27FC236}">
                  <a16:creationId xmlns:a16="http://schemas.microsoft.com/office/drawing/2014/main" id="{50D484F3-555A-4684-B79E-2F8BFE1B04B9}"/>
                </a:ext>
              </a:extLst>
            </p:cNvPr>
            <p:cNvSpPr txBox="1"/>
            <p:nvPr/>
          </p:nvSpPr>
          <p:spPr>
            <a:xfrm>
              <a:off x="3281325" y="3658716"/>
              <a:ext cx="829339" cy="369332"/>
            </a:xfrm>
            <a:prstGeom prst="rect">
              <a:avLst/>
            </a:prstGeom>
            <a:noFill/>
          </p:spPr>
          <p:txBody>
            <a:bodyPr wrap="square" rtlCol="0">
              <a:spAutoFit/>
            </a:bodyPr>
            <a:lstStyle/>
            <a:p>
              <a:pPr algn="ctr"/>
              <a:r>
                <a:rPr lang="en-US" dirty="0">
                  <a:solidFill>
                    <a:schemeClr val="bg1"/>
                  </a:solidFill>
                </a:rPr>
                <a:t>FN</a:t>
              </a:r>
            </a:p>
          </p:txBody>
        </p:sp>
      </p:grpSp>
      <p:grpSp>
        <p:nvGrpSpPr>
          <p:cNvPr id="44" name="Group 43">
            <a:extLst>
              <a:ext uri="{FF2B5EF4-FFF2-40B4-BE49-F238E27FC236}">
                <a16:creationId xmlns:a16="http://schemas.microsoft.com/office/drawing/2014/main" id="{CC418623-E3CD-4F7C-A527-7587738395CA}"/>
              </a:ext>
            </a:extLst>
          </p:cNvPr>
          <p:cNvGrpSpPr/>
          <p:nvPr/>
        </p:nvGrpSpPr>
        <p:grpSpPr>
          <a:xfrm>
            <a:off x="3264126" y="4540122"/>
            <a:ext cx="3554591" cy="2252469"/>
            <a:chOff x="203565" y="2666190"/>
            <a:chExt cx="3907099" cy="2792976"/>
          </a:xfrm>
        </p:grpSpPr>
        <p:grpSp>
          <p:nvGrpSpPr>
            <p:cNvPr id="45" name="Group 44">
              <a:extLst>
                <a:ext uri="{FF2B5EF4-FFF2-40B4-BE49-F238E27FC236}">
                  <a16:creationId xmlns:a16="http://schemas.microsoft.com/office/drawing/2014/main" id="{E70CE932-F74C-401E-8F3B-1C03D16AEB68}"/>
                </a:ext>
              </a:extLst>
            </p:cNvPr>
            <p:cNvGrpSpPr/>
            <p:nvPr/>
          </p:nvGrpSpPr>
          <p:grpSpPr>
            <a:xfrm>
              <a:off x="1032905" y="2666190"/>
              <a:ext cx="2858610" cy="1988599"/>
              <a:chOff x="798989" y="2325949"/>
              <a:chExt cx="2858610" cy="1988599"/>
            </a:xfrm>
          </p:grpSpPr>
          <p:sp>
            <p:nvSpPr>
              <p:cNvPr id="54" name="Rectangle 53">
                <a:extLst>
                  <a:ext uri="{FF2B5EF4-FFF2-40B4-BE49-F238E27FC236}">
                    <a16:creationId xmlns:a16="http://schemas.microsoft.com/office/drawing/2014/main" id="{552BC497-4E85-4102-9507-63E2B739EF5D}"/>
                  </a:ext>
                </a:extLst>
              </p:cNvPr>
              <p:cNvSpPr/>
              <p:nvPr/>
            </p:nvSpPr>
            <p:spPr>
              <a:xfrm>
                <a:off x="798990" y="2325950"/>
                <a:ext cx="1429305" cy="994299"/>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64</a:t>
                </a:r>
              </a:p>
            </p:txBody>
          </p:sp>
          <p:sp>
            <p:nvSpPr>
              <p:cNvPr id="55" name="Rectangle 54">
                <a:extLst>
                  <a:ext uri="{FF2B5EF4-FFF2-40B4-BE49-F238E27FC236}">
                    <a16:creationId xmlns:a16="http://schemas.microsoft.com/office/drawing/2014/main" id="{FF7F3D16-644C-4618-8C12-A382ED0E1CEF}"/>
                  </a:ext>
                </a:extLst>
              </p:cNvPr>
              <p:cNvSpPr/>
              <p:nvPr/>
            </p:nvSpPr>
            <p:spPr>
              <a:xfrm>
                <a:off x="798989" y="3320249"/>
                <a:ext cx="142930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56" name="Rectangle 55">
                <a:extLst>
                  <a:ext uri="{FF2B5EF4-FFF2-40B4-BE49-F238E27FC236}">
                    <a16:creationId xmlns:a16="http://schemas.microsoft.com/office/drawing/2014/main" id="{BEDE61BB-C232-4B4C-B333-99DC95B60C58}"/>
                  </a:ext>
                </a:extLst>
              </p:cNvPr>
              <p:cNvSpPr/>
              <p:nvPr/>
            </p:nvSpPr>
            <p:spPr>
              <a:xfrm>
                <a:off x="2228294" y="2325949"/>
                <a:ext cx="142930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7" name="Rectangle 56">
                <a:extLst>
                  <a:ext uri="{FF2B5EF4-FFF2-40B4-BE49-F238E27FC236}">
                    <a16:creationId xmlns:a16="http://schemas.microsoft.com/office/drawing/2014/main" id="{5396DF12-CF46-424C-A0A4-4C6864AECEDE}"/>
                  </a:ext>
                </a:extLst>
              </p:cNvPr>
              <p:cNvSpPr/>
              <p:nvPr/>
            </p:nvSpPr>
            <p:spPr>
              <a:xfrm>
                <a:off x="2228294" y="3320249"/>
                <a:ext cx="1429305" cy="994299"/>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grpSp>
        <p:sp>
          <p:nvSpPr>
            <p:cNvPr id="46" name="TextBox 45">
              <a:extLst>
                <a:ext uri="{FF2B5EF4-FFF2-40B4-BE49-F238E27FC236}">
                  <a16:creationId xmlns:a16="http://schemas.microsoft.com/office/drawing/2014/main" id="{C635B860-A3FF-442E-AE23-2BC1CA457FA3}"/>
                </a:ext>
              </a:extLst>
            </p:cNvPr>
            <p:cNvSpPr txBox="1"/>
            <p:nvPr/>
          </p:nvSpPr>
          <p:spPr>
            <a:xfrm>
              <a:off x="1332888" y="4734067"/>
              <a:ext cx="829339" cy="725099"/>
            </a:xfrm>
            <a:prstGeom prst="rect">
              <a:avLst/>
            </a:prstGeom>
            <a:noFill/>
          </p:spPr>
          <p:txBody>
            <a:bodyPr wrap="square" rtlCol="0">
              <a:spAutoFit/>
            </a:bodyPr>
            <a:lstStyle/>
            <a:p>
              <a:pPr algn="ctr"/>
              <a:r>
                <a:rPr lang="en-US" sz="1600" dirty="0"/>
                <a:t>0 (Live)</a:t>
              </a:r>
            </a:p>
          </p:txBody>
        </p:sp>
        <p:sp>
          <p:nvSpPr>
            <p:cNvPr id="47" name="TextBox 46">
              <a:extLst>
                <a:ext uri="{FF2B5EF4-FFF2-40B4-BE49-F238E27FC236}">
                  <a16:creationId xmlns:a16="http://schemas.microsoft.com/office/drawing/2014/main" id="{8A69AB34-292F-4181-8717-417659EFCEF3}"/>
                </a:ext>
              </a:extLst>
            </p:cNvPr>
            <p:cNvSpPr txBox="1"/>
            <p:nvPr/>
          </p:nvSpPr>
          <p:spPr>
            <a:xfrm>
              <a:off x="2762192" y="4734067"/>
              <a:ext cx="829339" cy="725099"/>
            </a:xfrm>
            <a:prstGeom prst="rect">
              <a:avLst/>
            </a:prstGeom>
            <a:noFill/>
          </p:spPr>
          <p:txBody>
            <a:bodyPr wrap="square" rtlCol="0">
              <a:spAutoFit/>
            </a:bodyPr>
            <a:lstStyle/>
            <a:p>
              <a:pPr algn="ctr"/>
              <a:r>
                <a:rPr lang="en-US" sz="1600" dirty="0"/>
                <a:t>1 (Die)</a:t>
              </a:r>
            </a:p>
          </p:txBody>
        </p:sp>
        <p:sp>
          <p:nvSpPr>
            <p:cNvPr id="48" name="TextBox 47">
              <a:extLst>
                <a:ext uri="{FF2B5EF4-FFF2-40B4-BE49-F238E27FC236}">
                  <a16:creationId xmlns:a16="http://schemas.microsoft.com/office/drawing/2014/main" id="{3D24B173-0CFD-44FB-9CF3-5CA4593C9EEC}"/>
                </a:ext>
              </a:extLst>
            </p:cNvPr>
            <p:cNvSpPr txBox="1"/>
            <p:nvPr/>
          </p:nvSpPr>
          <p:spPr>
            <a:xfrm>
              <a:off x="203566" y="2840175"/>
              <a:ext cx="829339" cy="725099"/>
            </a:xfrm>
            <a:prstGeom prst="rect">
              <a:avLst/>
            </a:prstGeom>
            <a:noFill/>
          </p:spPr>
          <p:txBody>
            <a:bodyPr wrap="square" rtlCol="0">
              <a:spAutoFit/>
            </a:bodyPr>
            <a:lstStyle/>
            <a:p>
              <a:pPr algn="ctr"/>
              <a:r>
                <a:rPr lang="en-US" sz="1600" dirty="0"/>
                <a:t>0 (Live)</a:t>
              </a:r>
            </a:p>
          </p:txBody>
        </p:sp>
        <p:sp>
          <p:nvSpPr>
            <p:cNvPr id="49" name="TextBox 48">
              <a:extLst>
                <a:ext uri="{FF2B5EF4-FFF2-40B4-BE49-F238E27FC236}">
                  <a16:creationId xmlns:a16="http://schemas.microsoft.com/office/drawing/2014/main" id="{8F5F4CC1-B712-42C4-BF0D-C69A371CBA46}"/>
                </a:ext>
              </a:extLst>
            </p:cNvPr>
            <p:cNvSpPr txBox="1"/>
            <p:nvPr/>
          </p:nvSpPr>
          <p:spPr>
            <a:xfrm>
              <a:off x="203565" y="4008458"/>
              <a:ext cx="829339" cy="725099"/>
            </a:xfrm>
            <a:prstGeom prst="rect">
              <a:avLst/>
            </a:prstGeom>
            <a:noFill/>
          </p:spPr>
          <p:txBody>
            <a:bodyPr wrap="square" rtlCol="0">
              <a:spAutoFit/>
            </a:bodyPr>
            <a:lstStyle/>
            <a:p>
              <a:pPr algn="ctr"/>
              <a:r>
                <a:rPr lang="en-US" sz="1600" dirty="0"/>
                <a:t>1 (Die)</a:t>
              </a:r>
            </a:p>
          </p:txBody>
        </p:sp>
        <p:sp>
          <p:nvSpPr>
            <p:cNvPr id="50" name="TextBox 49">
              <a:extLst>
                <a:ext uri="{FF2B5EF4-FFF2-40B4-BE49-F238E27FC236}">
                  <a16:creationId xmlns:a16="http://schemas.microsoft.com/office/drawing/2014/main" id="{ECD353A0-32FB-485B-97EF-45A6E9A9E3AF}"/>
                </a:ext>
              </a:extLst>
            </p:cNvPr>
            <p:cNvSpPr txBox="1"/>
            <p:nvPr/>
          </p:nvSpPr>
          <p:spPr>
            <a:xfrm>
              <a:off x="1754781" y="2681871"/>
              <a:ext cx="829339" cy="369332"/>
            </a:xfrm>
            <a:prstGeom prst="rect">
              <a:avLst/>
            </a:prstGeom>
            <a:noFill/>
          </p:spPr>
          <p:txBody>
            <a:bodyPr wrap="square" rtlCol="0">
              <a:spAutoFit/>
            </a:bodyPr>
            <a:lstStyle/>
            <a:p>
              <a:pPr algn="ctr"/>
              <a:r>
                <a:rPr lang="en-US" dirty="0">
                  <a:solidFill>
                    <a:schemeClr val="bg1"/>
                  </a:solidFill>
                </a:rPr>
                <a:t>TP</a:t>
              </a:r>
            </a:p>
          </p:txBody>
        </p:sp>
        <p:sp>
          <p:nvSpPr>
            <p:cNvPr id="51" name="TextBox 50">
              <a:extLst>
                <a:ext uri="{FF2B5EF4-FFF2-40B4-BE49-F238E27FC236}">
                  <a16:creationId xmlns:a16="http://schemas.microsoft.com/office/drawing/2014/main" id="{03C810D5-7EA2-4DB5-8BF2-F83FC189A3A2}"/>
                </a:ext>
              </a:extLst>
            </p:cNvPr>
            <p:cNvSpPr txBox="1"/>
            <p:nvPr/>
          </p:nvSpPr>
          <p:spPr>
            <a:xfrm>
              <a:off x="3184087" y="2681871"/>
              <a:ext cx="829339" cy="369332"/>
            </a:xfrm>
            <a:prstGeom prst="rect">
              <a:avLst/>
            </a:prstGeom>
            <a:noFill/>
          </p:spPr>
          <p:txBody>
            <a:bodyPr wrap="square" rtlCol="0">
              <a:spAutoFit/>
            </a:bodyPr>
            <a:lstStyle/>
            <a:p>
              <a:pPr algn="ctr"/>
              <a:r>
                <a:rPr lang="en-US" dirty="0">
                  <a:solidFill>
                    <a:schemeClr val="bg1"/>
                  </a:solidFill>
                </a:rPr>
                <a:t>FP</a:t>
              </a:r>
            </a:p>
          </p:txBody>
        </p:sp>
        <p:sp>
          <p:nvSpPr>
            <p:cNvPr id="52" name="TextBox 51">
              <a:extLst>
                <a:ext uri="{FF2B5EF4-FFF2-40B4-BE49-F238E27FC236}">
                  <a16:creationId xmlns:a16="http://schemas.microsoft.com/office/drawing/2014/main" id="{A9C0A5EC-79C3-43D5-A043-2C117625F1D3}"/>
                </a:ext>
              </a:extLst>
            </p:cNvPr>
            <p:cNvSpPr txBox="1"/>
            <p:nvPr/>
          </p:nvSpPr>
          <p:spPr>
            <a:xfrm>
              <a:off x="1776454" y="3676169"/>
              <a:ext cx="829339" cy="369332"/>
            </a:xfrm>
            <a:prstGeom prst="rect">
              <a:avLst/>
            </a:prstGeom>
            <a:noFill/>
          </p:spPr>
          <p:txBody>
            <a:bodyPr wrap="square" rtlCol="0">
              <a:spAutoFit/>
            </a:bodyPr>
            <a:lstStyle/>
            <a:p>
              <a:pPr algn="ctr"/>
              <a:r>
                <a:rPr lang="en-US" dirty="0">
                  <a:solidFill>
                    <a:schemeClr val="bg1"/>
                  </a:solidFill>
                </a:rPr>
                <a:t>TN</a:t>
              </a:r>
            </a:p>
          </p:txBody>
        </p:sp>
        <p:sp>
          <p:nvSpPr>
            <p:cNvPr id="53" name="TextBox 52">
              <a:extLst>
                <a:ext uri="{FF2B5EF4-FFF2-40B4-BE49-F238E27FC236}">
                  <a16:creationId xmlns:a16="http://schemas.microsoft.com/office/drawing/2014/main" id="{43FA3EBD-1FB7-4047-BB99-F6CACEABCF97}"/>
                </a:ext>
              </a:extLst>
            </p:cNvPr>
            <p:cNvSpPr txBox="1"/>
            <p:nvPr/>
          </p:nvSpPr>
          <p:spPr>
            <a:xfrm>
              <a:off x="3281325" y="3658716"/>
              <a:ext cx="829339" cy="369332"/>
            </a:xfrm>
            <a:prstGeom prst="rect">
              <a:avLst/>
            </a:prstGeom>
            <a:noFill/>
          </p:spPr>
          <p:txBody>
            <a:bodyPr wrap="square" rtlCol="0">
              <a:spAutoFit/>
            </a:bodyPr>
            <a:lstStyle/>
            <a:p>
              <a:pPr algn="ctr"/>
              <a:r>
                <a:rPr lang="en-US" dirty="0">
                  <a:solidFill>
                    <a:schemeClr val="bg1"/>
                  </a:solidFill>
                </a:rPr>
                <a:t>FN</a:t>
              </a:r>
            </a:p>
          </p:txBody>
        </p:sp>
      </p:grpSp>
      <p:grpSp>
        <p:nvGrpSpPr>
          <p:cNvPr id="58" name="Group 57">
            <a:extLst>
              <a:ext uri="{FF2B5EF4-FFF2-40B4-BE49-F238E27FC236}">
                <a16:creationId xmlns:a16="http://schemas.microsoft.com/office/drawing/2014/main" id="{6CDD3C19-E06B-4867-8D03-74030C7EEE47}"/>
              </a:ext>
            </a:extLst>
          </p:cNvPr>
          <p:cNvGrpSpPr/>
          <p:nvPr/>
        </p:nvGrpSpPr>
        <p:grpSpPr>
          <a:xfrm>
            <a:off x="5841761" y="2031459"/>
            <a:ext cx="3554591" cy="2252469"/>
            <a:chOff x="203565" y="2666190"/>
            <a:chExt cx="3907099" cy="2792976"/>
          </a:xfrm>
        </p:grpSpPr>
        <p:grpSp>
          <p:nvGrpSpPr>
            <p:cNvPr id="59" name="Group 58">
              <a:extLst>
                <a:ext uri="{FF2B5EF4-FFF2-40B4-BE49-F238E27FC236}">
                  <a16:creationId xmlns:a16="http://schemas.microsoft.com/office/drawing/2014/main" id="{51458FFD-08B7-46F8-87F2-821FA80E92A8}"/>
                </a:ext>
              </a:extLst>
            </p:cNvPr>
            <p:cNvGrpSpPr/>
            <p:nvPr/>
          </p:nvGrpSpPr>
          <p:grpSpPr>
            <a:xfrm>
              <a:off x="1032905" y="2666190"/>
              <a:ext cx="2858610" cy="1988599"/>
              <a:chOff x="798989" y="2325949"/>
              <a:chExt cx="2858610" cy="1988599"/>
            </a:xfrm>
          </p:grpSpPr>
          <p:sp>
            <p:nvSpPr>
              <p:cNvPr id="68" name="Rectangle 67">
                <a:extLst>
                  <a:ext uri="{FF2B5EF4-FFF2-40B4-BE49-F238E27FC236}">
                    <a16:creationId xmlns:a16="http://schemas.microsoft.com/office/drawing/2014/main" id="{40900A8C-1B83-4A72-A03E-E962D3AAB867}"/>
                  </a:ext>
                </a:extLst>
              </p:cNvPr>
              <p:cNvSpPr/>
              <p:nvPr/>
            </p:nvSpPr>
            <p:spPr>
              <a:xfrm>
                <a:off x="798990" y="2325950"/>
                <a:ext cx="1429305" cy="994299"/>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sp>
            <p:nvSpPr>
              <p:cNvPr id="69" name="Rectangle 68">
                <a:extLst>
                  <a:ext uri="{FF2B5EF4-FFF2-40B4-BE49-F238E27FC236}">
                    <a16:creationId xmlns:a16="http://schemas.microsoft.com/office/drawing/2014/main" id="{4674D853-1F97-4265-9A7A-A1DF6486289C}"/>
                  </a:ext>
                </a:extLst>
              </p:cNvPr>
              <p:cNvSpPr/>
              <p:nvPr/>
            </p:nvSpPr>
            <p:spPr>
              <a:xfrm>
                <a:off x="798989" y="3320249"/>
                <a:ext cx="142930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70" name="Rectangle 69">
                <a:extLst>
                  <a:ext uri="{FF2B5EF4-FFF2-40B4-BE49-F238E27FC236}">
                    <a16:creationId xmlns:a16="http://schemas.microsoft.com/office/drawing/2014/main" id="{BEEB5B7C-5D36-43CE-AC43-A694183E09A6}"/>
                  </a:ext>
                </a:extLst>
              </p:cNvPr>
              <p:cNvSpPr/>
              <p:nvPr/>
            </p:nvSpPr>
            <p:spPr>
              <a:xfrm>
                <a:off x="2228294" y="2325949"/>
                <a:ext cx="142930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1" name="Rectangle 70">
                <a:extLst>
                  <a:ext uri="{FF2B5EF4-FFF2-40B4-BE49-F238E27FC236}">
                    <a16:creationId xmlns:a16="http://schemas.microsoft.com/office/drawing/2014/main" id="{96D3AC6C-2A10-4E06-A2F9-9389BE29728E}"/>
                  </a:ext>
                </a:extLst>
              </p:cNvPr>
              <p:cNvSpPr/>
              <p:nvPr/>
            </p:nvSpPr>
            <p:spPr>
              <a:xfrm>
                <a:off x="2228294" y="3320249"/>
                <a:ext cx="1429305" cy="994299"/>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grpSp>
        <p:sp>
          <p:nvSpPr>
            <p:cNvPr id="60" name="TextBox 59">
              <a:extLst>
                <a:ext uri="{FF2B5EF4-FFF2-40B4-BE49-F238E27FC236}">
                  <a16:creationId xmlns:a16="http://schemas.microsoft.com/office/drawing/2014/main" id="{0E9C0FEB-BAEF-42E5-A096-9661B88C16D7}"/>
                </a:ext>
              </a:extLst>
            </p:cNvPr>
            <p:cNvSpPr txBox="1"/>
            <p:nvPr/>
          </p:nvSpPr>
          <p:spPr>
            <a:xfrm>
              <a:off x="1332888" y="4734067"/>
              <a:ext cx="829339" cy="725099"/>
            </a:xfrm>
            <a:prstGeom prst="rect">
              <a:avLst/>
            </a:prstGeom>
            <a:noFill/>
          </p:spPr>
          <p:txBody>
            <a:bodyPr wrap="square" rtlCol="0">
              <a:spAutoFit/>
            </a:bodyPr>
            <a:lstStyle/>
            <a:p>
              <a:pPr algn="ctr"/>
              <a:r>
                <a:rPr lang="en-US" sz="1600" dirty="0"/>
                <a:t>0 (Live)</a:t>
              </a:r>
            </a:p>
          </p:txBody>
        </p:sp>
        <p:sp>
          <p:nvSpPr>
            <p:cNvPr id="61" name="TextBox 60">
              <a:extLst>
                <a:ext uri="{FF2B5EF4-FFF2-40B4-BE49-F238E27FC236}">
                  <a16:creationId xmlns:a16="http://schemas.microsoft.com/office/drawing/2014/main" id="{77DB1A96-4AA2-4E7B-817E-A04D96E7230C}"/>
                </a:ext>
              </a:extLst>
            </p:cNvPr>
            <p:cNvSpPr txBox="1"/>
            <p:nvPr/>
          </p:nvSpPr>
          <p:spPr>
            <a:xfrm>
              <a:off x="2762192" y="4734067"/>
              <a:ext cx="829339" cy="725099"/>
            </a:xfrm>
            <a:prstGeom prst="rect">
              <a:avLst/>
            </a:prstGeom>
            <a:noFill/>
          </p:spPr>
          <p:txBody>
            <a:bodyPr wrap="square" rtlCol="0">
              <a:spAutoFit/>
            </a:bodyPr>
            <a:lstStyle/>
            <a:p>
              <a:pPr algn="ctr"/>
              <a:r>
                <a:rPr lang="en-US" sz="1600" dirty="0"/>
                <a:t>1 (Die)</a:t>
              </a:r>
            </a:p>
          </p:txBody>
        </p:sp>
        <p:sp>
          <p:nvSpPr>
            <p:cNvPr id="62" name="TextBox 61">
              <a:extLst>
                <a:ext uri="{FF2B5EF4-FFF2-40B4-BE49-F238E27FC236}">
                  <a16:creationId xmlns:a16="http://schemas.microsoft.com/office/drawing/2014/main" id="{C1B88615-44F2-48AE-815C-CACB151C1D15}"/>
                </a:ext>
              </a:extLst>
            </p:cNvPr>
            <p:cNvSpPr txBox="1"/>
            <p:nvPr/>
          </p:nvSpPr>
          <p:spPr>
            <a:xfrm>
              <a:off x="203566" y="2840175"/>
              <a:ext cx="829339" cy="725099"/>
            </a:xfrm>
            <a:prstGeom prst="rect">
              <a:avLst/>
            </a:prstGeom>
            <a:noFill/>
          </p:spPr>
          <p:txBody>
            <a:bodyPr wrap="square" rtlCol="0">
              <a:spAutoFit/>
            </a:bodyPr>
            <a:lstStyle/>
            <a:p>
              <a:pPr algn="ctr"/>
              <a:r>
                <a:rPr lang="en-US" sz="1600" dirty="0"/>
                <a:t>0 (Live)</a:t>
              </a:r>
            </a:p>
          </p:txBody>
        </p:sp>
        <p:sp>
          <p:nvSpPr>
            <p:cNvPr id="63" name="TextBox 62">
              <a:extLst>
                <a:ext uri="{FF2B5EF4-FFF2-40B4-BE49-F238E27FC236}">
                  <a16:creationId xmlns:a16="http://schemas.microsoft.com/office/drawing/2014/main" id="{6DE19633-91B7-41F2-AE4A-21867CDCB56A}"/>
                </a:ext>
              </a:extLst>
            </p:cNvPr>
            <p:cNvSpPr txBox="1"/>
            <p:nvPr/>
          </p:nvSpPr>
          <p:spPr>
            <a:xfrm>
              <a:off x="203565" y="4008458"/>
              <a:ext cx="829339" cy="725099"/>
            </a:xfrm>
            <a:prstGeom prst="rect">
              <a:avLst/>
            </a:prstGeom>
            <a:noFill/>
          </p:spPr>
          <p:txBody>
            <a:bodyPr wrap="square" rtlCol="0">
              <a:spAutoFit/>
            </a:bodyPr>
            <a:lstStyle/>
            <a:p>
              <a:pPr algn="ctr"/>
              <a:r>
                <a:rPr lang="en-US" sz="1600" dirty="0"/>
                <a:t>1 (Die)</a:t>
              </a:r>
            </a:p>
          </p:txBody>
        </p:sp>
        <p:sp>
          <p:nvSpPr>
            <p:cNvPr id="64" name="TextBox 63">
              <a:extLst>
                <a:ext uri="{FF2B5EF4-FFF2-40B4-BE49-F238E27FC236}">
                  <a16:creationId xmlns:a16="http://schemas.microsoft.com/office/drawing/2014/main" id="{11B7300B-B21C-40F4-961A-04AB9A41E12F}"/>
                </a:ext>
              </a:extLst>
            </p:cNvPr>
            <p:cNvSpPr txBox="1"/>
            <p:nvPr/>
          </p:nvSpPr>
          <p:spPr>
            <a:xfrm>
              <a:off x="1754781" y="2681871"/>
              <a:ext cx="829339" cy="369332"/>
            </a:xfrm>
            <a:prstGeom prst="rect">
              <a:avLst/>
            </a:prstGeom>
            <a:noFill/>
          </p:spPr>
          <p:txBody>
            <a:bodyPr wrap="square" rtlCol="0">
              <a:spAutoFit/>
            </a:bodyPr>
            <a:lstStyle/>
            <a:p>
              <a:pPr algn="ctr"/>
              <a:r>
                <a:rPr lang="en-US" dirty="0">
                  <a:solidFill>
                    <a:schemeClr val="bg1"/>
                  </a:solidFill>
                </a:rPr>
                <a:t>TP</a:t>
              </a:r>
            </a:p>
          </p:txBody>
        </p:sp>
        <p:sp>
          <p:nvSpPr>
            <p:cNvPr id="65" name="TextBox 64">
              <a:extLst>
                <a:ext uri="{FF2B5EF4-FFF2-40B4-BE49-F238E27FC236}">
                  <a16:creationId xmlns:a16="http://schemas.microsoft.com/office/drawing/2014/main" id="{E7EC5319-E3DC-4257-9DA3-54E4ED111AE1}"/>
                </a:ext>
              </a:extLst>
            </p:cNvPr>
            <p:cNvSpPr txBox="1"/>
            <p:nvPr/>
          </p:nvSpPr>
          <p:spPr>
            <a:xfrm>
              <a:off x="3184087" y="2681871"/>
              <a:ext cx="829339" cy="369332"/>
            </a:xfrm>
            <a:prstGeom prst="rect">
              <a:avLst/>
            </a:prstGeom>
            <a:noFill/>
          </p:spPr>
          <p:txBody>
            <a:bodyPr wrap="square" rtlCol="0">
              <a:spAutoFit/>
            </a:bodyPr>
            <a:lstStyle/>
            <a:p>
              <a:pPr algn="ctr"/>
              <a:r>
                <a:rPr lang="en-US" dirty="0">
                  <a:solidFill>
                    <a:schemeClr val="bg1"/>
                  </a:solidFill>
                </a:rPr>
                <a:t>FP</a:t>
              </a:r>
            </a:p>
          </p:txBody>
        </p:sp>
        <p:sp>
          <p:nvSpPr>
            <p:cNvPr id="66" name="TextBox 65">
              <a:extLst>
                <a:ext uri="{FF2B5EF4-FFF2-40B4-BE49-F238E27FC236}">
                  <a16:creationId xmlns:a16="http://schemas.microsoft.com/office/drawing/2014/main" id="{F2B6880E-1A8E-49A8-9506-414B69120F5C}"/>
                </a:ext>
              </a:extLst>
            </p:cNvPr>
            <p:cNvSpPr txBox="1"/>
            <p:nvPr/>
          </p:nvSpPr>
          <p:spPr>
            <a:xfrm>
              <a:off x="1776454" y="3676169"/>
              <a:ext cx="829339" cy="369332"/>
            </a:xfrm>
            <a:prstGeom prst="rect">
              <a:avLst/>
            </a:prstGeom>
            <a:noFill/>
          </p:spPr>
          <p:txBody>
            <a:bodyPr wrap="square" rtlCol="0">
              <a:spAutoFit/>
            </a:bodyPr>
            <a:lstStyle/>
            <a:p>
              <a:pPr algn="ctr"/>
              <a:r>
                <a:rPr lang="en-US" dirty="0">
                  <a:solidFill>
                    <a:schemeClr val="bg1"/>
                  </a:solidFill>
                </a:rPr>
                <a:t>TN</a:t>
              </a:r>
            </a:p>
          </p:txBody>
        </p:sp>
        <p:sp>
          <p:nvSpPr>
            <p:cNvPr id="67" name="TextBox 66">
              <a:extLst>
                <a:ext uri="{FF2B5EF4-FFF2-40B4-BE49-F238E27FC236}">
                  <a16:creationId xmlns:a16="http://schemas.microsoft.com/office/drawing/2014/main" id="{0C6DB6F4-C666-4010-9CC9-97C31A2714EC}"/>
                </a:ext>
              </a:extLst>
            </p:cNvPr>
            <p:cNvSpPr txBox="1"/>
            <p:nvPr/>
          </p:nvSpPr>
          <p:spPr>
            <a:xfrm>
              <a:off x="3281325" y="3658716"/>
              <a:ext cx="829339" cy="369332"/>
            </a:xfrm>
            <a:prstGeom prst="rect">
              <a:avLst/>
            </a:prstGeom>
            <a:noFill/>
          </p:spPr>
          <p:txBody>
            <a:bodyPr wrap="square" rtlCol="0">
              <a:spAutoFit/>
            </a:bodyPr>
            <a:lstStyle/>
            <a:p>
              <a:pPr algn="ctr"/>
              <a:r>
                <a:rPr lang="en-US" dirty="0">
                  <a:solidFill>
                    <a:schemeClr val="bg1"/>
                  </a:solidFill>
                </a:rPr>
                <a:t>FN</a:t>
              </a:r>
            </a:p>
          </p:txBody>
        </p:sp>
      </p:grpSp>
      <p:grpSp>
        <p:nvGrpSpPr>
          <p:cNvPr id="72" name="Group 71">
            <a:extLst>
              <a:ext uri="{FF2B5EF4-FFF2-40B4-BE49-F238E27FC236}">
                <a16:creationId xmlns:a16="http://schemas.microsoft.com/office/drawing/2014/main" id="{85A58726-EDDD-4213-86B6-8C2283D9E023}"/>
              </a:ext>
            </a:extLst>
          </p:cNvPr>
          <p:cNvGrpSpPr/>
          <p:nvPr/>
        </p:nvGrpSpPr>
        <p:grpSpPr>
          <a:xfrm>
            <a:off x="231305" y="2346521"/>
            <a:ext cx="3554591" cy="2252469"/>
            <a:chOff x="203565" y="2666190"/>
            <a:chExt cx="3907099" cy="2792976"/>
          </a:xfrm>
        </p:grpSpPr>
        <p:grpSp>
          <p:nvGrpSpPr>
            <p:cNvPr id="73" name="Group 72">
              <a:extLst>
                <a:ext uri="{FF2B5EF4-FFF2-40B4-BE49-F238E27FC236}">
                  <a16:creationId xmlns:a16="http://schemas.microsoft.com/office/drawing/2014/main" id="{68EAC48B-1749-4CAB-98A5-764748F741C5}"/>
                </a:ext>
              </a:extLst>
            </p:cNvPr>
            <p:cNvGrpSpPr/>
            <p:nvPr/>
          </p:nvGrpSpPr>
          <p:grpSpPr>
            <a:xfrm>
              <a:off x="1032905" y="2666190"/>
              <a:ext cx="2858610" cy="1988599"/>
              <a:chOff x="798989" y="2325949"/>
              <a:chExt cx="2858610" cy="1988599"/>
            </a:xfrm>
          </p:grpSpPr>
          <p:sp>
            <p:nvSpPr>
              <p:cNvPr id="82" name="Rectangle 81">
                <a:extLst>
                  <a:ext uri="{FF2B5EF4-FFF2-40B4-BE49-F238E27FC236}">
                    <a16:creationId xmlns:a16="http://schemas.microsoft.com/office/drawing/2014/main" id="{64A09B7C-BBE1-440A-9061-A8C5C1ED5BC2}"/>
                  </a:ext>
                </a:extLst>
              </p:cNvPr>
              <p:cNvSpPr/>
              <p:nvPr/>
            </p:nvSpPr>
            <p:spPr>
              <a:xfrm>
                <a:off x="798990" y="2325950"/>
                <a:ext cx="1429305" cy="994299"/>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64</a:t>
                </a:r>
              </a:p>
            </p:txBody>
          </p:sp>
          <p:sp>
            <p:nvSpPr>
              <p:cNvPr id="83" name="Rectangle 82">
                <a:extLst>
                  <a:ext uri="{FF2B5EF4-FFF2-40B4-BE49-F238E27FC236}">
                    <a16:creationId xmlns:a16="http://schemas.microsoft.com/office/drawing/2014/main" id="{A980CCDC-5068-4DE0-8DED-F33CBD1855F4}"/>
                  </a:ext>
                </a:extLst>
              </p:cNvPr>
              <p:cNvSpPr/>
              <p:nvPr/>
            </p:nvSpPr>
            <p:spPr>
              <a:xfrm>
                <a:off x="798989" y="3320249"/>
                <a:ext cx="142930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84" name="Rectangle 83">
                <a:extLst>
                  <a:ext uri="{FF2B5EF4-FFF2-40B4-BE49-F238E27FC236}">
                    <a16:creationId xmlns:a16="http://schemas.microsoft.com/office/drawing/2014/main" id="{BBD88575-020B-4FB6-99AB-43EA6FDCB6E0}"/>
                  </a:ext>
                </a:extLst>
              </p:cNvPr>
              <p:cNvSpPr/>
              <p:nvPr/>
            </p:nvSpPr>
            <p:spPr>
              <a:xfrm>
                <a:off x="2228294" y="2325949"/>
                <a:ext cx="1429305" cy="99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5" name="Rectangle 84">
                <a:extLst>
                  <a:ext uri="{FF2B5EF4-FFF2-40B4-BE49-F238E27FC236}">
                    <a16:creationId xmlns:a16="http://schemas.microsoft.com/office/drawing/2014/main" id="{D8AEAE62-64DC-4EDC-BE9F-F1CA8566920B}"/>
                  </a:ext>
                </a:extLst>
              </p:cNvPr>
              <p:cNvSpPr/>
              <p:nvPr/>
            </p:nvSpPr>
            <p:spPr>
              <a:xfrm>
                <a:off x="2228294" y="3320249"/>
                <a:ext cx="1429305" cy="994299"/>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grpSp>
        <p:sp>
          <p:nvSpPr>
            <p:cNvPr id="74" name="TextBox 73">
              <a:extLst>
                <a:ext uri="{FF2B5EF4-FFF2-40B4-BE49-F238E27FC236}">
                  <a16:creationId xmlns:a16="http://schemas.microsoft.com/office/drawing/2014/main" id="{F3D74656-D5B9-46AC-8CE7-5A3BF7591BAE}"/>
                </a:ext>
              </a:extLst>
            </p:cNvPr>
            <p:cNvSpPr txBox="1"/>
            <p:nvPr/>
          </p:nvSpPr>
          <p:spPr>
            <a:xfrm>
              <a:off x="1332888" y="4734067"/>
              <a:ext cx="829339" cy="725099"/>
            </a:xfrm>
            <a:prstGeom prst="rect">
              <a:avLst/>
            </a:prstGeom>
            <a:noFill/>
          </p:spPr>
          <p:txBody>
            <a:bodyPr wrap="square" rtlCol="0">
              <a:spAutoFit/>
            </a:bodyPr>
            <a:lstStyle/>
            <a:p>
              <a:pPr algn="ctr"/>
              <a:r>
                <a:rPr lang="en-US" sz="1600" dirty="0"/>
                <a:t>0 (Live)</a:t>
              </a:r>
            </a:p>
          </p:txBody>
        </p:sp>
        <p:sp>
          <p:nvSpPr>
            <p:cNvPr id="75" name="TextBox 74">
              <a:extLst>
                <a:ext uri="{FF2B5EF4-FFF2-40B4-BE49-F238E27FC236}">
                  <a16:creationId xmlns:a16="http://schemas.microsoft.com/office/drawing/2014/main" id="{5891F7F3-2224-46CE-91BC-A8E63001755D}"/>
                </a:ext>
              </a:extLst>
            </p:cNvPr>
            <p:cNvSpPr txBox="1"/>
            <p:nvPr/>
          </p:nvSpPr>
          <p:spPr>
            <a:xfrm>
              <a:off x="2762192" y="4734067"/>
              <a:ext cx="829339" cy="725099"/>
            </a:xfrm>
            <a:prstGeom prst="rect">
              <a:avLst/>
            </a:prstGeom>
            <a:noFill/>
          </p:spPr>
          <p:txBody>
            <a:bodyPr wrap="square" rtlCol="0">
              <a:spAutoFit/>
            </a:bodyPr>
            <a:lstStyle/>
            <a:p>
              <a:pPr algn="ctr"/>
              <a:r>
                <a:rPr lang="en-US" sz="1600" dirty="0"/>
                <a:t>1 (Die)</a:t>
              </a:r>
            </a:p>
          </p:txBody>
        </p:sp>
        <p:sp>
          <p:nvSpPr>
            <p:cNvPr id="76" name="TextBox 75">
              <a:extLst>
                <a:ext uri="{FF2B5EF4-FFF2-40B4-BE49-F238E27FC236}">
                  <a16:creationId xmlns:a16="http://schemas.microsoft.com/office/drawing/2014/main" id="{9A4D632F-A073-45CB-8EB6-642E8A1A7DE9}"/>
                </a:ext>
              </a:extLst>
            </p:cNvPr>
            <p:cNvSpPr txBox="1"/>
            <p:nvPr/>
          </p:nvSpPr>
          <p:spPr>
            <a:xfrm>
              <a:off x="203566" y="2840175"/>
              <a:ext cx="829339" cy="725099"/>
            </a:xfrm>
            <a:prstGeom prst="rect">
              <a:avLst/>
            </a:prstGeom>
            <a:noFill/>
          </p:spPr>
          <p:txBody>
            <a:bodyPr wrap="square" rtlCol="0">
              <a:spAutoFit/>
            </a:bodyPr>
            <a:lstStyle/>
            <a:p>
              <a:pPr algn="ctr"/>
              <a:r>
                <a:rPr lang="en-US" sz="1600" dirty="0"/>
                <a:t>0 (Live)</a:t>
              </a:r>
            </a:p>
          </p:txBody>
        </p:sp>
        <p:sp>
          <p:nvSpPr>
            <p:cNvPr id="77" name="TextBox 76">
              <a:extLst>
                <a:ext uri="{FF2B5EF4-FFF2-40B4-BE49-F238E27FC236}">
                  <a16:creationId xmlns:a16="http://schemas.microsoft.com/office/drawing/2014/main" id="{2696478F-35FF-4ECB-95AC-7ECAB3A4B254}"/>
                </a:ext>
              </a:extLst>
            </p:cNvPr>
            <p:cNvSpPr txBox="1"/>
            <p:nvPr/>
          </p:nvSpPr>
          <p:spPr>
            <a:xfrm>
              <a:off x="203565" y="4008458"/>
              <a:ext cx="829339" cy="725099"/>
            </a:xfrm>
            <a:prstGeom prst="rect">
              <a:avLst/>
            </a:prstGeom>
            <a:noFill/>
          </p:spPr>
          <p:txBody>
            <a:bodyPr wrap="square" rtlCol="0">
              <a:spAutoFit/>
            </a:bodyPr>
            <a:lstStyle/>
            <a:p>
              <a:pPr algn="ctr"/>
              <a:r>
                <a:rPr lang="en-US" sz="1600" dirty="0"/>
                <a:t>1 (Die)</a:t>
              </a:r>
            </a:p>
          </p:txBody>
        </p:sp>
        <p:sp>
          <p:nvSpPr>
            <p:cNvPr id="78" name="TextBox 77">
              <a:extLst>
                <a:ext uri="{FF2B5EF4-FFF2-40B4-BE49-F238E27FC236}">
                  <a16:creationId xmlns:a16="http://schemas.microsoft.com/office/drawing/2014/main" id="{81AF4B49-BA3C-4B75-BA18-2E98501AC4B3}"/>
                </a:ext>
              </a:extLst>
            </p:cNvPr>
            <p:cNvSpPr txBox="1"/>
            <p:nvPr/>
          </p:nvSpPr>
          <p:spPr>
            <a:xfrm>
              <a:off x="1754781" y="2681871"/>
              <a:ext cx="829339" cy="369332"/>
            </a:xfrm>
            <a:prstGeom prst="rect">
              <a:avLst/>
            </a:prstGeom>
            <a:noFill/>
          </p:spPr>
          <p:txBody>
            <a:bodyPr wrap="square" rtlCol="0">
              <a:spAutoFit/>
            </a:bodyPr>
            <a:lstStyle/>
            <a:p>
              <a:pPr algn="ctr"/>
              <a:r>
                <a:rPr lang="en-US" dirty="0">
                  <a:solidFill>
                    <a:schemeClr val="bg1"/>
                  </a:solidFill>
                </a:rPr>
                <a:t>TP</a:t>
              </a:r>
            </a:p>
          </p:txBody>
        </p:sp>
        <p:sp>
          <p:nvSpPr>
            <p:cNvPr id="79" name="TextBox 78">
              <a:extLst>
                <a:ext uri="{FF2B5EF4-FFF2-40B4-BE49-F238E27FC236}">
                  <a16:creationId xmlns:a16="http://schemas.microsoft.com/office/drawing/2014/main" id="{506ACB8B-59FA-4638-AC11-EA60AE93C3F7}"/>
                </a:ext>
              </a:extLst>
            </p:cNvPr>
            <p:cNvSpPr txBox="1"/>
            <p:nvPr/>
          </p:nvSpPr>
          <p:spPr>
            <a:xfrm>
              <a:off x="3184087" y="2681871"/>
              <a:ext cx="829339" cy="369332"/>
            </a:xfrm>
            <a:prstGeom prst="rect">
              <a:avLst/>
            </a:prstGeom>
            <a:noFill/>
          </p:spPr>
          <p:txBody>
            <a:bodyPr wrap="square" rtlCol="0">
              <a:spAutoFit/>
            </a:bodyPr>
            <a:lstStyle/>
            <a:p>
              <a:pPr algn="ctr"/>
              <a:r>
                <a:rPr lang="en-US" dirty="0">
                  <a:solidFill>
                    <a:schemeClr val="bg1"/>
                  </a:solidFill>
                </a:rPr>
                <a:t>FP</a:t>
              </a:r>
            </a:p>
          </p:txBody>
        </p:sp>
        <p:sp>
          <p:nvSpPr>
            <p:cNvPr id="80" name="TextBox 79">
              <a:extLst>
                <a:ext uri="{FF2B5EF4-FFF2-40B4-BE49-F238E27FC236}">
                  <a16:creationId xmlns:a16="http://schemas.microsoft.com/office/drawing/2014/main" id="{F2AB20FD-99B7-42CC-B211-157D9E516771}"/>
                </a:ext>
              </a:extLst>
            </p:cNvPr>
            <p:cNvSpPr txBox="1"/>
            <p:nvPr/>
          </p:nvSpPr>
          <p:spPr>
            <a:xfrm>
              <a:off x="1776454" y="3676169"/>
              <a:ext cx="829339" cy="369332"/>
            </a:xfrm>
            <a:prstGeom prst="rect">
              <a:avLst/>
            </a:prstGeom>
            <a:noFill/>
          </p:spPr>
          <p:txBody>
            <a:bodyPr wrap="square" rtlCol="0">
              <a:spAutoFit/>
            </a:bodyPr>
            <a:lstStyle/>
            <a:p>
              <a:pPr algn="ctr"/>
              <a:r>
                <a:rPr lang="en-US" dirty="0">
                  <a:solidFill>
                    <a:schemeClr val="bg1"/>
                  </a:solidFill>
                </a:rPr>
                <a:t>TN</a:t>
              </a:r>
            </a:p>
          </p:txBody>
        </p:sp>
        <p:sp>
          <p:nvSpPr>
            <p:cNvPr id="81" name="TextBox 80">
              <a:extLst>
                <a:ext uri="{FF2B5EF4-FFF2-40B4-BE49-F238E27FC236}">
                  <a16:creationId xmlns:a16="http://schemas.microsoft.com/office/drawing/2014/main" id="{2F3C6ED3-2FB4-4368-B4D1-8147D412AC36}"/>
                </a:ext>
              </a:extLst>
            </p:cNvPr>
            <p:cNvSpPr txBox="1"/>
            <p:nvPr/>
          </p:nvSpPr>
          <p:spPr>
            <a:xfrm>
              <a:off x="3281325" y="3658716"/>
              <a:ext cx="829339" cy="369332"/>
            </a:xfrm>
            <a:prstGeom prst="rect">
              <a:avLst/>
            </a:prstGeom>
            <a:noFill/>
          </p:spPr>
          <p:txBody>
            <a:bodyPr wrap="square" rtlCol="0">
              <a:spAutoFit/>
            </a:bodyPr>
            <a:lstStyle/>
            <a:p>
              <a:pPr algn="ctr"/>
              <a:r>
                <a:rPr lang="en-US" dirty="0">
                  <a:solidFill>
                    <a:schemeClr val="bg1"/>
                  </a:solidFill>
                </a:rPr>
                <a:t>FN</a:t>
              </a:r>
            </a:p>
          </p:txBody>
        </p:sp>
      </p:grpSp>
      <p:sp>
        <p:nvSpPr>
          <p:cNvPr id="86" name="TextBox 85">
            <a:extLst>
              <a:ext uri="{FF2B5EF4-FFF2-40B4-BE49-F238E27FC236}">
                <a16:creationId xmlns:a16="http://schemas.microsoft.com/office/drawing/2014/main" id="{E46BF4A7-4293-4E22-AEAF-44FD3A7C14C8}"/>
              </a:ext>
            </a:extLst>
          </p:cNvPr>
          <p:cNvSpPr txBox="1"/>
          <p:nvPr/>
        </p:nvSpPr>
        <p:spPr>
          <a:xfrm>
            <a:off x="4080466" y="4054910"/>
            <a:ext cx="2788728" cy="369332"/>
          </a:xfrm>
          <a:prstGeom prst="rect">
            <a:avLst/>
          </a:prstGeom>
          <a:noFill/>
        </p:spPr>
        <p:txBody>
          <a:bodyPr wrap="square" rtlCol="0">
            <a:spAutoFit/>
          </a:bodyPr>
          <a:lstStyle/>
          <a:p>
            <a:pPr algn="ctr"/>
            <a:r>
              <a:rPr lang="en-US" b="1" dirty="0"/>
              <a:t>KNN Classifier</a:t>
            </a:r>
          </a:p>
        </p:txBody>
      </p:sp>
      <p:sp>
        <p:nvSpPr>
          <p:cNvPr id="87" name="TextBox 86">
            <a:extLst>
              <a:ext uri="{FF2B5EF4-FFF2-40B4-BE49-F238E27FC236}">
                <a16:creationId xmlns:a16="http://schemas.microsoft.com/office/drawing/2014/main" id="{878D2D08-0D21-488D-A5CA-A0441A8004F8}"/>
              </a:ext>
            </a:extLst>
          </p:cNvPr>
          <p:cNvSpPr txBox="1"/>
          <p:nvPr/>
        </p:nvSpPr>
        <p:spPr>
          <a:xfrm>
            <a:off x="6455567" y="1642805"/>
            <a:ext cx="2788728" cy="369332"/>
          </a:xfrm>
          <a:prstGeom prst="rect">
            <a:avLst/>
          </a:prstGeom>
          <a:noFill/>
        </p:spPr>
        <p:txBody>
          <a:bodyPr wrap="square" rtlCol="0">
            <a:spAutoFit/>
          </a:bodyPr>
          <a:lstStyle/>
          <a:p>
            <a:pPr algn="ctr"/>
            <a:r>
              <a:rPr lang="en-US" b="1" dirty="0"/>
              <a:t>Decision Tree Classifier</a:t>
            </a:r>
          </a:p>
        </p:txBody>
      </p:sp>
      <p:sp>
        <p:nvSpPr>
          <p:cNvPr id="88" name="TextBox 87">
            <a:extLst>
              <a:ext uri="{FF2B5EF4-FFF2-40B4-BE49-F238E27FC236}">
                <a16:creationId xmlns:a16="http://schemas.microsoft.com/office/drawing/2014/main" id="{ADB22E50-C996-429F-AF39-78AA8A65930A}"/>
              </a:ext>
            </a:extLst>
          </p:cNvPr>
          <p:cNvSpPr txBox="1"/>
          <p:nvPr/>
        </p:nvSpPr>
        <p:spPr>
          <a:xfrm>
            <a:off x="9180196" y="4106927"/>
            <a:ext cx="2788728" cy="369332"/>
          </a:xfrm>
          <a:prstGeom prst="rect">
            <a:avLst/>
          </a:prstGeom>
          <a:noFill/>
        </p:spPr>
        <p:txBody>
          <a:bodyPr wrap="square" rtlCol="0">
            <a:spAutoFit/>
          </a:bodyPr>
          <a:lstStyle/>
          <a:p>
            <a:pPr algn="ctr"/>
            <a:r>
              <a:rPr lang="en-US" b="1" dirty="0"/>
              <a:t>Random Tree Classifier </a:t>
            </a:r>
          </a:p>
        </p:txBody>
      </p:sp>
    </p:spTree>
    <p:extLst>
      <p:ext uri="{BB962C8B-B14F-4D97-AF65-F5344CB8AC3E}">
        <p14:creationId xmlns:p14="http://schemas.microsoft.com/office/powerpoint/2010/main" val="52591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EF65-5745-4EE5-835D-6BEF94E257A4}"/>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B0B2B818-9B59-403A-91E2-6D1A3CD71875}"/>
              </a:ext>
            </a:extLst>
          </p:cNvPr>
          <p:cNvSpPr>
            <a:spLocks noGrp="1"/>
          </p:cNvSpPr>
          <p:nvPr>
            <p:ph type="body" idx="1"/>
          </p:nvPr>
        </p:nvSpPr>
        <p:spPr>
          <a:xfrm>
            <a:off x="1555902" y="2595758"/>
            <a:ext cx="2679396" cy="823912"/>
          </a:xfrm>
        </p:spPr>
        <p:txBody>
          <a:bodyPr/>
          <a:lstStyle/>
          <a:p>
            <a:r>
              <a:rPr lang="en-US" dirty="0"/>
              <a:t>Why? </a:t>
            </a:r>
          </a:p>
        </p:txBody>
      </p:sp>
      <p:sp>
        <p:nvSpPr>
          <p:cNvPr id="5" name="Text Placeholder 4">
            <a:extLst>
              <a:ext uri="{FF2B5EF4-FFF2-40B4-BE49-F238E27FC236}">
                <a16:creationId xmlns:a16="http://schemas.microsoft.com/office/drawing/2014/main" id="{8EB0C47B-E266-43D1-BCE9-7E0C23A7A202}"/>
              </a:ext>
            </a:extLst>
          </p:cNvPr>
          <p:cNvSpPr>
            <a:spLocks noGrp="1"/>
          </p:cNvSpPr>
          <p:nvPr>
            <p:ph type="body" sz="quarter" idx="3"/>
          </p:nvPr>
        </p:nvSpPr>
        <p:spPr>
          <a:xfrm>
            <a:off x="4756302" y="2605088"/>
            <a:ext cx="2679396" cy="823912"/>
          </a:xfrm>
        </p:spPr>
        <p:txBody>
          <a:bodyPr/>
          <a:lstStyle/>
          <a:p>
            <a:pPr algn="ctr"/>
            <a:r>
              <a:rPr lang="en-US" dirty="0"/>
              <a:t>How?</a:t>
            </a:r>
          </a:p>
        </p:txBody>
      </p:sp>
      <p:pic>
        <p:nvPicPr>
          <p:cNvPr id="8" name="Graphic 7" descr="Heart with pulse">
            <a:extLst>
              <a:ext uri="{FF2B5EF4-FFF2-40B4-BE49-F238E27FC236}">
                <a16:creationId xmlns:a16="http://schemas.microsoft.com/office/drawing/2014/main" id="{06DA1A52-4BF3-4FBD-AF58-9515E60CE1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5387" y="3627003"/>
            <a:ext cx="914400" cy="914400"/>
          </a:xfrm>
          <a:prstGeom prst="rect">
            <a:avLst/>
          </a:prstGeom>
        </p:spPr>
      </p:pic>
      <p:pic>
        <p:nvPicPr>
          <p:cNvPr id="10" name="Graphic 9" descr="Doctor">
            <a:extLst>
              <a:ext uri="{FF2B5EF4-FFF2-40B4-BE49-F238E27FC236}">
                <a16:creationId xmlns:a16="http://schemas.microsoft.com/office/drawing/2014/main" id="{8D86DAF1-3BE1-4AF1-AF99-FCCCF19D8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3568524"/>
            <a:ext cx="914400" cy="914400"/>
          </a:xfrm>
          <a:prstGeom prst="rect">
            <a:avLst/>
          </a:prstGeom>
        </p:spPr>
      </p:pic>
      <p:pic>
        <p:nvPicPr>
          <p:cNvPr id="12" name="Graphic 11" descr="Family with two children">
            <a:extLst>
              <a:ext uri="{FF2B5EF4-FFF2-40B4-BE49-F238E27FC236}">
                <a16:creationId xmlns:a16="http://schemas.microsoft.com/office/drawing/2014/main" id="{C429434E-6B36-4E96-8BDA-26B88DFD97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45255" y="3627003"/>
            <a:ext cx="914400" cy="914400"/>
          </a:xfrm>
          <a:prstGeom prst="rect">
            <a:avLst/>
          </a:prstGeom>
        </p:spPr>
      </p:pic>
      <p:sp>
        <p:nvSpPr>
          <p:cNvPr id="14" name="Text Placeholder 4">
            <a:extLst>
              <a:ext uri="{FF2B5EF4-FFF2-40B4-BE49-F238E27FC236}">
                <a16:creationId xmlns:a16="http://schemas.microsoft.com/office/drawing/2014/main" id="{7CD4CA15-0F74-4C18-908F-CE2FD312A341}"/>
              </a:ext>
            </a:extLst>
          </p:cNvPr>
          <p:cNvSpPr txBox="1">
            <a:spLocks/>
          </p:cNvSpPr>
          <p:nvPr/>
        </p:nvSpPr>
        <p:spPr>
          <a:xfrm>
            <a:off x="8672628" y="2605088"/>
            <a:ext cx="2679396"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Who? </a:t>
            </a:r>
          </a:p>
        </p:txBody>
      </p:sp>
    </p:spTree>
    <p:extLst>
      <p:ext uri="{BB962C8B-B14F-4D97-AF65-F5344CB8AC3E}">
        <p14:creationId xmlns:p14="http://schemas.microsoft.com/office/powerpoint/2010/main" val="130376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E20DFA-89DB-4DCD-9C6A-E6F94CA754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B606DC21-B3AA-4AE9-844F-E667E8443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2" name="Rectangle 11">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AD6EF-2C8B-41DD-A637-27AE9DE5776E}"/>
              </a:ext>
            </a:extLst>
          </p:cNvPr>
          <p:cNvSpPr>
            <a:spLocks noGrp="1"/>
          </p:cNvSpPr>
          <p:nvPr>
            <p:ph type="title"/>
          </p:nvPr>
        </p:nvSpPr>
        <p:spPr>
          <a:xfrm>
            <a:off x="5603235" y="573563"/>
            <a:ext cx="5951914" cy="1762125"/>
          </a:xfrm>
          <a:noFill/>
          <a:ln w="19050">
            <a:noFill/>
            <a:prstDash val="dash"/>
          </a:ln>
        </p:spPr>
        <p:txBody>
          <a:bodyPr vert="horz" lIns="91440" tIns="45720" rIns="91440" bIns="45720" rtlCol="0" anchor="b">
            <a:normAutofit fontScale="90000"/>
          </a:bodyPr>
          <a:lstStyle/>
          <a:p>
            <a:r>
              <a:rPr lang="en-US" sz="4800" dirty="0"/>
              <a:t>Motivation: </a:t>
            </a:r>
            <a:br>
              <a:rPr lang="en-US" sz="4800" dirty="0"/>
            </a:br>
            <a:br>
              <a:rPr lang="en-US" sz="4800" dirty="0"/>
            </a:br>
            <a:endParaRPr lang="en-US" sz="4800" dirty="0"/>
          </a:p>
        </p:txBody>
      </p:sp>
      <p:sp useBgFill="1">
        <p:nvSpPr>
          <p:cNvPr id="14" name="Rectangle 13">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D0990FD-3876-4203-AE0A-A5388BB4EAB8}"/>
              </a:ext>
            </a:extLst>
          </p:cNvPr>
          <p:cNvPicPr>
            <a:picLocks noChangeAspect="1"/>
          </p:cNvPicPr>
          <p:nvPr/>
        </p:nvPicPr>
        <p:blipFill rotWithShape="1">
          <a:blip r:embed="rId5"/>
          <a:srcRect r="-1" b="4223"/>
          <a:stretch/>
        </p:blipFill>
        <p:spPr>
          <a:xfrm>
            <a:off x="-4" y="10"/>
            <a:ext cx="4654291" cy="6857990"/>
          </a:xfrm>
          <a:prstGeom prst="rect">
            <a:avLst/>
          </a:prstGeom>
        </p:spPr>
      </p:pic>
      <p:sp>
        <p:nvSpPr>
          <p:cNvPr id="16" name="Rectangle 15">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C46DDB-43FA-4EA4-AD83-6A847F5D5DE9}"/>
              </a:ext>
            </a:extLst>
          </p:cNvPr>
          <p:cNvSpPr txBox="1"/>
          <p:nvPr/>
        </p:nvSpPr>
        <p:spPr>
          <a:xfrm>
            <a:off x="6095999" y="2692757"/>
            <a:ext cx="5539563" cy="923330"/>
          </a:xfrm>
          <a:prstGeom prst="rect">
            <a:avLst/>
          </a:prstGeom>
          <a:noFill/>
        </p:spPr>
        <p:txBody>
          <a:bodyPr wrap="square" rtlCol="0">
            <a:spAutoFit/>
          </a:bodyPr>
          <a:lstStyle/>
          <a:p>
            <a:endParaRPr lang="en-US" dirty="0"/>
          </a:p>
          <a:p>
            <a:r>
              <a:rPr lang="en-US" dirty="0"/>
              <a:t>People who have CVDs need </a:t>
            </a:r>
            <a:r>
              <a:rPr lang="en-US" b="1" dirty="0"/>
              <a:t>early detection </a:t>
            </a:r>
            <a:r>
              <a:rPr lang="en-US" dirty="0"/>
              <a:t>and </a:t>
            </a:r>
            <a:r>
              <a:rPr lang="en-US" b="1" dirty="0"/>
              <a:t>management</a:t>
            </a:r>
            <a:r>
              <a:rPr lang="en-US" dirty="0"/>
              <a:t>. </a:t>
            </a:r>
          </a:p>
        </p:txBody>
      </p:sp>
      <p:sp>
        <p:nvSpPr>
          <p:cNvPr id="5" name="TextBox 4">
            <a:extLst>
              <a:ext uri="{FF2B5EF4-FFF2-40B4-BE49-F238E27FC236}">
                <a16:creationId xmlns:a16="http://schemas.microsoft.com/office/drawing/2014/main" id="{0D3A8DF0-F367-4A0B-A578-C278A1FEB185}"/>
              </a:ext>
            </a:extLst>
          </p:cNvPr>
          <p:cNvSpPr txBox="1"/>
          <p:nvPr/>
        </p:nvSpPr>
        <p:spPr>
          <a:xfrm>
            <a:off x="5902840" y="1929361"/>
            <a:ext cx="5925880" cy="369332"/>
          </a:xfrm>
          <a:prstGeom prst="rect">
            <a:avLst/>
          </a:prstGeom>
          <a:noFill/>
        </p:spPr>
        <p:txBody>
          <a:bodyPr wrap="square" rtlCol="0">
            <a:spAutoFit/>
          </a:bodyPr>
          <a:lstStyle/>
          <a:p>
            <a:r>
              <a:rPr lang="en-US" dirty="0"/>
              <a:t>“A pinch of  prevention is worth a pound of cure.”</a:t>
            </a:r>
          </a:p>
        </p:txBody>
      </p:sp>
    </p:spTree>
    <p:extLst>
      <p:ext uri="{BB962C8B-B14F-4D97-AF65-F5344CB8AC3E}">
        <p14:creationId xmlns:p14="http://schemas.microsoft.com/office/powerpoint/2010/main" val="122853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91A90930-4117-42E3-B9BA-785001EF2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3640"/>
          <a:stretch/>
        </p:blipFill>
        <p:spPr>
          <a:xfrm>
            <a:off x="0" y="4038601"/>
            <a:ext cx="4636008" cy="2819400"/>
          </a:xfrm>
          <a:prstGeom prst="rect">
            <a:avLst/>
          </a:prstGeom>
        </p:spPr>
      </p:pic>
      <p:sp>
        <p:nvSpPr>
          <p:cNvPr id="2" name="Title 1">
            <a:extLst>
              <a:ext uri="{FF2B5EF4-FFF2-40B4-BE49-F238E27FC236}">
                <a16:creationId xmlns:a16="http://schemas.microsoft.com/office/drawing/2014/main" id="{C82415DD-26F0-4332-ABB0-4DD3E52ACEC1}"/>
              </a:ext>
            </a:extLst>
          </p:cNvPr>
          <p:cNvSpPr>
            <a:spLocks noGrp="1"/>
          </p:cNvSpPr>
          <p:nvPr>
            <p:ph type="title"/>
          </p:nvPr>
        </p:nvSpPr>
        <p:spPr>
          <a:xfrm>
            <a:off x="665922" y="987287"/>
            <a:ext cx="3548269" cy="4697896"/>
          </a:xfrm>
        </p:spPr>
        <p:txBody>
          <a:bodyPr>
            <a:normAutofit/>
          </a:bodyPr>
          <a:lstStyle/>
          <a:p>
            <a:r>
              <a:rPr lang="en-US" sz="3600"/>
              <a:t>RESEARCH question</a:t>
            </a:r>
          </a:p>
        </p:txBody>
      </p:sp>
      <p:sp>
        <p:nvSpPr>
          <p:cNvPr id="3" name="Content Placeholder 2">
            <a:extLst>
              <a:ext uri="{FF2B5EF4-FFF2-40B4-BE49-F238E27FC236}">
                <a16:creationId xmlns:a16="http://schemas.microsoft.com/office/drawing/2014/main" id="{4289C52E-74A4-4C52-968B-4AD743BAC315}"/>
              </a:ext>
            </a:extLst>
          </p:cNvPr>
          <p:cNvSpPr>
            <a:spLocks noGrp="1"/>
          </p:cNvSpPr>
          <p:nvPr>
            <p:ph idx="1"/>
          </p:nvPr>
        </p:nvSpPr>
        <p:spPr>
          <a:xfrm>
            <a:off x="5057825" y="987287"/>
            <a:ext cx="5755949" cy="4697895"/>
          </a:xfrm>
        </p:spPr>
        <p:txBody>
          <a:bodyPr anchor="ctr">
            <a:normAutofit/>
          </a:bodyPr>
          <a:lstStyle/>
          <a:p>
            <a:pPr marL="0" indent="0" algn="ctr">
              <a:buNone/>
            </a:pPr>
            <a:r>
              <a:rPr lang="en-US" sz="2800" dirty="0"/>
              <a:t>Can I predict heart failure morality from the data provided from diagnostic labs? </a:t>
            </a:r>
          </a:p>
        </p:txBody>
      </p:sp>
    </p:spTree>
    <p:extLst>
      <p:ext uri="{BB962C8B-B14F-4D97-AF65-F5344CB8AC3E}">
        <p14:creationId xmlns:p14="http://schemas.microsoft.com/office/powerpoint/2010/main" val="245574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44AF-A9F8-4450-9D89-5BFF84E7C5C6}"/>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08EA3515-4535-4FB4-8A23-F903E06F7E94}"/>
              </a:ext>
            </a:extLst>
          </p:cNvPr>
          <p:cNvSpPr>
            <a:spLocks noGrp="1"/>
          </p:cNvSpPr>
          <p:nvPr>
            <p:ph idx="1"/>
          </p:nvPr>
        </p:nvSpPr>
        <p:spPr/>
        <p:txBody>
          <a:bodyPr/>
          <a:lstStyle/>
          <a:p>
            <a:r>
              <a:rPr lang="en-US" dirty="0">
                <a:hlinkClick r:id="rId3"/>
              </a:rPr>
              <a:t>Heart Failure Prediction | Kaggle</a:t>
            </a:r>
            <a:endParaRPr lang="en-US" dirty="0"/>
          </a:p>
          <a:p>
            <a:endParaRPr lang="en-US" dirty="0"/>
          </a:p>
          <a:p>
            <a:r>
              <a:rPr lang="en-US" dirty="0"/>
              <a:t>Davide Chicco, Giuseppe </a:t>
            </a:r>
            <a:r>
              <a:rPr lang="en-US" dirty="0" err="1"/>
              <a:t>Jurman</a:t>
            </a:r>
            <a:r>
              <a:rPr lang="en-US" dirty="0"/>
              <a:t>: Machine learning can predict survival of patients with heart failure from </a:t>
            </a:r>
            <a:r>
              <a:rPr lang="en-US" b="1" dirty="0"/>
              <a:t>serum creatinine </a:t>
            </a:r>
            <a:r>
              <a:rPr lang="en-US" dirty="0"/>
              <a:t>and</a:t>
            </a:r>
            <a:r>
              <a:rPr lang="en-US" b="1" dirty="0"/>
              <a:t> ejection fraction </a:t>
            </a:r>
            <a:r>
              <a:rPr lang="en-US" dirty="0"/>
              <a:t>alone. BMC Medical Informatics and Decision Making 20, 16 (2020). (</a:t>
            </a:r>
            <a:r>
              <a:rPr lang="en-US" dirty="0">
                <a:hlinkClick r:id="rId4"/>
              </a:rPr>
              <a:t>link</a:t>
            </a:r>
            <a:r>
              <a:rPr lang="en-US" dirty="0"/>
              <a:t>)</a:t>
            </a:r>
          </a:p>
        </p:txBody>
      </p:sp>
    </p:spTree>
    <p:extLst>
      <p:ext uri="{BB962C8B-B14F-4D97-AF65-F5344CB8AC3E}">
        <p14:creationId xmlns:p14="http://schemas.microsoft.com/office/powerpoint/2010/main" val="284858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ED639-5A05-43CE-9ED7-8D127146BFBB}"/>
              </a:ext>
            </a:extLst>
          </p:cNvPr>
          <p:cNvSpPr>
            <a:spLocks noGrp="1"/>
          </p:cNvSpPr>
          <p:nvPr>
            <p:ph idx="1"/>
          </p:nvPr>
        </p:nvSpPr>
        <p:spPr/>
        <p:txBody>
          <a:bodyPr>
            <a:normAutofit fontScale="92500" lnSpcReduction="20000"/>
          </a:bodyPr>
          <a:lstStyle/>
          <a:p>
            <a:r>
              <a:rPr lang="en-US" u="sng" dirty="0"/>
              <a:t>Anemia</a:t>
            </a:r>
            <a:r>
              <a:rPr lang="en-US" dirty="0"/>
              <a:t>: Decrease of red blood cells or hemoglobin </a:t>
            </a:r>
          </a:p>
          <a:p>
            <a:r>
              <a:rPr lang="en-US" u="sng" dirty="0"/>
              <a:t>Creatinine phosphokinase: </a:t>
            </a:r>
            <a:r>
              <a:rPr lang="en-US" dirty="0"/>
              <a:t>Level of the CPK enzyme in the blood (mcg/L)</a:t>
            </a:r>
          </a:p>
          <a:p>
            <a:r>
              <a:rPr lang="en-US" u="sng" dirty="0"/>
              <a:t>Diabetes: </a:t>
            </a:r>
            <a:r>
              <a:rPr lang="en-US" dirty="0"/>
              <a:t>If the patient has diabetes</a:t>
            </a:r>
          </a:p>
          <a:p>
            <a:r>
              <a:rPr lang="en-US" u="sng" dirty="0"/>
              <a:t>Ejection fraction: </a:t>
            </a:r>
            <a:r>
              <a:rPr lang="en-US" dirty="0"/>
              <a:t>Ejection fraction (EF) is a measurement, expressed as a percentage, of how much blood the left ventricle pumps out with each contraction</a:t>
            </a:r>
          </a:p>
          <a:p>
            <a:r>
              <a:rPr lang="en-US" u="sng" dirty="0"/>
              <a:t>High blood pressure: </a:t>
            </a:r>
            <a:r>
              <a:rPr lang="en-US" dirty="0"/>
              <a:t>blood hypertension</a:t>
            </a:r>
          </a:p>
          <a:p>
            <a:r>
              <a:rPr lang="en-US" u="sng" dirty="0"/>
              <a:t>Platelets: </a:t>
            </a:r>
            <a:r>
              <a:rPr lang="en-US" dirty="0"/>
              <a:t>are a component of blood whose function (along with the coagulation factors)</a:t>
            </a:r>
          </a:p>
          <a:p>
            <a:r>
              <a:rPr lang="en-US" u="sng" dirty="0"/>
              <a:t>Serum Creatinine: </a:t>
            </a:r>
            <a:r>
              <a:rPr lang="en-US" dirty="0"/>
              <a:t>Serum creatinine is widely interpreted as a measure only of renal function</a:t>
            </a:r>
          </a:p>
          <a:p>
            <a:r>
              <a:rPr lang="en-US" u="sng" dirty="0"/>
              <a:t>Serum Sodium: </a:t>
            </a:r>
            <a:r>
              <a:rPr lang="en-US" dirty="0"/>
              <a:t>to see how much sodium is in your blood it is particularly important for nerve and muscle function.</a:t>
            </a:r>
          </a:p>
          <a:p>
            <a:r>
              <a:rPr lang="en-US" u="sng" dirty="0"/>
              <a:t>Gender: </a:t>
            </a:r>
            <a:r>
              <a:rPr lang="en-US" dirty="0"/>
              <a:t>Male or Female </a:t>
            </a:r>
            <a:endParaRPr lang="en-US" u="sng" dirty="0"/>
          </a:p>
        </p:txBody>
      </p:sp>
      <p:sp>
        <p:nvSpPr>
          <p:cNvPr id="4" name="Title 1">
            <a:extLst>
              <a:ext uri="{FF2B5EF4-FFF2-40B4-BE49-F238E27FC236}">
                <a16:creationId xmlns:a16="http://schemas.microsoft.com/office/drawing/2014/main" id="{7E036DB2-28F2-487D-8D24-6CFB174A68ED}"/>
              </a:ext>
            </a:extLst>
          </p:cNvPr>
          <p:cNvSpPr>
            <a:spLocks noGrp="1"/>
          </p:cNvSpPr>
          <p:nvPr>
            <p:ph type="title"/>
          </p:nvPr>
        </p:nvSpPr>
        <p:spPr>
          <a:xfrm>
            <a:off x="3188563" y="800429"/>
            <a:ext cx="8610600" cy="1293028"/>
          </a:xfrm>
        </p:spPr>
        <p:txBody>
          <a:bodyPr/>
          <a:lstStyle/>
          <a:p>
            <a:r>
              <a:rPr lang="en-US" dirty="0"/>
              <a:t>Exploratory data analysis:</a:t>
            </a:r>
            <a:br>
              <a:rPr lang="en-US" dirty="0"/>
            </a:br>
            <a:r>
              <a:rPr lang="en-US" sz="3200" dirty="0"/>
              <a:t>what are the features? </a:t>
            </a:r>
            <a:endParaRPr lang="en-US" dirty="0"/>
          </a:p>
        </p:txBody>
      </p:sp>
      <p:cxnSp>
        <p:nvCxnSpPr>
          <p:cNvPr id="6" name="Straight Arrow Connector 5">
            <a:extLst>
              <a:ext uri="{FF2B5EF4-FFF2-40B4-BE49-F238E27FC236}">
                <a16:creationId xmlns:a16="http://schemas.microsoft.com/office/drawing/2014/main" id="{8BF1A2E5-DFCB-4163-86C1-7889A4C3AF7F}"/>
              </a:ext>
            </a:extLst>
          </p:cNvPr>
          <p:cNvCxnSpPr/>
          <p:nvPr/>
        </p:nvCxnSpPr>
        <p:spPr>
          <a:xfrm>
            <a:off x="215283" y="3429000"/>
            <a:ext cx="470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E142EDF-47B5-438F-A699-660CE5D91D97}"/>
              </a:ext>
            </a:extLst>
          </p:cNvPr>
          <p:cNvCxnSpPr/>
          <p:nvPr/>
        </p:nvCxnSpPr>
        <p:spPr>
          <a:xfrm>
            <a:off x="215283" y="5063971"/>
            <a:ext cx="470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C7C5F3-E140-46A3-8FCE-A4B1BB5C3519}"/>
              </a:ext>
            </a:extLst>
          </p:cNvPr>
          <p:cNvCxnSpPr/>
          <p:nvPr/>
        </p:nvCxnSpPr>
        <p:spPr>
          <a:xfrm>
            <a:off x="215283" y="5667652"/>
            <a:ext cx="470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03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EB75-AEDB-4761-B976-06D4F9F18788}"/>
              </a:ext>
            </a:extLst>
          </p:cNvPr>
          <p:cNvSpPr>
            <a:spLocks noGrp="1"/>
          </p:cNvSpPr>
          <p:nvPr>
            <p:ph type="title"/>
          </p:nvPr>
        </p:nvSpPr>
        <p:spPr>
          <a:xfrm>
            <a:off x="3188563" y="800429"/>
            <a:ext cx="8610600" cy="1293028"/>
          </a:xfrm>
        </p:spPr>
        <p:txBody>
          <a:bodyPr/>
          <a:lstStyle/>
          <a:p>
            <a:r>
              <a:rPr lang="en-US" dirty="0"/>
              <a:t>Exploratory data analysis:</a:t>
            </a:r>
            <a:br>
              <a:rPr lang="en-US" dirty="0"/>
            </a:br>
            <a:r>
              <a:rPr lang="en-US" sz="3200" dirty="0"/>
              <a:t>Who are the participants? </a:t>
            </a:r>
            <a:endParaRPr lang="en-US" dirty="0"/>
          </a:p>
        </p:txBody>
      </p:sp>
      <p:pic>
        <p:nvPicPr>
          <p:cNvPr id="6" name="Content Placeholder 3">
            <a:extLst>
              <a:ext uri="{FF2B5EF4-FFF2-40B4-BE49-F238E27FC236}">
                <a16:creationId xmlns:a16="http://schemas.microsoft.com/office/drawing/2014/main" id="{E5814900-D55D-41D3-B48F-2FAE14F6AAAD}"/>
              </a:ext>
            </a:extLst>
          </p:cNvPr>
          <p:cNvPicPr>
            <a:picLocks noGrp="1" noChangeAspect="1"/>
          </p:cNvPicPr>
          <p:nvPr>
            <p:ph idx="1"/>
          </p:nvPr>
        </p:nvPicPr>
        <p:blipFill rotWithShape="1">
          <a:blip r:embed="rId3"/>
          <a:srcRect l="6427" t="3048" r="7266" b="4090"/>
          <a:stretch/>
        </p:blipFill>
        <p:spPr>
          <a:xfrm>
            <a:off x="235096" y="3042770"/>
            <a:ext cx="5321008" cy="2647507"/>
          </a:xfrm>
          <a:prstGeom prst="rect">
            <a:avLst/>
          </a:prstGeom>
        </p:spPr>
      </p:pic>
      <p:pic>
        <p:nvPicPr>
          <p:cNvPr id="3" name="Picture 2">
            <a:extLst>
              <a:ext uri="{FF2B5EF4-FFF2-40B4-BE49-F238E27FC236}">
                <a16:creationId xmlns:a16="http://schemas.microsoft.com/office/drawing/2014/main" id="{17C614A9-9A62-4EA2-8866-3B07EB2506B4}"/>
              </a:ext>
            </a:extLst>
          </p:cNvPr>
          <p:cNvPicPr>
            <a:picLocks noChangeAspect="1"/>
          </p:cNvPicPr>
          <p:nvPr/>
        </p:nvPicPr>
        <p:blipFill>
          <a:blip r:embed="rId4"/>
          <a:stretch>
            <a:fillRect/>
          </a:stretch>
        </p:blipFill>
        <p:spPr>
          <a:xfrm>
            <a:off x="5936436" y="2462789"/>
            <a:ext cx="6170773" cy="3529650"/>
          </a:xfrm>
          <a:prstGeom prst="rect">
            <a:avLst/>
          </a:prstGeom>
        </p:spPr>
      </p:pic>
      <p:sp>
        <p:nvSpPr>
          <p:cNvPr id="4" name="TextBox 3">
            <a:extLst>
              <a:ext uri="{FF2B5EF4-FFF2-40B4-BE49-F238E27FC236}">
                <a16:creationId xmlns:a16="http://schemas.microsoft.com/office/drawing/2014/main" id="{B9BCFDAE-5C78-4E91-80A5-E1C03EC61FFD}"/>
              </a:ext>
            </a:extLst>
          </p:cNvPr>
          <p:cNvSpPr txBox="1"/>
          <p:nvPr/>
        </p:nvSpPr>
        <p:spPr>
          <a:xfrm>
            <a:off x="342741" y="5992439"/>
            <a:ext cx="5479312" cy="369332"/>
          </a:xfrm>
          <a:prstGeom prst="rect">
            <a:avLst/>
          </a:prstGeom>
          <a:noFill/>
        </p:spPr>
        <p:txBody>
          <a:bodyPr wrap="square" rtlCol="0">
            <a:spAutoFit/>
          </a:bodyPr>
          <a:lstStyle/>
          <a:p>
            <a:r>
              <a:rPr lang="en-US" dirty="0"/>
              <a:t>Number of participants who lived versus died</a:t>
            </a:r>
          </a:p>
        </p:txBody>
      </p:sp>
      <p:sp>
        <p:nvSpPr>
          <p:cNvPr id="8" name="TextBox 7">
            <a:extLst>
              <a:ext uri="{FF2B5EF4-FFF2-40B4-BE49-F238E27FC236}">
                <a16:creationId xmlns:a16="http://schemas.microsoft.com/office/drawing/2014/main" id="{354FDD99-EE5D-48FC-ACB9-7C3804B0E91B}"/>
              </a:ext>
            </a:extLst>
          </p:cNvPr>
          <p:cNvSpPr txBox="1"/>
          <p:nvPr/>
        </p:nvSpPr>
        <p:spPr>
          <a:xfrm>
            <a:off x="6165203" y="5992439"/>
            <a:ext cx="6169617" cy="369332"/>
          </a:xfrm>
          <a:prstGeom prst="rect">
            <a:avLst/>
          </a:prstGeom>
          <a:noFill/>
        </p:spPr>
        <p:txBody>
          <a:bodyPr wrap="square" rtlCol="0">
            <a:spAutoFit/>
          </a:bodyPr>
          <a:lstStyle/>
          <a:p>
            <a:r>
              <a:rPr lang="en-US" dirty="0"/>
              <a:t>Visualizing the age distribution of study participants</a:t>
            </a:r>
          </a:p>
        </p:txBody>
      </p:sp>
    </p:spTree>
    <p:extLst>
      <p:ext uri="{BB962C8B-B14F-4D97-AF65-F5344CB8AC3E}">
        <p14:creationId xmlns:p14="http://schemas.microsoft.com/office/powerpoint/2010/main" val="131716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A3DFDB-8FD1-4B69-859C-D913784DA0BE}"/>
              </a:ext>
            </a:extLst>
          </p:cNvPr>
          <p:cNvPicPr>
            <a:picLocks noChangeAspect="1"/>
          </p:cNvPicPr>
          <p:nvPr/>
        </p:nvPicPr>
        <p:blipFill>
          <a:blip r:embed="rId3"/>
          <a:stretch>
            <a:fillRect/>
          </a:stretch>
        </p:blipFill>
        <p:spPr>
          <a:xfrm>
            <a:off x="638175" y="2702966"/>
            <a:ext cx="10868025" cy="3276600"/>
          </a:xfrm>
          <a:prstGeom prst="rect">
            <a:avLst/>
          </a:prstGeom>
        </p:spPr>
      </p:pic>
      <p:sp>
        <p:nvSpPr>
          <p:cNvPr id="8" name="TextBox 7">
            <a:extLst>
              <a:ext uri="{FF2B5EF4-FFF2-40B4-BE49-F238E27FC236}">
                <a16:creationId xmlns:a16="http://schemas.microsoft.com/office/drawing/2014/main" id="{4DB8F230-835D-497B-9124-22809BBBBCC7}"/>
              </a:ext>
            </a:extLst>
          </p:cNvPr>
          <p:cNvSpPr txBox="1"/>
          <p:nvPr/>
        </p:nvSpPr>
        <p:spPr>
          <a:xfrm>
            <a:off x="3953118" y="6093627"/>
            <a:ext cx="4238138" cy="369332"/>
          </a:xfrm>
          <a:prstGeom prst="rect">
            <a:avLst/>
          </a:prstGeom>
          <a:noFill/>
        </p:spPr>
        <p:txBody>
          <a:bodyPr wrap="square" rtlCol="0">
            <a:spAutoFit/>
          </a:bodyPr>
          <a:lstStyle/>
          <a:p>
            <a:r>
              <a:rPr lang="en-US" dirty="0"/>
              <a:t>Preliminary visualizations of features</a:t>
            </a:r>
          </a:p>
        </p:txBody>
      </p:sp>
      <p:sp>
        <p:nvSpPr>
          <p:cNvPr id="9" name="Title 1">
            <a:extLst>
              <a:ext uri="{FF2B5EF4-FFF2-40B4-BE49-F238E27FC236}">
                <a16:creationId xmlns:a16="http://schemas.microsoft.com/office/drawing/2014/main" id="{7F18588C-A775-4311-85CA-0B6989A3E8C2}"/>
              </a:ext>
            </a:extLst>
          </p:cNvPr>
          <p:cNvSpPr>
            <a:spLocks noGrp="1"/>
          </p:cNvSpPr>
          <p:nvPr>
            <p:ph type="title"/>
          </p:nvPr>
        </p:nvSpPr>
        <p:spPr>
          <a:xfrm>
            <a:off x="2814221" y="799099"/>
            <a:ext cx="9162495" cy="1293812"/>
          </a:xfrm>
        </p:spPr>
        <p:txBody>
          <a:bodyPr>
            <a:normAutofit fontScale="90000"/>
          </a:bodyPr>
          <a:lstStyle/>
          <a:p>
            <a:r>
              <a:rPr lang="en-US" dirty="0"/>
              <a:t>Exploratory data analysis:</a:t>
            </a:r>
            <a:br>
              <a:rPr lang="en-US" dirty="0"/>
            </a:br>
            <a:r>
              <a:rPr lang="en-US" sz="3200" dirty="0"/>
              <a:t>What features do I think will be important? </a:t>
            </a:r>
            <a:endParaRPr lang="en-US" dirty="0"/>
          </a:p>
        </p:txBody>
      </p:sp>
    </p:spTree>
    <p:extLst>
      <p:ext uri="{BB962C8B-B14F-4D97-AF65-F5344CB8AC3E}">
        <p14:creationId xmlns:p14="http://schemas.microsoft.com/office/powerpoint/2010/main" val="252702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8DBBAA-267A-4AE2-9AC4-9B8A357C0366}"/>
              </a:ext>
            </a:extLst>
          </p:cNvPr>
          <p:cNvPicPr>
            <a:picLocks noGrp="1" noChangeAspect="1"/>
          </p:cNvPicPr>
          <p:nvPr>
            <p:ph idx="1"/>
          </p:nvPr>
        </p:nvPicPr>
        <p:blipFill rotWithShape="1">
          <a:blip r:embed="rId3"/>
          <a:srcRect l="7662" t="1498" b="2258"/>
          <a:stretch/>
        </p:blipFill>
        <p:spPr>
          <a:xfrm>
            <a:off x="204186" y="1526960"/>
            <a:ext cx="6178859" cy="5175681"/>
          </a:xfrm>
          <a:prstGeom prst="rect">
            <a:avLst/>
          </a:prstGeom>
        </p:spPr>
      </p:pic>
      <p:pic>
        <p:nvPicPr>
          <p:cNvPr id="5" name="Picture 4">
            <a:extLst>
              <a:ext uri="{FF2B5EF4-FFF2-40B4-BE49-F238E27FC236}">
                <a16:creationId xmlns:a16="http://schemas.microsoft.com/office/drawing/2014/main" id="{011C1BB6-41E2-44AB-8670-DB4D343D7ACD}"/>
              </a:ext>
            </a:extLst>
          </p:cNvPr>
          <p:cNvPicPr>
            <a:picLocks noChangeAspect="1"/>
          </p:cNvPicPr>
          <p:nvPr/>
        </p:nvPicPr>
        <p:blipFill>
          <a:blip r:embed="rId4"/>
          <a:stretch>
            <a:fillRect/>
          </a:stretch>
        </p:blipFill>
        <p:spPr>
          <a:xfrm>
            <a:off x="7331384" y="2057401"/>
            <a:ext cx="3486150" cy="4133850"/>
          </a:xfrm>
          <a:prstGeom prst="rect">
            <a:avLst/>
          </a:prstGeom>
        </p:spPr>
      </p:pic>
      <p:sp>
        <p:nvSpPr>
          <p:cNvPr id="6" name="TextBox 5">
            <a:extLst>
              <a:ext uri="{FF2B5EF4-FFF2-40B4-BE49-F238E27FC236}">
                <a16:creationId xmlns:a16="http://schemas.microsoft.com/office/drawing/2014/main" id="{0EEAF788-73DB-4918-B5B0-D564B144B30E}"/>
              </a:ext>
            </a:extLst>
          </p:cNvPr>
          <p:cNvSpPr txBox="1"/>
          <p:nvPr/>
        </p:nvSpPr>
        <p:spPr>
          <a:xfrm>
            <a:off x="10938510" y="2388870"/>
            <a:ext cx="1049304" cy="461665"/>
          </a:xfrm>
          <a:prstGeom prst="rect">
            <a:avLst/>
          </a:prstGeom>
          <a:noFill/>
        </p:spPr>
        <p:txBody>
          <a:bodyPr wrap="square" rtlCol="0">
            <a:spAutoFit/>
          </a:bodyPr>
          <a:lstStyle/>
          <a:p>
            <a:r>
              <a:rPr lang="en-US" sz="1200" dirty="0"/>
              <a:t>Female = 0 </a:t>
            </a:r>
          </a:p>
          <a:p>
            <a:r>
              <a:rPr lang="en-US" sz="1200" dirty="0"/>
              <a:t>Male = 1 </a:t>
            </a:r>
          </a:p>
        </p:txBody>
      </p:sp>
      <p:sp>
        <p:nvSpPr>
          <p:cNvPr id="10" name="Title 1">
            <a:extLst>
              <a:ext uri="{FF2B5EF4-FFF2-40B4-BE49-F238E27FC236}">
                <a16:creationId xmlns:a16="http://schemas.microsoft.com/office/drawing/2014/main" id="{1BC75A40-C083-4E55-BEBC-635D1768193B}"/>
              </a:ext>
            </a:extLst>
          </p:cNvPr>
          <p:cNvSpPr>
            <a:spLocks noGrp="1"/>
          </p:cNvSpPr>
          <p:nvPr>
            <p:ph type="title"/>
          </p:nvPr>
        </p:nvSpPr>
        <p:spPr>
          <a:xfrm>
            <a:off x="2814221" y="799099"/>
            <a:ext cx="9162495" cy="1293812"/>
          </a:xfrm>
        </p:spPr>
        <p:txBody>
          <a:bodyPr>
            <a:normAutofit fontScale="90000"/>
          </a:bodyPr>
          <a:lstStyle/>
          <a:p>
            <a:r>
              <a:rPr lang="en-US" dirty="0"/>
              <a:t>Exploratory data analysis:</a:t>
            </a:r>
            <a:br>
              <a:rPr lang="en-US" dirty="0"/>
            </a:br>
            <a:r>
              <a:rPr lang="en-US" sz="3200" dirty="0"/>
              <a:t>What features do I think will be important? </a:t>
            </a:r>
            <a:endParaRPr lang="en-US" dirty="0"/>
          </a:p>
        </p:txBody>
      </p:sp>
    </p:spTree>
    <p:extLst>
      <p:ext uri="{BB962C8B-B14F-4D97-AF65-F5344CB8AC3E}">
        <p14:creationId xmlns:p14="http://schemas.microsoft.com/office/powerpoint/2010/main" val="33899610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3473</TotalTime>
  <Words>1452</Words>
  <Application>Microsoft Office PowerPoint</Application>
  <PresentationFormat>Widescreen</PresentationFormat>
  <Paragraphs>205</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Courier New</vt:lpstr>
      <vt:lpstr>Vapor Trail</vt:lpstr>
      <vt:lpstr>Predicting Heart  Failure </vt:lpstr>
      <vt:lpstr>Introduction</vt:lpstr>
      <vt:lpstr>Motivation:   </vt:lpstr>
      <vt:lpstr>RESEARCH question</vt:lpstr>
      <vt:lpstr>Data Sources</vt:lpstr>
      <vt:lpstr>Exploratory data analysis: what are the features? </vt:lpstr>
      <vt:lpstr>Exploratory data analysis: Who are the participants? </vt:lpstr>
      <vt:lpstr>Exploratory data analysis: What features do I think will be important? </vt:lpstr>
      <vt:lpstr>Exploratory data analysis: What features do I think will be important? </vt:lpstr>
      <vt:lpstr>Modeling and Assumptions:  Feature selection</vt:lpstr>
      <vt:lpstr>Modeling and Assumptions:  Feature selection</vt:lpstr>
      <vt:lpstr>Modeling and Assumptions</vt:lpstr>
      <vt:lpstr>Results</vt:lpstr>
      <vt:lpstr>Results </vt:lpstr>
      <vt:lpstr>Conclusions and limitations</vt:lpstr>
      <vt:lpstr>Conclusions and Limitations</vt:lpstr>
      <vt:lpstr>Next steps and Recommendations</vt:lpstr>
      <vt:lpstr>Questions? </vt:lpstr>
      <vt:lpstr>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Heart Rate Failure </dc:title>
  <dc:creator>Treml, Alexandra [USA]</dc:creator>
  <cp:lastModifiedBy>Treml, Alexandra [USA]</cp:lastModifiedBy>
  <cp:revision>60</cp:revision>
  <dcterms:created xsi:type="dcterms:W3CDTF">2021-03-20T12:51:02Z</dcterms:created>
  <dcterms:modified xsi:type="dcterms:W3CDTF">2021-03-22T22:44:33Z</dcterms:modified>
</cp:coreProperties>
</file>