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6" r:id="rId6"/>
    <p:sldId id="288" r:id="rId7"/>
    <p:sldId id="289" r:id="rId8"/>
    <p:sldId id="290" r:id="rId9"/>
    <p:sldId id="293" r:id="rId10"/>
    <p:sldId id="291" r:id="rId11"/>
    <p:sldId id="294" r:id="rId12"/>
    <p:sldId id="292" r:id="rId13"/>
    <p:sldId id="295" r:id="rId14"/>
    <p:sldId id="296" r:id="rId15"/>
    <p:sldId id="297" r:id="rId16"/>
    <p:sldId id="298" r:id="rId17"/>
    <p:sldId id="299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ria Turian" initials="AMT" lastIdx="1" clrIdx="0">
    <p:extLst>
      <p:ext uri="{19B8F6BF-5375-455C-9EA6-DF929625EA0E}">
        <p15:presenceInfo xmlns:p15="http://schemas.microsoft.com/office/powerpoint/2012/main" userId="S::aturian@endava.com::f35ff52c-508c-49b1-b4cc-38fa34098c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36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13:18:06.026" idx="1">
    <p:pos x="10" y="10"/>
    <p:text>React DOM - composite
valueOf flyweight, I suppose useMemo
Observable Angular
Iterator
Decorator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Course Presentation</a:t>
          </a:r>
        </a:p>
        <a:p>
          <a:pPr>
            <a:defRPr b="1"/>
          </a:pPr>
          <a:r>
            <a:rPr lang="en-US" b="0" dirty="0"/>
            <a:t>(throughout the whole semester)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Choose a pattern to present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Lab Presentation</a:t>
          </a:r>
        </a:p>
        <a:p>
          <a:pPr>
            <a:defRPr b="1"/>
          </a:pPr>
          <a:r>
            <a:rPr lang="en-US" b="0" dirty="0"/>
            <a:t>(let’s decide together)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Option1: integrate 5 design patterns in your thesis</a:t>
          </a:r>
        </a:p>
        <a:p>
          <a:r>
            <a:rPr lang="en-US" dirty="0"/>
            <a:t>Option2: create a new application from scratch and integrate 5 design patterns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Final </a:t>
          </a:r>
          <a:r>
            <a:rPr lang="en-US" b="1" i="0" dirty="0"/>
            <a:t>Colloquium</a:t>
          </a:r>
          <a:r>
            <a:rPr lang="en-US" b="0" i="0" dirty="0"/>
            <a:t> </a:t>
          </a:r>
        </a:p>
        <a:p>
          <a:pPr>
            <a:defRPr b="1"/>
          </a:pPr>
          <a:r>
            <a:rPr lang="en-US" b="0" i="0" dirty="0"/>
            <a:t>(final weeks)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Conversation about design patterns</a:t>
          </a:r>
        </a:p>
        <a:p>
          <a:r>
            <a:rPr lang="en-US" dirty="0"/>
            <a:t>Tips: prepare 2 design patterns examples from an open-source project, library, framework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74C3CC32-C6AF-41E5-AD95-D6FEE8239541}">
      <dgm:prSet/>
      <dgm:spPr/>
      <dgm:t>
        <a:bodyPr/>
        <a:lstStyle/>
        <a:p>
          <a:r>
            <a:rPr lang="en-US" dirty="0"/>
            <a:t>Schedule your presentation</a:t>
          </a:r>
        </a:p>
      </dgm:t>
    </dgm:pt>
    <dgm:pt modelId="{88A45082-8D4D-45F5-98A1-9DB0B7E1CE31}" type="parTrans" cxnId="{6E952FC3-D271-4F13-8C34-92EB1C58198C}">
      <dgm:prSet/>
      <dgm:spPr/>
      <dgm:t>
        <a:bodyPr/>
        <a:lstStyle/>
        <a:p>
          <a:endParaRPr lang="en-US"/>
        </a:p>
      </dgm:t>
    </dgm:pt>
    <dgm:pt modelId="{DA5E3BEB-955D-4DEE-9BC5-B8FDA954DCB0}" type="sibTrans" cxnId="{6E952FC3-D271-4F13-8C34-92EB1C58198C}">
      <dgm:prSet/>
      <dgm:spPr/>
      <dgm:t>
        <a:bodyPr/>
        <a:lstStyle/>
        <a:p>
          <a:endParaRPr lang="en-US"/>
        </a:p>
      </dgm:t>
    </dgm:pt>
    <dgm:pt modelId="{A789EDCA-3E22-4A75-9D5A-507C9A7A9FEB}">
      <dgm:prSet/>
      <dgm:spPr/>
      <dgm:t>
        <a:bodyPr/>
        <a:lstStyle/>
        <a:p>
          <a:r>
            <a:rPr lang="en-US" dirty="0"/>
            <a:t>Prepare a live presentation</a:t>
          </a:r>
        </a:p>
        <a:p>
          <a:r>
            <a:rPr lang="en-US" dirty="0"/>
            <a:t>My recommendation for the </a:t>
          </a:r>
          <a:r>
            <a:rPr lang="en-US" b="1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gm:t>
    </dgm:pt>
    <dgm:pt modelId="{EC85BEE1-2ADF-4C60-A9FE-A2598869DEAD}" type="parTrans" cxnId="{B5F604FC-CAF9-400E-95BA-C85061C8F178}">
      <dgm:prSet/>
      <dgm:spPr/>
      <dgm:t>
        <a:bodyPr/>
        <a:lstStyle/>
        <a:p>
          <a:endParaRPr lang="en-US"/>
        </a:p>
      </dgm:t>
    </dgm:pt>
    <dgm:pt modelId="{54C3CA1E-4781-4502-BF9F-65F569BE6377}" type="sibTrans" cxnId="{B5F604FC-CAF9-400E-95BA-C85061C8F178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 custScaleY="105155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FF4DF600-5DF4-4C14-81D8-6C191B7E7948}" type="presOf" srcId="{A789EDCA-3E22-4A75-9D5A-507C9A7A9FEB}" destId="{3ED01646-9ED9-44BF-8F18-EE860C524998}" srcOrd="0" destOrd="2" presId="urn:microsoft.com/office/officeart/2017/3/layout/DropPinTimeline"/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8A7C4B36-8640-4E74-9A64-F1A16F0A9F48}" type="presOf" srcId="{74C3CC32-C6AF-41E5-AD95-D6FEE8239541}" destId="{3ED01646-9ED9-44BF-8F18-EE860C524998}" srcOrd="0" destOrd="1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6E952FC3-D271-4F13-8C34-92EB1C58198C}" srcId="{BAE4A921-75C0-457E-B6C7-AF5D3F924778}" destId="{74C3CC32-C6AF-41E5-AD95-D6FEE8239541}" srcOrd="1" destOrd="0" parTransId="{88A45082-8D4D-45F5-98A1-9DB0B7E1CE31}" sibTransId="{DA5E3BEB-955D-4DEE-9BC5-B8FDA954DCB0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B5F604FC-CAF9-400E-95BA-C85061C8F178}" srcId="{BAE4A921-75C0-457E-B6C7-AF5D3F924778}" destId="{A789EDCA-3E22-4A75-9D5A-507C9A7A9FEB}" srcOrd="2" destOrd="0" parTransId="{EC85BEE1-2ADF-4C60-A9FE-A2598869DEAD}" sibTransId="{54C3CA1E-4781-4502-BF9F-65F569BE6377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interface for products, implemented by concrete classes. The client does not know with what kind of product it works.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Usually, you have a parameter used to decide which concrete class is going to be instantiated. 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want to choose the type of a product (object) at runtime, factory is the only one suited for that.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function. It is NOT a class, NOT a constructor, it returns an object.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Solves a specific problem: groups factories. It’s more like a framework. Keyword: family of factories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start with a factory and realize you need a family of products and extend to abstract factory.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Recognizable by creational methods returning the factory itself, which in turn can be used to create another abstract/interface type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a bit complex, a lot of code, might be difficult to implement. It’s something that you design rather in the beginning, it’s hard to refactor.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setter for each field, where “this” is returned and a method for retrieving the created object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Usually, you will realize you use it more than you create it by hand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 by step creation of a complex object.</a:t>
          </a:r>
        </a:p>
        <a:p>
          <a:pPr>
            <a:lnSpc>
              <a:spcPct val="100000"/>
            </a:lnSpc>
          </a:pPr>
          <a:r>
            <a:rPr lang="en-US" dirty="0"/>
            <a:t>Use it when you create an object in multiple steps or in a specific order.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recognize it upon this format: </a:t>
          </a:r>
        </a:p>
        <a:p>
          <a:pPr>
            <a:lnSpc>
              <a:spcPct val="100000"/>
            </a:lnSpc>
          </a:pPr>
          <a:r>
            <a:rPr lang="en-US" dirty="0" err="1"/>
            <a:t>someBuilder.setValue</a:t>
          </a:r>
          <a:r>
            <a:rPr lang="en-US" dirty="0"/>
            <a:t>(x).</a:t>
          </a:r>
          <a:r>
            <a:rPr lang="en-US" dirty="0" err="1"/>
            <a:t>setAnotherValue</a:t>
          </a:r>
          <a:r>
            <a:rPr lang="en-US" dirty="0"/>
            <a:t>(y)…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Think of it as having the same advantages and disadvantages as global variables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lot of developers consider Singleton as an anti pattern</a:t>
          </a:r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by identifying a static method to get a resource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Usages: logging class, manage database connection (or a pool of connections), global state 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0B5E20-22E8-49EE-849D-2F09EB7C5E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440E-398D-41B6-A80F-74494D58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objects that support cloning need to follow the same interface</a:t>
          </a:r>
        </a:p>
      </dgm:t>
    </dgm:pt>
    <dgm:pt modelId="{90B11B28-5797-4553-BCD6-924D483AEFA1}" type="parTrans" cxnId="{ABD03D04-9D53-4E00-AB81-F25AC035AAD4}">
      <dgm:prSet/>
      <dgm:spPr/>
      <dgm:t>
        <a:bodyPr/>
        <a:lstStyle/>
        <a:p>
          <a:endParaRPr lang="en-US"/>
        </a:p>
      </dgm:t>
    </dgm:pt>
    <dgm:pt modelId="{039D6CC6-CBE0-4615-AC1E-542A7D83BEE4}" type="sibTrans" cxnId="{ABD03D04-9D53-4E00-AB81-F25AC035AAD4}">
      <dgm:prSet/>
      <dgm:spPr/>
      <dgm:t>
        <a:bodyPr/>
        <a:lstStyle/>
        <a:p>
          <a:endParaRPr lang="en-US"/>
        </a:p>
      </dgm:t>
    </dgm:pt>
    <dgm:pt modelId="{F8289849-E987-4255-8EC8-44B4F81CB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Clone an object when, at runtime, you need a “true” copy of an object. (the actual copy of the object, with its current values)</a:t>
          </a:r>
          <a:endParaRPr lang="en-US" dirty="0"/>
        </a:p>
      </dgm:t>
    </dgm:pt>
    <dgm:pt modelId="{58406139-B729-43A1-9AA7-0431547BE2D4}" type="parTrans" cxnId="{0DECB193-7D07-48D4-B4D0-8A44B02B0EFC}">
      <dgm:prSet/>
      <dgm:spPr/>
      <dgm:t>
        <a:bodyPr/>
        <a:lstStyle/>
        <a:p>
          <a:endParaRPr lang="en-US"/>
        </a:p>
      </dgm:t>
    </dgm:pt>
    <dgm:pt modelId="{CFDFBA7F-EFFF-4644-9D4D-D4EA2AB33D7D}" type="sibTrans" cxnId="{0DECB193-7D07-48D4-B4D0-8A44B02B0EFC}">
      <dgm:prSet/>
      <dgm:spPr/>
      <dgm:t>
        <a:bodyPr/>
        <a:lstStyle/>
        <a:p>
          <a:endParaRPr lang="en-US"/>
        </a:p>
      </dgm:t>
    </dgm:pt>
    <dgm:pt modelId="{B987AC83-493B-4B18-BBDE-1E83EAF7E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Recognize it “clone” or “copy” method</a:t>
          </a:r>
        </a:p>
      </dgm:t>
    </dgm:pt>
    <dgm:pt modelId="{8B487908-3605-4A42-980E-D4512632196F}" type="parTrans" cxnId="{70466650-EF21-44D4-9C56-FBD4098B58CE}">
      <dgm:prSet/>
      <dgm:spPr/>
      <dgm:t>
        <a:bodyPr/>
        <a:lstStyle/>
        <a:p>
          <a:endParaRPr lang="en-US"/>
        </a:p>
      </dgm:t>
    </dgm:pt>
    <dgm:pt modelId="{3871E768-D972-4239-9CDD-D2C93D59DC76}" type="sibTrans" cxnId="{70466650-EF21-44D4-9C56-FBD4098B58CE}">
      <dgm:prSet/>
      <dgm:spPr/>
      <dgm:t>
        <a:bodyPr/>
        <a:lstStyle/>
        <a:p>
          <a:endParaRPr lang="en-US"/>
        </a:p>
      </dgm:t>
    </dgm:pt>
    <dgm:pt modelId="{D18979C8-D283-4F11-8056-816DA377F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it when it is costly to create new objects from scratch</a:t>
          </a:r>
        </a:p>
      </dgm:t>
    </dgm:pt>
    <dgm:pt modelId="{88215926-66BF-48C4-A93B-2B9055E4B30E}" type="parTrans" cxnId="{2C52642D-1657-4F8D-BBDD-B987CC65BE05}">
      <dgm:prSet/>
      <dgm:spPr/>
      <dgm:t>
        <a:bodyPr/>
        <a:lstStyle/>
        <a:p>
          <a:endParaRPr lang="en-US"/>
        </a:p>
      </dgm:t>
    </dgm:pt>
    <dgm:pt modelId="{69F2F367-DB05-4C42-B3B6-E5FAE86F9F26}" type="sibTrans" cxnId="{2C52642D-1657-4F8D-BBDD-B987CC65BE05}">
      <dgm:prSet/>
      <dgm:spPr/>
      <dgm:t>
        <a:bodyPr/>
        <a:lstStyle/>
        <a:p>
          <a:endParaRPr lang="en-US"/>
        </a:p>
      </dgm:t>
    </dgm:pt>
    <dgm:pt modelId="{933F326E-830B-4831-B1CB-C533857382D0}" type="pres">
      <dgm:prSet presAssocID="{730B5E20-22E8-49EE-849D-2F09EB7C5E55}" presName="root" presStyleCnt="0">
        <dgm:presLayoutVars>
          <dgm:dir/>
          <dgm:resizeHandles val="exact"/>
        </dgm:presLayoutVars>
      </dgm:prSet>
      <dgm:spPr/>
    </dgm:pt>
    <dgm:pt modelId="{76D33545-207A-477F-A16B-BB2B9D7F2D3A}" type="pres">
      <dgm:prSet presAssocID="{D23F440E-398D-41B6-A80F-74494D5847CA}" presName="compNode" presStyleCnt="0"/>
      <dgm:spPr/>
    </dgm:pt>
    <dgm:pt modelId="{8FAC3CA6-DB25-4C68-BA9A-AD1D71B4FF5F}" type="pres">
      <dgm:prSet presAssocID="{D23F440E-398D-41B6-A80F-74494D5847CA}" presName="bgRect" presStyleLbl="bgShp" presStyleIdx="0" presStyleCnt="4"/>
      <dgm:spPr/>
    </dgm:pt>
    <dgm:pt modelId="{EE8C7A60-76B2-49C3-B369-A96EA3E5C2D4}" type="pres">
      <dgm:prSet presAssocID="{D23F440E-398D-41B6-A80F-74494D584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6D7E020-35D4-4D94-A1B9-406EAB63801E}" type="pres">
      <dgm:prSet presAssocID="{D23F440E-398D-41B6-A80F-74494D5847CA}" presName="spaceRect" presStyleCnt="0"/>
      <dgm:spPr/>
    </dgm:pt>
    <dgm:pt modelId="{E59E20F8-4207-45B4-B668-018957100416}" type="pres">
      <dgm:prSet presAssocID="{D23F440E-398D-41B6-A80F-74494D5847CA}" presName="parTx" presStyleLbl="revTx" presStyleIdx="0" presStyleCnt="4">
        <dgm:presLayoutVars>
          <dgm:chMax val="0"/>
          <dgm:chPref val="0"/>
        </dgm:presLayoutVars>
      </dgm:prSet>
      <dgm:spPr/>
    </dgm:pt>
    <dgm:pt modelId="{5E9395D8-4450-4F9F-846C-719251944482}" type="pres">
      <dgm:prSet presAssocID="{039D6CC6-CBE0-4615-AC1E-542A7D83BEE4}" presName="sibTrans" presStyleCnt="0"/>
      <dgm:spPr/>
    </dgm:pt>
    <dgm:pt modelId="{4317EA3C-F64C-49F9-8D0C-2AD3C7D8B19A}" type="pres">
      <dgm:prSet presAssocID="{F8289849-E987-4255-8EC8-44B4F81CB10E}" presName="compNode" presStyleCnt="0"/>
      <dgm:spPr/>
    </dgm:pt>
    <dgm:pt modelId="{37F77629-432B-4A69-837C-14C65DEDD20C}" type="pres">
      <dgm:prSet presAssocID="{F8289849-E987-4255-8EC8-44B4F81CB10E}" presName="bgRect" presStyleLbl="bgShp" presStyleIdx="1" presStyleCnt="4"/>
      <dgm:spPr/>
    </dgm:pt>
    <dgm:pt modelId="{C1FCEA5C-0298-4163-931F-016E81AAB647}" type="pres">
      <dgm:prSet presAssocID="{F8289849-E987-4255-8EC8-44B4F81CB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E01C590-E7DA-4835-86D2-4CCA915CA9A6}" type="pres">
      <dgm:prSet presAssocID="{F8289849-E987-4255-8EC8-44B4F81CB10E}" presName="spaceRect" presStyleCnt="0"/>
      <dgm:spPr/>
    </dgm:pt>
    <dgm:pt modelId="{7DE8E408-DE79-443F-8629-C089FBA689E3}" type="pres">
      <dgm:prSet presAssocID="{F8289849-E987-4255-8EC8-44B4F81CB10E}" presName="parTx" presStyleLbl="revTx" presStyleIdx="1" presStyleCnt="4" custLinFactNeighborY="-1262">
        <dgm:presLayoutVars>
          <dgm:chMax val="0"/>
          <dgm:chPref val="0"/>
        </dgm:presLayoutVars>
      </dgm:prSet>
      <dgm:spPr/>
    </dgm:pt>
    <dgm:pt modelId="{6F5BEA2C-D35A-40CD-AADB-C93FF0714F82}" type="pres">
      <dgm:prSet presAssocID="{CFDFBA7F-EFFF-4644-9D4D-D4EA2AB33D7D}" presName="sibTrans" presStyleCnt="0"/>
      <dgm:spPr/>
    </dgm:pt>
    <dgm:pt modelId="{061BB9BD-3EFB-484E-9E1E-584C8BD2EBBC}" type="pres">
      <dgm:prSet presAssocID="{B987AC83-493B-4B18-BBDE-1E83EAF7E925}" presName="compNode" presStyleCnt="0"/>
      <dgm:spPr/>
    </dgm:pt>
    <dgm:pt modelId="{7760943E-59EA-4625-8C71-92A18A3E7522}" type="pres">
      <dgm:prSet presAssocID="{B987AC83-493B-4B18-BBDE-1E83EAF7E925}" presName="bgRect" presStyleLbl="bgShp" presStyleIdx="2" presStyleCnt="4"/>
      <dgm:spPr/>
    </dgm:pt>
    <dgm:pt modelId="{676EE63F-6485-4E2A-ABAE-83CF265BF069}" type="pres">
      <dgm:prSet presAssocID="{B987AC83-493B-4B18-BBDE-1E83EAF7E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28304A6-CF27-4F1D-99F6-FE8D277AEE17}" type="pres">
      <dgm:prSet presAssocID="{B987AC83-493B-4B18-BBDE-1E83EAF7E925}" presName="spaceRect" presStyleCnt="0"/>
      <dgm:spPr/>
    </dgm:pt>
    <dgm:pt modelId="{B9DB9720-3FDF-4ACB-85FA-66976B22A528}" type="pres">
      <dgm:prSet presAssocID="{B987AC83-493B-4B18-BBDE-1E83EAF7E925}" presName="parTx" presStyleLbl="revTx" presStyleIdx="2" presStyleCnt="4">
        <dgm:presLayoutVars>
          <dgm:chMax val="0"/>
          <dgm:chPref val="0"/>
        </dgm:presLayoutVars>
      </dgm:prSet>
      <dgm:spPr/>
    </dgm:pt>
    <dgm:pt modelId="{2B0E55DF-6C35-4664-BC0E-365BF51E4C99}" type="pres">
      <dgm:prSet presAssocID="{3871E768-D972-4239-9CDD-D2C93D59DC76}" presName="sibTrans" presStyleCnt="0"/>
      <dgm:spPr/>
    </dgm:pt>
    <dgm:pt modelId="{F128A80F-4611-4111-9193-176AF502C376}" type="pres">
      <dgm:prSet presAssocID="{D18979C8-D283-4F11-8056-816DA377F0C0}" presName="compNode" presStyleCnt="0"/>
      <dgm:spPr/>
    </dgm:pt>
    <dgm:pt modelId="{79AEF808-314B-4C4B-82AA-6EEA54A65F07}" type="pres">
      <dgm:prSet presAssocID="{D18979C8-D283-4F11-8056-816DA377F0C0}" presName="bgRect" presStyleLbl="bgShp" presStyleIdx="3" presStyleCnt="4"/>
      <dgm:spPr/>
    </dgm:pt>
    <dgm:pt modelId="{73575651-229C-4229-B203-88512EEA95C5}" type="pres">
      <dgm:prSet presAssocID="{D18979C8-D283-4F11-8056-816DA377F0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806002CB-A457-44F2-A2DD-11D2572CD18C}" type="pres">
      <dgm:prSet presAssocID="{D18979C8-D283-4F11-8056-816DA377F0C0}" presName="spaceRect" presStyleCnt="0"/>
      <dgm:spPr/>
    </dgm:pt>
    <dgm:pt modelId="{77CFAC55-D3CF-45EA-A63C-9656646CA42E}" type="pres">
      <dgm:prSet presAssocID="{D18979C8-D283-4F11-8056-816DA377F0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D03D04-9D53-4E00-AB81-F25AC035AAD4}" srcId="{730B5E20-22E8-49EE-849D-2F09EB7C5E55}" destId="{D23F440E-398D-41B6-A80F-74494D5847CA}" srcOrd="0" destOrd="0" parTransId="{90B11B28-5797-4553-BCD6-924D483AEFA1}" sibTransId="{039D6CC6-CBE0-4615-AC1E-542A7D83BEE4}"/>
    <dgm:cxn modelId="{B69A751B-F5A4-4FDF-A1ED-C6E1EE94BDBA}" type="presOf" srcId="{F8289849-E987-4255-8EC8-44B4F81CB10E}" destId="{7DE8E408-DE79-443F-8629-C089FBA689E3}" srcOrd="0" destOrd="0" presId="urn:microsoft.com/office/officeart/2018/2/layout/IconVerticalSolidList"/>
    <dgm:cxn modelId="{2C52642D-1657-4F8D-BBDD-B987CC65BE05}" srcId="{730B5E20-22E8-49EE-849D-2F09EB7C5E55}" destId="{D18979C8-D283-4F11-8056-816DA377F0C0}" srcOrd="3" destOrd="0" parTransId="{88215926-66BF-48C4-A93B-2B9055E4B30E}" sibTransId="{69F2F367-DB05-4C42-B3B6-E5FAE86F9F26}"/>
    <dgm:cxn modelId="{27CB5032-1C28-4B71-9DE7-3B8573DAA06B}" type="presOf" srcId="{D18979C8-D283-4F11-8056-816DA377F0C0}" destId="{77CFAC55-D3CF-45EA-A63C-9656646CA42E}" srcOrd="0" destOrd="0" presId="urn:microsoft.com/office/officeart/2018/2/layout/IconVerticalSolidList"/>
    <dgm:cxn modelId="{36BA1767-35CA-4C91-93C5-94F0ADD921AD}" type="presOf" srcId="{730B5E20-22E8-49EE-849D-2F09EB7C5E55}" destId="{933F326E-830B-4831-B1CB-C533857382D0}" srcOrd="0" destOrd="0" presId="urn:microsoft.com/office/officeart/2018/2/layout/IconVerticalSolidList"/>
    <dgm:cxn modelId="{70466650-EF21-44D4-9C56-FBD4098B58CE}" srcId="{730B5E20-22E8-49EE-849D-2F09EB7C5E55}" destId="{B987AC83-493B-4B18-BBDE-1E83EAF7E925}" srcOrd="2" destOrd="0" parTransId="{8B487908-3605-4A42-980E-D4512632196F}" sibTransId="{3871E768-D972-4239-9CDD-D2C93D59DC76}"/>
    <dgm:cxn modelId="{0DECB193-7D07-48D4-B4D0-8A44B02B0EFC}" srcId="{730B5E20-22E8-49EE-849D-2F09EB7C5E55}" destId="{F8289849-E987-4255-8EC8-44B4F81CB10E}" srcOrd="1" destOrd="0" parTransId="{58406139-B729-43A1-9AA7-0431547BE2D4}" sibTransId="{CFDFBA7F-EFFF-4644-9D4D-D4EA2AB33D7D}"/>
    <dgm:cxn modelId="{44162A95-8BE4-488C-B835-013E9523D7C9}" type="presOf" srcId="{B987AC83-493B-4B18-BBDE-1E83EAF7E925}" destId="{B9DB9720-3FDF-4ACB-85FA-66976B22A528}" srcOrd="0" destOrd="0" presId="urn:microsoft.com/office/officeart/2018/2/layout/IconVerticalSolidList"/>
    <dgm:cxn modelId="{CBA314A9-2DA4-4A96-8AAA-82DB60A2107B}" type="presOf" srcId="{D23F440E-398D-41B6-A80F-74494D5847CA}" destId="{E59E20F8-4207-45B4-B668-018957100416}" srcOrd="0" destOrd="0" presId="urn:microsoft.com/office/officeart/2018/2/layout/IconVerticalSolidList"/>
    <dgm:cxn modelId="{9530F58C-F371-4809-A58E-6A168C19975B}" type="presParOf" srcId="{933F326E-830B-4831-B1CB-C533857382D0}" destId="{76D33545-207A-477F-A16B-BB2B9D7F2D3A}" srcOrd="0" destOrd="0" presId="urn:microsoft.com/office/officeart/2018/2/layout/IconVerticalSolidList"/>
    <dgm:cxn modelId="{E451D301-FBDE-471F-ABE3-C1348C32FA64}" type="presParOf" srcId="{76D33545-207A-477F-A16B-BB2B9D7F2D3A}" destId="{8FAC3CA6-DB25-4C68-BA9A-AD1D71B4FF5F}" srcOrd="0" destOrd="0" presId="urn:microsoft.com/office/officeart/2018/2/layout/IconVerticalSolidList"/>
    <dgm:cxn modelId="{14E7CD92-A38A-4FAF-9BA9-5FF42774E845}" type="presParOf" srcId="{76D33545-207A-477F-A16B-BB2B9D7F2D3A}" destId="{EE8C7A60-76B2-49C3-B369-A96EA3E5C2D4}" srcOrd="1" destOrd="0" presId="urn:microsoft.com/office/officeart/2018/2/layout/IconVerticalSolidList"/>
    <dgm:cxn modelId="{5D26878D-4F9B-405F-8E85-83F7C0F8E1DB}" type="presParOf" srcId="{76D33545-207A-477F-A16B-BB2B9D7F2D3A}" destId="{B6D7E020-35D4-4D94-A1B9-406EAB63801E}" srcOrd="2" destOrd="0" presId="urn:microsoft.com/office/officeart/2018/2/layout/IconVerticalSolidList"/>
    <dgm:cxn modelId="{C9133D54-CFA6-4961-AF72-CCA5E88723C5}" type="presParOf" srcId="{76D33545-207A-477F-A16B-BB2B9D7F2D3A}" destId="{E59E20F8-4207-45B4-B668-018957100416}" srcOrd="3" destOrd="0" presId="urn:microsoft.com/office/officeart/2018/2/layout/IconVerticalSolidList"/>
    <dgm:cxn modelId="{CD16DBD8-D5DB-4E7C-B56A-F7994BF3480C}" type="presParOf" srcId="{933F326E-830B-4831-B1CB-C533857382D0}" destId="{5E9395D8-4450-4F9F-846C-719251944482}" srcOrd="1" destOrd="0" presId="urn:microsoft.com/office/officeart/2018/2/layout/IconVerticalSolidList"/>
    <dgm:cxn modelId="{C5884024-B1F3-44A6-AAC9-EA7FDF63D1F4}" type="presParOf" srcId="{933F326E-830B-4831-B1CB-C533857382D0}" destId="{4317EA3C-F64C-49F9-8D0C-2AD3C7D8B19A}" srcOrd="2" destOrd="0" presId="urn:microsoft.com/office/officeart/2018/2/layout/IconVerticalSolidList"/>
    <dgm:cxn modelId="{B61F5F59-BFC6-4790-A4CB-49481E4A7E67}" type="presParOf" srcId="{4317EA3C-F64C-49F9-8D0C-2AD3C7D8B19A}" destId="{37F77629-432B-4A69-837C-14C65DEDD20C}" srcOrd="0" destOrd="0" presId="urn:microsoft.com/office/officeart/2018/2/layout/IconVerticalSolidList"/>
    <dgm:cxn modelId="{F26FB358-72F0-4DE0-BF50-574AA8D7675B}" type="presParOf" srcId="{4317EA3C-F64C-49F9-8D0C-2AD3C7D8B19A}" destId="{C1FCEA5C-0298-4163-931F-016E81AAB647}" srcOrd="1" destOrd="0" presId="urn:microsoft.com/office/officeart/2018/2/layout/IconVerticalSolidList"/>
    <dgm:cxn modelId="{04F992BD-F4A0-4C73-8E88-0DCB02F4B0DA}" type="presParOf" srcId="{4317EA3C-F64C-49F9-8D0C-2AD3C7D8B19A}" destId="{4E01C590-E7DA-4835-86D2-4CCA915CA9A6}" srcOrd="2" destOrd="0" presId="urn:microsoft.com/office/officeart/2018/2/layout/IconVerticalSolidList"/>
    <dgm:cxn modelId="{D9501396-62D3-464C-AFF5-D80F72C0E0A4}" type="presParOf" srcId="{4317EA3C-F64C-49F9-8D0C-2AD3C7D8B19A}" destId="{7DE8E408-DE79-443F-8629-C089FBA689E3}" srcOrd="3" destOrd="0" presId="urn:microsoft.com/office/officeart/2018/2/layout/IconVerticalSolidList"/>
    <dgm:cxn modelId="{B64CE750-A220-423D-A5EB-CB9BECD78567}" type="presParOf" srcId="{933F326E-830B-4831-B1CB-C533857382D0}" destId="{6F5BEA2C-D35A-40CD-AADB-C93FF0714F82}" srcOrd="3" destOrd="0" presId="urn:microsoft.com/office/officeart/2018/2/layout/IconVerticalSolidList"/>
    <dgm:cxn modelId="{CEE0C149-DA4E-4DAA-86E5-5BAFB611B822}" type="presParOf" srcId="{933F326E-830B-4831-B1CB-C533857382D0}" destId="{061BB9BD-3EFB-484E-9E1E-584C8BD2EBBC}" srcOrd="4" destOrd="0" presId="urn:microsoft.com/office/officeart/2018/2/layout/IconVerticalSolidList"/>
    <dgm:cxn modelId="{A46EC668-5ED2-4686-99BE-1BD7F730D13B}" type="presParOf" srcId="{061BB9BD-3EFB-484E-9E1E-584C8BD2EBBC}" destId="{7760943E-59EA-4625-8C71-92A18A3E7522}" srcOrd="0" destOrd="0" presId="urn:microsoft.com/office/officeart/2018/2/layout/IconVerticalSolidList"/>
    <dgm:cxn modelId="{A9A84054-A6B0-499D-BCD3-576032380D45}" type="presParOf" srcId="{061BB9BD-3EFB-484E-9E1E-584C8BD2EBBC}" destId="{676EE63F-6485-4E2A-ABAE-83CF265BF069}" srcOrd="1" destOrd="0" presId="urn:microsoft.com/office/officeart/2018/2/layout/IconVerticalSolidList"/>
    <dgm:cxn modelId="{194187CE-E057-4230-A3BD-9459A03BE67D}" type="presParOf" srcId="{061BB9BD-3EFB-484E-9E1E-584C8BD2EBBC}" destId="{028304A6-CF27-4F1D-99F6-FE8D277AEE17}" srcOrd="2" destOrd="0" presId="urn:microsoft.com/office/officeart/2018/2/layout/IconVerticalSolidList"/>
    <dgm:cxn modelId="{8C1E721E-A458-4A52-900B-6C798D950C87}" type="presParOf" srcId="{061BB9BD-3EFB-484E-9E1E-584C8BD2EBBC}" destId="{B9DB9720-3FDF-4ACB-85FA-66976B22A528}" srcOrd="3" destOrd="0" presId="urn:microsoft.com/office/officeart/2018/2/layout/IconVerticalSolidList"/>
    <dgm:cxn modelId="{0F6C0F8A-C0DA-459D-A474-7474A6218E97}" type="presParOf" srcId="{933F326E-830B-4831-B1CB-C533857382D0}" destId="{2B0E55DF-6C35-4664-BC0E-365BF51E4C99}" srcOrd="5" destOrd="0" presId="urn:microsoft.com/office/officeart/2018/2/layout/IconVerticalSolidList"/>
    <dgm:cxn modelId="{C21BD3D6-F6A4-4D28-8A3D-E08E8BD04862}" type="presParOf" srcId="{933F326E-830B-4831-B1CB-C533857382D0}" destId="{F128A80F-4611-4111-9193-176AF502C376}" srcOrd="6" destOrd="0" presId="urn:microsoft.com/office/officeart/2018/2/layout/IconVerticalSolidList"/>
    <dgm:cxn modelId="{7B6F3B4D-5C95-42B1-92C1-75F8AB45D4B7}" type="presParOf" srcId="{F128A80F-4611-4111-9193-176AF502C376}" destId="{79AEF808-314B-4C4B-82AA-6EEA54A65F07}" srcOrd="0" destOrd="0" presId="urn:microsoft.com/office/officeart/2018/2/layout/IconVerticalSolidList"/>
    <dgm:cxn modelId="{F14DA5EF-E538-446F-BE7C-45C876E34890}" type="presParOf" srcId="{F128A80F-4611-4111-9193-176AF502C376}" destId="{73575651-229C-4229-B203-88512EEA95C5}" srcOrd="1" destOrd="0" presId="urn:microsoft.com/office/officeart/2018/2/layout/IconVerticalSolidList"/>
    <dgm:cxn modelId="{E9A85B14-90AD-48A2-9B16-6090607A5F65}" type="presParOf" srcId="{F128A80F-4611-4111-9193-176AF502C376}" destId="{806002CB-A457-44F2-A2DD-11D2572CD18C}" srcOrd="2" destOrd="0" presId="urn:microsoft.com/office/officeart/2018/2/layout/IconVerticalSolidList"/>
    <dgm:cxn modelId="{18B0CAC5-6463-418B-8377-8680A23E679D}" type="presParOf" srcId="{F128A80F-4611-4111-9193-176AF502C376}" destId="{77CFAC55-D3CF-45EA-A63C-9656646CA4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9140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705181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17049"/>
          <a:ext cx="2819433" cy="1758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Choose a pattern to present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Schedule your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Prepare a live presentation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My recommendation for the </a:t>
          </a:r>
          <a:r>
            <a:rPr lang="en-US" sz="1100" b="1" kern="1200" dirty="0">
              <a:solidFill>
                <a:schemeClr val="accent4">
                  <a:lumMod val="75000"/>
                </a:schemeClr>
              </a:solidFill>
            </a:rPr>
            <a:t>presentation structure</a:t>
          </a:r>
          <a:r>
            <a:rPr lang="en-US" sz="1100" kern="1200" dirty="0"/>
            <a:t>: what problem is solved, concepts (summary of basic ideas), design (UML diagrams, explain actors), pitfalls, maybe a comparison between your pattern and the one previously presented, if it makes sense </a:t>
          </a:r>
        </a:p>
      </dsp:txBody>
      <dsp:txXfrm>
        <a:off x="592650" y="1117049"/>
        <a:ext cx="2819433" cy="1758584"/>
      </dsp:txXfrm>
    </dsp:sp>
    <dsp:sp modelId="{9A7C4BC5-8408-4A9F-95F6-2C530BD76C90}">
      <dsp:nvSpPr>
        <dsp:cNvPr id="0" name=""/>
        <dsp:cNvSpPr/>
      </dsp:nvSpPr>
      <dsp:spPr>
        <a:xfrm>
          <a:off x="592650" y="557418"/>
          <a:ext cx="2819433" cy="61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Course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(throughout the whole semester)</a:t>
          </a:r>
        </a:p>
      </dsp:txBody>
      <dsp:txXfrm>
        <a:off x="592650" y="557418"/>
        <a:ext cx="2819433" cy="617881"/>
      </dsp:txXfrm>
    </dsp:sp>
    <dsp:sp modelId="{7489FD9C-209C-450B-A153-25ECC5553CBF}">
      <dsp:nvSpPr>
        <dsp:cNvPr id="0" name=""/>
        <dsp:cNvSpPr/>
      </dsp:nvSpPr>
      <dsp:spPr>
        <a:xfrm>
          <a:off x="299599" y="1160154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9645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Option1: integrate 5 design patterns in your thesis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Option2: create a new application from scratch and integrate 5 design patterns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Lab Presentation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kern="1200" dirty="0"/>
            <a:t>(let’s decide together)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Conversation about design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Tips: prepare 2 design patterns examples from an open-source project, library, framework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Final </a:t>
          </a:r>
          <a:r>
            <a:rPr lang="en-US" sz="1500" b="1" i="0" kern="1200" dirty="0"/>
            <a:t>Colloquium</a:t>
          </a:r>
          <a:r>
            <a:rPr lang="en-US" sz="1500" b="0" i="0" kern="1200" dirty="0"/>
            <a:t> 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0" i="0" kern="1200" dirty="0"/>
            <a:t>(final weeks)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Common interface for products, implemented by concrete classes. The client does not know with what kind of product it works.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Usually, you have a parameter used to decide which concrete class is going to be instantiated. 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you want to choose the type of a product (object) at runtime, factory is the only one suited for that.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Any function. It is NOT a class, NOT a constructor, it returns an object.</a:t>
          </a:r>
        </a:p>
      </dsp:txBody>
      <dsp:txXfrm>
        <a:off x="910646" y="2958199"/>
        <a:ext cx="3729089" cy="788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Solves a specific problem: groups factories. It’s more like a framework. Keyword: family of factories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start with a factory and realize you need a family of products and extend to abstract factory.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Recognizable by creational methods returning the factory itself, which in turn can be used to create another abstract/interface type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 a bit complex, a lot of code, might be difficult to implement. It’s something that you design rather in the beginning, it’s hard to refactor.</a:t>
          </a:r>
        </a:p>
      </dsp:txBody>
      <dsp:txXfrm>
        <a:off x="910646" y="2958199"/>
        <a:ext cx="3729089" cy="788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2287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25257" y="169833"/>
          <a:ext cx="409958" cy="40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860472" y="2287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Has setter for each field, where “this” is returned and a method for retrieving the created object</a:t>
          </a:r>
        </a:p>
      </dsp:txBody>
      <dsp:txXfrm>
        <a:off x="860472" y="2287"/>
        <a:ext cx="3551003" cy="791919"/>
      </dsp:txXfrm>
    </dsp:sp>
    <dsp:sp modelId="{37F77629-432B-4A69-837C-14C65DEDD20C}">
      <dsp:nvSpPr>
        <dsp:cNvPr id="0" name=""/>
        <dsp:cNvSpPr/>
      </dsp:nvSpPr>
      <dsp:spPr>
        <a:xfrm>
          <a:off x="0" y="9861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25257" y="1153733"/>
          <a:ext cx="409958" cy="40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860472" y="9861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Usually, you will realize you use it more than you create it by hand</a:t>
          </a:r>
        </a:p>
      </dsp:txBody>
      <dsp:txXfrm>
        <a:off x="860472" y="986186"/>
        <a:ext cx="3551003" cy="791919"/>
      </dsp:txXfrm>
    </dsp:sp>
    <dsp:sp modelId="{7760943E-59EA-4625-8C71-92A18A3E7522}">
      <dsp:nvSpPr>
        <dsp:cNvPr id="0" name=""/>
        <dsp:cNvSpPr/>
      </dsp:nvSpPr>
      <dsp:spPr>
        <a:xfrm>
          <a:off x="0" y="19700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25257" y="2137633"/>
          <a:ext cx="409958" cy="40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860472" y="19700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by step creation of a complex object.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you create an object in multiple steps or in a specific order.</a:t>
          </a:r>
        </a:p>
      </dsp:txBody>
      <dsp:txXfrm>
        <a:off x="860472" y="1970086"/>
        <a:ext cx="3551003" cy="791919"/>
      </dsp:txXfrm>
    </dsp:sp>
    <dsp:sp modelId="{79AEF808-314B-4C4B-82AA-6EEA54A65F07}">
      <dsp:nvSpPr>
        <dsp:cNvPr id="0" name=""/>
        <dsp:cNvSpPr/>
      </dsp:nvSpPr>
      <dsp:spPr>
        <a:xfrm>
          <a:off x="0" y="2953986"/>
          <a:ext cx="4639736" cy="7446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25257" y="3121533"/>
          <a:ext cx="409958" cy="409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860472" y="2953986"/>
          <a:ext cx="3551003" cy="79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11" tIns="83811" rIns="83811" bIns="8381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can recognize it upon this format: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someBuilder.setValue</a:t>
          </a:r>
          <a:r>
            <a:rPr lang="en-US" sz="1400" kern="1200" dirty="0"/>
            <a:t>(x).</a:t>
          </a:r>
          <a:r>
            <a:rPr lang="en-US" sz="1400" kern="1200" dirty="0" err="1"/>
            <a:t>setAnotherValue</a:t>
          </a:r>
          <a:r>
            <a:rPr lang="en-US" sz="1400" kern="1200" dirty="0"/>
            <a:t>(y)…</a:t>
          </a:r>
        </a:p>
      </dsp:txBody>
      <dsp:txXfrm>
        <a:off x="860472" y="2953986"/>
        <a:ext cx="3551003" cy="791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Think of it as having the same advantages and disadvantages as global variables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8710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lot of developers consider Singleton as an anti pattern</a:t>
          </a:r>
        </a:p>
      </dsp:txBody>
      <dsp:txXfrm>
        <a:off x="910646" y="98710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by identifying a static method to get a resource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Usages: logging class, manage database connection (or a pool of connections), global state </a:t>
          </a:r>
        </a:p>
      </dsp:txBody>
      <dsp:txXfrm>
        <a:off x="910646" y="2958199"/>
        <a:ext cx="3729089" cy="788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3CA6-DB25-4C68-BA9A-AD1D71B4FF5F}">
      <dsp:nvSpPr>
        <dsp:cNvPr id="0" name=""/>
        <dsp:cNvSpPr/>
      </dsp:nvSpPr>
      <dsp:spPr>
        <a:xfrm>
          <a:off x="0" y="1555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7A60-76B2-49C3-B369-A96EA3E5C2D4}">
      <dsp:nvSpPr>
        <dsp:cNvPr id="0" name=""/>
        <dsp:cNvSpPr/>
      </dsp:nvSpPr>
      <dsp:spPr>
        <a:xfrm>
          <a:off x="238502" y="178954"/>
          <a:ext cx="433641" cy="433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20F8-4207-45B4-B668-018957100416}">
      <dsp:nvSpPr>
        <dsp:cNvPr id="0" name=""/>
        <dsp:cNvSpPr/>
      </dsp:nvSpPr>
      <dsp:spPr>
        <a:xfrm>
          <a:off x="910646" y="1555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 objects that support cloning need to follow the same interface</a:t>
          </a:r>
        </a:p>
      </dsp:txBody>
      <dsp:txXfrm>
        <a:off x="910646" y="1555"/>
        <a:ext cx="3729089" cy="788438"/>
      </dsp:txXfrm>
    </dsp:sp>
    <dsp:sp modelId="{37F77629-432B-4A69-837C-14C65DEDD20C}">
      <dsp:nvSpPr>
        <dsp:cNvPr id="0" name=""/>
        <dsp:cNvSpPr/>
      </dsp:nvSpPr>
      <dsp:spPr>
        <a:xfrm>
          <a:off x="0" y="987103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EA5C-0298-4163-931F-016E81AAB647}">
      <dsp:nvSpPr>
        <dsp:cNvPr id="0" name=""/>
        <dsp:cNvSpPr/>
      </dsp:nvSpPr>
      <dsp:spPr>
        <a:xfrm>
          <a:off x="238502" y="1164502"/>
          <a:ext cx="433641" cy="433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8E408-DE79-443F-8629-C089FBA689E3}">
      <dsp:nvSpPr>
        <dsp:cNvPr id="0" name=""/>
        <dsp:cNvSpPr/>
      </dsp:nvSpPr>
      <dsp:spPr>
        <a:xfrm>
          <a:off x="910646" y="977153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Clone an object when, at runtime, you need a “true” copy of an object. (the actual copy of the object, with its current values)</a:t>
          </a:r>
          <a:endParaRPr lang="en-US" sz="1400" kern="1200" dirty="0"/>
        </a:p>
      </dsp:txBody>
      <dsp:txXfrm>
        <a:off x="910646" y="977153"/>
        <a:ext cx="3729089" cy="788438"/>
      </dsp:txXfrm>
    </dsp:sp>
    <dsp:sp modelId="{7760943E-59EA-4625-8C71-92A18A3E7522}">
      <dsp:nvSpPr>
        <dsp:cNvPr id="0" name=""/>
        <dsp:cNvSpPr/>
      </dsp:nvSpPr>
      <dsp:spPr>
        <a:xfrm>
          <a:off x="0" y="1972651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EE63F-6485-4E2A-ABAE-83CF265BF069}">
      <dsp:nvSpPr>
        <dsp:cNvPr id="0" name=""/>
        <dsp:cNvSpPr/>
      </dsp:nvSpPr>
      <dsp:spPr>
        <a:xfrm>
          <a:off x="238502" y="2150049"/>
          <a:ext cx="433641" cy="433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B9720-3FDF-4ACB-85FA-66976B22A528}">
      <dsp:nvSpPr>
        <dsp:cNvPr id="0" name=""/>
        <dsp:cNvSpPr/>
      </dsp:nvSpPr>
      <dsp:spPr>
        <a:xfrm>
          <a:off x="910646" y="1972651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Recognize it “clone” or “copy” method</a:t>
          </a:r>
        </a:p>
      </dsp:txBody>
      <dsp:txXfrm>
        <a:off x="910646" y="1972651"/>
        <a:ext cx="3729089" cy="788438"/>
      </dsp:txXfrm>
    </dsp:sp>
    <dsp:sp modelId="{79AEF808-314B-4C4B-82AA-6EEA54A65F07}">
      <dsp:nvSpPr>
        <dsp:cNvPr id="0" name=""/>
        <dsp:cNvSpPr/>
      </dsp:nvSpPr>
      <dsp:spPr>
        <a:xfrm>
          <a:off x="0" y="2958199"/>
          <a:ext cx="4639736" cy="7884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651-229C-4229-B203-88512EEA95C5}">
      <dsp:nvSpPr>
        <dsp:cNvPr id="0" name=""/>
        <dsp:cNvSpPr/>
      </dsp:nvSpPr>
      <dsp:spPr>
        <a:xfrm>
          <a:off x="238502" y="3135597"/>
          <a:ext cx="433641" cy="433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AC55-D3CF-45EA-A63C-9656646CA42E}">
      <dsp:nvSpPr>
        <dsp:cNvPr id="0" name=""/>
        <dsp:cNvSpPr/>
      </dsp:nvSpPr>
      <dsp:spPr>
        <a:xfrm>
          <a:off x="910646" y="2958199"/>
          <a:ext cx="3729089" cy="788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43" tIns="83443" rIns="83443" bIns="8344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it when it is costly to create new objects from scratch</a:t>
          </a:r>
        </a:p>
      </dsp:txBody>
      <dsp:txXfrm>
        <a:off x="910646" y="2958199"/>
        <a:ext cx="3729089" cy="78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5C3D-F2A1-4895-9BA5-8D88B31E4CA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1CB6-2A81-414E-BB08-7FFB096C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1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575757"/>
                </a:solidFill>
                <a:effectLst/>
                <a:latin typeface="Roboto"/>
              </a:rPr>
              <a:t>The essential thing when approaching design patterns is to utilize them in a way that improves our codebase. The above means that we sometimes can bend them to fit our needs. They are commonly associated with object-oriented programming. That doesn’t change the fact that we can take its fundamentals and apply them to something else.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React DOM - composite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Segoe UI" panose="020B0502040204020203" pitchFamily="34" charset="0"/>
              </a:rPr>
              <a:t>valueOf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flyweight, I suppose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useMemo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Observable Angular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Iterator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Decorator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Daca ai un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ciocan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totul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arata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un cui, e o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capcana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Dupa</a:t>
            </a:r>
            <a:r>
              <a:rPr lang="en-US" sz="1800" dirty="0">
                <a:effectLst/>
                <a:latin typeface="Arial" panose="020B0604020202020204" pitchFamily="34" charset="0"/>
              </a:rPr>
              <a:t> cum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puteti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imagina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fiind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solutii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propuse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demult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intens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multe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limbaje</a:t>
            </a:r>
            <a:r>
              <a:rPr lang="en-US" sz="1800" dirty="0">
                <a:effectLst/>
                <a:latin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programare</a:t>
            </a:r>
            <a:r>
              <a:rPr lang="en-US" sz="1800" dirty="0">
                <a:effectLst/>
                <a:latin typeface="Arial" panose="020B0604020202020204" pitchFamily="34" charset="0"/>
              </a:rPr>
              <a:t> au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adaptat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implementarea</a:t>
            </a:r>
            <a:r>
              <a:rPr lang="en-US" sz="1800" dirty="0">
                <a:effectLst/>
                <a:latin typeface="Arial" panose="020B0604020202020204" pitchFamily="34" charset="0"/>
              </a:rPr>
              <a:t> lor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aceste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</a:t>
            </a: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Fortare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chiar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daca</a:t>
            </a:r>
            <a:r>
              <a:rPr lang="en-US" sz="1800" dirty="0">
                <a:effectLst/>
                <a:latin typeface="Arial" panose="020B0604020202020204" pitchFamily="34" charset="0"/>
              </a:rPr>
              <a:t> nu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potriveste</a:t>
            </a:r>
            <a:r>
              <a:rPr lang="en-US" sz="1800" dirty="0">
                <a:effectLst/>
                <a:latin typeface="Arial" panose="020B0604020202020204" pitchFamily="34" charset="0"/>
              </a:rPr>
              <a:t> in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contextul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Exista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alte</a:t>
            </a:r>
            <a:r>
              <a:rPr lang="en-US" sz="1800" dirty="0">
                <a:effectLst/>
                <a:latin typeface="Arial" panose="020B0604020202020204" pitchFamily="34" charset="0"/>
              </a:rPr>
              <a:t> patterns,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noi</a:t>
            </a:r>
            <a:r>
              <a:rPr lang="en-US" sz="1800" dirty="0">
                <a:effectLst/>
                <a:latin typeface="Arial" panose="020B0604020202020204" pitchFamily="34" charset="0"/>
              </a:rPr>
              <a:t> le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vom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discuta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doar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cele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clasice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</a:rPr>
              <a:t>Matrite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pentru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probleme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recurente</a:t>
            </a:r>
            <a:r>
              <a:rPr lang="en-US" sz="1800" dirty="0">
                <a:effectLst/>
                <a:latin typeface="Arial" panose="020B0604020202020204" pitchFamily="34" charset="0"/>
              </a:rPr>
              <a:t>, nu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functioneaza</a:t>
            </a:r>
            <a:r>
              <a:rPr lang="en-US" sz="1800" dirty="0">
                <a:effectLst/>
                <a:latin typeface="Arial" panose="020B0604020202020204" pitchFamily="34" charset="0"/>
              </a:rPr>
              <a:t>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librariile</a:t>
            </a:r>
            <a:r>
              <a:rPr lang="en-US" sz="1800" dirty="0">
                <a:effectLst/>
                <a:latin typeface="Arial" panose="020B0604020202020204" pitchFamily="34" charset="0"/>
              </a:rPr>
              <a:t>, ca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iei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folosesti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codul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trebuie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</a:t>
            </a:r>
            <a:r>
              <a:rPr lang="en-US" sz="1800" dirty="0">
                <a:effectLst/>
                <a:latin typeface="Arial" panose="020B0604020202020204" pitchFamily="34" charset="0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potriveasca</a:t>
            </a:r>
            <a:r>
              <a:rPr lang="en-US" sz="1800" dirty="0">
                <a:effectLst/>
                <a:latin typeface="Arial" panose="020B0604020202020204" pitchFamily="34" charset="0"/>
              </a:rPr>
              <a:t> cu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realitatea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proiectului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</a:rPr>
              <a:t>Cand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un pattern,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voi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</a:rPr>
              <a:t> ii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invatati</a:t>
            </a:r>
            <a:r>
              <a:rPr lang="en-US" sz="1800" dirty="0">
                <a:effectLst/>
                <a:latin typeface="Arial" panose="020B0604020202020204" pitchFamily="34" charset="0"/>
              </a:rPr>
              <a:t> pe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altii</a:t>
            </a:r>
            <a:r>
              <a:rPr lang="en-US" sz="1800" dirty="0">
                <a:effectLst/>
                <a:latin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intentie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motivatie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structura</a:t>
            </a:r>
            <a:r>
              <a:rPr lang="en-US" sz="1800" dirty="0">
                <a:effectLst/>
                <a:latin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exemplu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Creational = </a:t>
            </a:r>
            <a:r>
              <a:rPr lang="en-US" dirty="0" err="1"/>
              <a:t>mecanisme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reutilizare</a:t>
            </a:r>
            <a:r>
              <a:rPr lang="en-US" dirty="0"/>
              <a:t> a </a:t>
            </a:r>
            <a:r>
              <a:rPr lang="en-US" dirty="0" err="1"/>
              <a:t>codului</a:t>
            </a:r>
            <a:endParaRPr lang="en-US" dirty="0"/>
          </a:p>
          <a:p>
            <a:r>
              <a:rPr lang="en-US" dirty="0"/>
              <a:t>Structural = </a:t>
            </a:r>
            <a:r>
              <a:rPr lang="en-US" dirty="0" err="1"/>
              <a:t>asamblarea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claselor</a:t>
            </a:r>
            <a:r>
              <a:rPr lang="en-US" dirty="0"/>
              <a:t>, </a:t>
            </a:r>
            <a:r>
              <a:rPr lang="en-US" dirty="0" err="1"/>
              <a:t>integrarea</a:t>
            </a:r>
            <a:r>
              <a:rPr lang="en-US" dirty="0"/>
              <a:t> lor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largi</a:t>
            </a:r>
            <a:r>
              <a:rPr lang="en-US" dirty="0"/>
              <a:t>, </a:t>
            </a:r>
            <a:r>
              <a:rPr lang="en-US" dirty="0" err="1"/>
              <a:t>lasand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grele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lucram</a:t>
            </a:r>
            <a:r>
              <a:rPr lang="en-US" dirty="0"/>
              <a:t> pe </a:t>
            </a:r>
            <a:r>
              <a:rPr lang="en-US" dirty="0" err="1"/>
              <a:t>structuri</a:t>
            </a:r>
            <a:r>
              <a:rPr lang="en-US" dirty="0"/>
              <a:t> </a:t>
            </a:r>
            <a:r>
              <a:rPr lang="en-US" dirty="0" err="1"/>
              <a:t>largi</a:t>
            </a:r>
            <a:endParaRPr lang="en-US" dirty="0"/>
          </a:p>
          <a:p>
            <a:r>
              <a:rPr lang="en-US" dirty="0"/>
              <a:t>Behavioral = se </a:t>
            </a:r>
            <a:r>
              <a:rPr lang="en-US" dirty="0" err="1"/>
              <a:t>refera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la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and easy to implement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too much, might slow down your app, becomes a problem if you’re not careful to make it thread safe.</a:t>
            </a:r>
          </a:p>
          <a:p>
            <a:r>
              <a:rPr lang="en-US" dirty="0"/>
              <a:t>Three important characteristics: only one instance, lazy-loading, thread-safe.</a:t>
            </a:r>
          </a:p>
          <a:p>
            <a:r>
              <a:rPr lang="en-US" dirty="0"/>
              <a:t>Lazy loading vs eager loading = load when you actually need something (if null, instantiate) vs </a:t>
            </a:r>
            <a:r>
              <a:rPr lang="en-US" dirty="0" err="1"/>
              <a:t>init</a:t>
            </a:r>
            <a:r>
              <a:rPr lang="en-US" dirty="0"/>
              <a:t> resources as soon as code is executed (</a:t>
            </a:r>
            <a:r>
              <a:rPr lang="en-US" dirty="0" err="1"/>
              <a:t>e.g</a:t>
            </a:r>
            <a:r>
              <a:rPr lang="en-US" dirty="0"/>
              <a:t> loading at the beginning of website, setup)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3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helps improve object creation costs. </a:t>
            </a:r>
          </a:p>
          <a:p>
            <a:r>
              <a:rPr lang="en-US" dirty="0"/>
              <a:t>You will probably refactor it than implementing at the start of the project. How it’s done, you usually start having performance issues, because it’s costly to create huge objects.</a:t>
            </a:r>
          </a:p>
          <a:p>
            <a:r>
              <a:rPr lang="en-US" dirty="0"/>
              <a:t>No subclasses, it’s an interface. </a:t>
            </a:r>
          </a:p>
          <a:p>
            <a:r>
              <a:rPr lang="en-US" dirty="0"/>
              <a:t>You don’t use “new”, you use clone method</a:t>
            </a:r>
          </a:p>
          <a:p>
            <a:r>
              <a:rPr lang="en-US" dirty="0"/>
              <a:t>Even if it is a copy, each object is a new instance, so it’s not like in the singleton situation.</a:t>
            </a:r>
          </a:p>
          <a:p>
            <a:r>
              <a:rPr lang="en-US" dirty="0"/>
              <a:t>One important concept here: shallow copy vs deep copy.</a:t>
            </a:r>
          </a:p>
          <a:p>
            <a:r>
              <a:rPr lang="en-US" dirty="0"/>
              <a:t>The difference stays in memory location. I make a shallow copy B of object A, B will point to location of A (not for primitive types, obviously). </a:t>
            </a:r>
          </a:p>
          <a:p>
            <a:r>
              <a:rPr lang="en-US" dirty="0"/>
              <a:t>If I change something in A, B will be changed as well.</a:t>
            </a:r>
          </a:p>
          <a:p>
            <a:r>
              <a:rPr lang="en-US" dirty="0"/>
              <a:t>If I make a deep copy, I copy everything from A in B, is like a fresh copy.</a:t>
            </a:r>
          </a:p>
          <a:p>
            <a:r>
              <a:rPr lang="en-US" dirty="0"/>
              <a:t>There are ways of creating deep copies, it’s more costly, it’s complicated, recursive.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11CB6-2A81-414E-BB08-7FFB096CAF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andbox.io/s/es6-singletons-gwrv3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hyperlink" Target="https://redux.js.org/understanding/thinking-in-redux/three-principles" TargetMode="Externa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docs.oracle.com/javase/8/docs/api/java/lang/System.html#getSecurityManager--" TargetMode="External"/><Relationship Id="rId4" Type="http://schemas.openxmlformats.org/officeDocument/2006/relationships/diagramLayout" Target="../diagrams/layout5.xml"/><Relationship Id="rId9" Type="http://schemas.openxmlformats.org/officeDocument/2006/relationships/hyperlink" Target="https://firebase.google.com/docs/reference/android/com/google/firebase/auth/FirebaseAut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.it/@khaled_hossain_code/prototype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hyperlink" Target="https://docs.python.org/2/library/copy.html" TargetMode="External"/><Relationship Id="rId5" Type="http://schemas.openxmlformats.org/officeDocument/2006/relationships/diagramQuickStyle" Target="../diagrams/quickStyle6.xml"/><Relationship Id="rId10" Type="http://schemas.openxmlformats.org/officeDocument/2006/relationships/hyperlink" Target="https://docs.microsoft.com/en-us/dotnet/api/system.icloneable?view=net-5.0" TargetMode="External"/><Relationship Id="rId4" Type="http://schemas.openxmlformats.org/officeDocument/2006/relationships/diagramLayout" Target="../diagrams/layout6.xml"/><Relationship Id="rId9" Type="http://schemas.openxmlformats.org/officeDocument/2006/relationships/hyperlink" Target="https://docs.oracle.com/javase/8/docs/api/java/lang/Cloneabl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aturian/design-patterns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github.com/alexandraturian/food-deliver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news/tag/design-patterns/" TargetMode="External"/><Relationship Id="rId5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refactoring.gur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FrontendMatter/dom-factory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actoryboy.readthedocs.io/en/stable/index.html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docs.microsoft.com/en-us/dotnet/api/system.data.common.dbproviderfactory?view=net-5.0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5"/>
            <a:ext cx="3214307" cy="177990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6" y="4091358"/>
            <a:ext cx="3205640" cy="154404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1: intro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CREATIONAL PATTERNS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resources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Builder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704323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Java: StringBuilder, </a:t>
            </a:r>
            <a:r>
              <a:rPr lang="en-US" dirty="0" err="1"/>
              <a:t>StringBuffer</a:t>
            </a:r>
            <a:r>
              <a:rPr lang="en-US" dirty="0"/>
              <a:t>, </a:t>
            </a:r>
            <a:r>
              <a:rPr lang="en-US" dirty="0" err="1"/>
              <a:t>Locale.Builder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Spring: </a:t>
            </a:r>
            <a:r>
              <a:rPr lang="en-US" dirty="0" err="1"/>
              <a:t>UriBuilder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more by yourself, I’m sure!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Singleton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control access to a shared resource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do not allow creation through “new” keyword by having a private constructor + static method to return a cached instance (object)</a:t>
            </a:r>
          </a:p>
        </p:txBody>
      </p:sp>
      <p:pic>
        <p:nvPicPr>
          <p:cNvPr id="1026" name="Picture 2" descr="Singleton - Programming in the Large with Design Patterns (2012)">
            <a:extLst>
              <a:ext uri="{FF2B5EF4-FFF2-40B4-BE49-F238E27FC236}">
                <a16:creationId xmlns:a16="http://schemas.microsoft.com/office/drawing/2014/main" id="{43FEF292-E3C0-498A-A9FF-7C417427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69" y="290528"/>
            <a:ext cx="6429427" cy="3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4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Singleton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427464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JavaScript: ES6 modules</a:t>
            </a:r>
          </a:p>
          <a:p>
            <a:r>
              <a:rPr lang="en-US" dirty="0">
                <a:hlinkClick r:id="rId8"/>
              </a:rPr>
              <a:t>https://codesandbox.io/s/es6-singletons-gwrv3</a:t>
            </a:r>
            <a:endParaRPr lang="en-US" dirty="0"/>
          </a:p>
          <a:p>
            <a:r>
              <a:rPr lang="en-US" dirty="0"/>
              <a:t>Firebase: </a:t>
            </a:r>
            <a:r>
              <a:rPr lang="en-US" dirty="0">
                <a:hlinkClick r:id="rId9"/>
              </a:rPr>
              <a:t>https://firebase.google.com/docs/reference/android/com/google/firebase/auth/FirebaseAuth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10"/>
              </a:rPr>
              <a:t>https://docs.oracle.com/javase/8/docs/api/java/lang/System.html#getSecurityManager--</a:t>
            </a:r>
            <a:endParaRPr lang="en-US" dirty="0"/>
          </a:p>
          <a:p>
            <a:r>
              <a:rPr lang="en-US" dirty="0"/>
              <a:t>Redux: the state tree from redux </a:t>
            </a:r>
          </a:p>
          <a:p>
            <a:r>
              <a:rPr lang="en-US" dirty="0">
                <a:hlinkClick r:id="rId11"/>
              </a:rPr>
              <a:t>https://redux.js.org/understanding/thinking-in-redux/three-principles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1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Prototype</a:t>
            </a:r>
            <a:br>
              <a:rPr lang="en-US" sz="4000" dirty="0"/>
            </a:br>
            <a:r>
              <a:rPr lang="en-US" sz="1600" dirty="0"/>
              <a:t>*a prototype is an object that supports cloning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need objects with the same structure (same fields, methods, event private ones)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have a common interface for all objects that supports cloning, each object being responsible to return a copy through a “clone” method</a:t>
            </a:r>
          </a:p>
        </p:txBody>
      </p:sp>
      <p:pic>
        <p:nvPicPr>
          <p:cNvPr id="2050" name="Picture 2" descr="Prototype Pattern in Java | Baeldung">
            <a:extLst>
              <a:ext uri="{FF2B5EF4-FFF2-40B4-BE49-F238E27FC236}">
                <a16:creationId xmlns:a16="http://schemas.microsoft.com/office/drawing/2014/main" id="{CE50C3B8-A2FC-4FB9-88FA-2B1C6B8A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25" y="686221"/>
            <a:ext cx="6808549" cy="323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790988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JavaScript: prototype inheritance</a:t>
            </a:r>
          </a:p>
          <a:p>
            <a:r>
              <a:rPr lang="en-US" dirty="0">
                <a:hlinkClick r:id="rId8"/>
              </a:rPr>
              <a:t>https://repl.it/@khaled_hossain_code/prototype</a:t>
            </a:r>
            <a:endParaRPr lang="en-US" dirty="0"/>
          </a:p>
          <a:p>
            <a:r>
              <a:rPr lang="en-US" dirty="0"/>
              <a:t>Java: </a:t>
            </a:r>
            <a:r>
              <a:rPr lang="en-US" dirty="0">
                <a:hlinkClick r:id="rId9"/>
              </a:rPr>
              <a:t>https://docs.oracle.com/javase/8/docs/api/java/lang/Cloneable.html</a:t>
            </a:r>
            <a:endParaRPr lang="en-US" dirty="0"/>
          </a:p>
          <a:p>
            <a:r>
              <a:rPr lang="en-US" dirty="0"/>
              <a:t>C#: </a:t>
            </a:r>
          </a:p>
          <a:p>
            <a:r>
              <a:rPr lang="en-US" dirty="0">
                <a:hlinkClick r:id="rId10"/>
              </a:rPr>
              <a:t>https://docs.microsoft.com/en-us/dotnet/api/system.icloneable?view=net-5.0</a:t>
            </a:r>
            <a:endParaRPr lang="en-US" dirty="0"/>
          </a:p>
          <a:p>
            <a:r>
              <a:rPr lang="en-US" dirty="0"/>
              <a:t>Python: copy module </a:t>
            </a:r>
          </a:p>
          <a:p>
            <a:r>
              <a:rPr lang="en-US" dirty="0">
                <a:hlinkClick r:id="rId11"/>
              </a:rPr>
              <a:t>https://docs.python.org/2/library/copy.html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8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444580-F2A0-4DCA-BEC7-A995A88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12C1AD-EDC8-48BB-A56E-8F911CB28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[INTERNAL]</a:t>
            </a:r>
          </a:p>
          <a:p>
            <a:r>
              <a:rPr lang="en-US" dirty="0">
                <a:hlinkClick r:id="rId2"/>
              </a:rPr>
              <a:t>https://github.com/alexandraturian/food-delivery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https://github.com/alexandraturian/design-patterns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1D0432-9418-4649-8013-72AEE70C5D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[EXTERNAL]</a:t>
            </a:r>
          </a:p>
          <a:p>
            <a:r>
              <a:rPr lang="en-US" dirty="0">
                <a:hlinkClick r:id="rId4"/>
              </a:rPr>
              <a:t>https://refactoring.guru/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https://addyosmani.com/resources/essentialjsdesignpatterns/book/</a:t>
            </a:r>
            <a:endParaRPr lang="en-US" dirty="0"/>
          </a:p>
          <a:p>
            <a:r>
              <a:rPr lang="en-US" dirty="0">
                <a:hlinkClick r:id="rId6"/>
              </a:rPr>
              <a:t>https://www.freecodecamp.org/news/tag/design-patterns/</a:t>
            </a:r>
            <a:endParaRPr lang="en-US" dirty="0"/>
          </a:p>
          <a:p>
            <a:r>
              <a:rPr lang="en-US" dirty="0"/>
              <a:t>Articles on </a:t>
            </a:r>
            <a:r>
              <a:rPr lang="en-US" dirty="0">
                <a:hlinkClick r:id="rId7"/>
              </a:rPr>
              <a:t>https://medium.com/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Timeline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711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A7D-A74D-4CF6-A768-606EB7D2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those? </a:t>
            </a:r>
            <a:br>
              <a:rPr lang="en-US" dirty="0"/>
            </a:br>
            <a:r>
              <a:rPr lang="en-US" dirty="0"/>
              <a:t>Motivation,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D39B-893D-460A-8999-AF1FD3FD6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4873841" cy="207823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 are common solutions to common problems in software design.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Each pattern is like a blueprint that you can customize to solve a particular design problem in your code.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BA0D-333C-46E8-90DD-8B3313CB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534" y="2120900"/>
            <a:ext cx="4808146" cy="15977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Patterns are a toolkit of solutions to common problems in software design. They define a common language that helps your team communicate more efficiently.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81D80-DCF4-47B5-BFFB-AEAED3B81806}"/>
              </a:ext>
            </a:extLst>
          </p:cNvPr>
          <p:cNvSpPr txBox="1"/>
          <p:nvPr/>
        </p:nvSpPr>
        <p:spPr>
          <a:xfrm>
            <a:off x="1097281" y="4065973"/>
            <a:ext cx="4873841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Are patterns as good as advertised?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PT Sans"/>
            </a:endParaRPr>
          </a:p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PT Sans"/>
              </a:rPr>
              <a:t>Is it always possible to use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EC929-2124-4FBE-8BD3-8E6434AFFEA6}"/>
              </a:ext>
            </a:extLst>
          </p:cNvPr>
          <p:cNvSpPr txBox="1"/>
          <p:nvPr/>
        </p:nvSpPr>
        <p:spPr>
          <a:xfrm>
            <a:off x="6347534" y="4065973"/>
            <a:ext cx="5042251" cy="2031325"/>
          </a:xfrm>
          <a:prstGeom prst="rect">
            <a:avLst/>
          </a:prstGeom>
          <a:noFill/>
          <a:ln>
            <a:solidFill>
              <a:srgbClr val="33996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Concrete, well-tested solutions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clearer picture of how you are implementing the design</a:t>
            </a:r>
          </a:p>
          <a:p>
            <a:pPr algn="l"/>
            <a:endParaRPr lang="en-US" b="0" i="0" dirty="0">
              <a:solidFill>
                <a:srgbClr val="3399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9966"/>
                </a:solidFill>
                <a:effectLst/>
                <a:latin typeface="Arial" panose="020B0604020202020204" pitchFamily="34" charset="0"/>
              </a:rPr>
              <a:t>A common language and jargon for programmers.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24EB-21C4-42D8-A260-0B63C1C3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ACF8-BE9D-4260-BE40-F6D983EA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363988"/>
            <a:ext cx="5928344" cy="6152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Creational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provide various object creation mechanisms, which increase flexibility and reuse of existing code.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Singleton, Factory Method, Abstract Factory, Builder, Prototype</a:t>
            </a: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Structural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explain how to assemble objects and classes into larger structures while keeping these structures flexible and efficient.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Adapter, Bridge, Composite, Decorator, Façade, Flyweight, Proxy</a:t>
            </a:r>
            <a:endParaRPr lang="en-US" b="0" i="0" dirty="0">
              <a:solidFill>
                <a:srgbClr val="444444"/>
              </a:solidFill>
              <a:effectLst/>
              <a:latin typeface="PT Sans"/>
            </a:endParaRPr>
          </a:p>
          <a:p>
            <a:endParaRPr lang="en-US" dirty="0">
              <a:solidFill>
                <a:srgbClr val="444444"/>
              </a:solidFill>
              <a:latin typeface="PT San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PT Sans"/>
              </a:rPr>
              <a:t>Behavioral patterns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/>
              </a:rPr>
              <a:t>handle how objects interact: communication, dependencies, isolation.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/>
              </a:rPr>
              <a:t>Chain of responsibility, Command, Iterator, Mediator, Memento, Observer, State, Strategy, Template Method, Visitor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214B2-4D03-474B-822A-6335F9FE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364637"/>
            <a:ext cx="3517567" cy="274291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Creational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Structural Patterns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Behavioral Patterns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D8E7-4EF3-4B49-A7B8-8F627B83579D}"/>
              </a:ext>
            </a:extLst>
          </p:cNvPr>
          <p:cNvCxnSpPr>
            <a:cxnSpLocks/>
          </p:cNvCxnSpPr>
          <p:nvPr/>
        </p:nvCxnSpPr>
        <p:spPr>
          <a:xfrm>
            <a:off x="5458984" y="2210540"/>
            <a:ext cx="55219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9BC2B4-1D74-43A3-B658-15E36150317A}"/>
              </a:ext>
            </a:extLst>
          </p:cNvPr>
          <p:cNvCxnSpPr>
            <a:cxnSpLocks/>
          </p:cNvCxnSpPr>
          <p:nvPr/>
        </p:nvCxnSpPr>
        <p:spPr>
          <a:xfrm>
            <a:off x="5458984" y="4466948"/>
            <a:ext cx="56913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title">
            <a:extLst>
              <a:ext uri="{FF2B5EF4-FFF2-40B4-BE49-F238E27FC236}">
                <a16:creationId xmlns:a16="http://schemas.microsoft.com/office/drawing/2014/main" id="{885DDBD5-ABC5-43A4-9A55-06C8533E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7309" y="643538"/>
            <a:ext cx="5878481" cy="355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Factory Method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many if conditions when creating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usually pass type to a factory method and that method will return the corresponding object using new keyword, as usual</a:t>
            </a:r>
          </a:p>
        </p:txBody>
      </p:sp>
    </p:spTree>
    <p:extLst>
      <p:ext uri="{BB962C8B-B14F-4D97-AF65-F5344CB8AC3E}">
        <p14:creationId xmlns:p14="http://schemas.microsoft.com/office/powerpoint/2010/main" val="13299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Factory method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Java: </a:t>
            </a:r>
            <a:r>
              <a:rPr lang="en-US" dirty="0" err="1"/>
              <a:t>java.util.Calendar</a:t>
            </a:r>
            <a:r>
              <a:rPr lang="en-US" dirty="0"/>
              <a:t>, </a:t>
            </a:r>
            <a:r>
              <a:rPr lang="en-US" dirty="0" err="1"/>
              <a:t>ElementBuilderFactory</a:t>
            </a:r>
            <a:r>
              <a:rPr lang="en-US" dirty="0"/>
              <a:t>, </a:t>
            </a:r>
            <a:r>
              <a:rPr lang="en-US" dirty="0" err="1"/>
              <a:t>ResourceBundle</a:t>
            </a:r>
            <a:r>
              <a:rPr lang="en-US" dirty="0"/>
              <a:t>, </a:t>
            </a:r>
            <a:r>
              <a:rPr lang="en-US" dirty="0" err="1"/>
              <a:t>NumberFormat</a:t>
            </a:r>
            <a:r>
              <a:rPr lang="en-US" dirty="0"/>
              <a:t>, </a:t>
            </a:r>
            <a:r>
              <a:rPr lang="en-US" dirty="0" err="1"/>
              <a:t>BeanFactory</a:t>
            </a:r>
            <a:r>
              <a:rPr lang="en-US" dirty="0"/>
              <a:t> Spring, </a:t>
            </a:r>
            <a:r>
              <a:rPr lang="en-US" dirty="0" err="1"/>
              <a:t>ThreadFactory</a:t>
            </a:r>
            <a:r>
              <a:rPr lang="en-US" dirty="0"/>
              <a:t>, Signature, </a:t>
            </a:r>
          </a:p>
          <a:p>
            <a:r>
              <a:rPr lang="en-US" dirty="0"/>
              <a:t>Android: </a:t>
            </a:r>
            <a:r>
              <a:rPr lang="en-US" dirty="0" err="1"/>
              <a:t>Android.Graphic.Drawables</a:t>
            </a:r>
            <a:endParaRPr lang="en-US" dirty="0"/>
          </a:p>
          <a:p>
            <a:r>
              <a:rPr lang="en-US" dirty="0"/>
              <a:t>JavaScript: Factory for creating UI components </a:t>
            </a:r>
            <a:r>
              <a:rPr lang="en-US" dirty="0">
                <a:hlinkClick r:id="rId7"/>
              </a:rPr>
              <a:t>https://github.com/FrontendMatter/dom-factory</a:t>
            </a:r>
            <a:endParaRPr lang="en-US" dirty="0"/>
          </a:p>
          <a:p>
            <a:r>
              <a:rPr lang="en-US" dirty="0" err="1"/>
              <a:t>React.DOM</a:t>
            </a:r>
            <a:r>
              <a:rPr lang="en-US" dirty="0"/>
              <a:t> for creating elements (when you don’t use JSX)</a:t>
            </a:r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3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Abstract Factory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you have a family of related products (objects) and you need a lot of conditionals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factory of factories, adds an abstraction layer on factory, using composition (car has an engine, has a door etc.)</a:t>
            </a:r>
          </a:p>
        </p:txBody>
      </p:sp>
      <p:pic>
        <p:nvPicPr>
          <p:cNvPr id="3074" name="Picture 2" descr="UML class diagram example for the Abstract Factory Design Pattern.">
            <a:extLst>
              <a:ext uri="{FF2B5EF4-FFF2-40B4-BE49-F238E27FC236}">
                <a16:creationId xmlns:a16="http://schemas.microsoft.com/office/drawing/2014/main" id="{0E0B90EC-AB6A-49D9-B4EA-CA2EE74D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12" y="181953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35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E6CDC-3760-4614-8575-CB1459F1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Factory in a few words + examples from open-source projects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DA604AA-B0C5-4DE1-8F1A-F3546A2ED7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0223190"/>
              </p:ext>
            </p:extLst>
          </p:nvPr>
        </p:nvGraphicFramePr>
        <p:xfrm>
          <a:off x="1097280" y="2120900"/>
          <a:ext cx="4639736" cy="374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92ABE-1506-4371-999F-C690661B33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Java: JDBC API, </a:t>
            </a:r>
            <a:r>
              <a:rPr lang="en-US" dirty="0" err="1"/>
              <a:t>DocumentBuilderFactory</a:t>
            </a:r>
            <a:r>
              <a:rPr lang="en-US" dirty="0"/>
              <a:t>, </a:t>
            </a:r>
            <a:r>
              <a:rPr lang="en-US" dirty="0" err="1"/>
              <a:t>TransformerFactory</a:t>
            </a:r>
            <a:r>
              <a:rPr lang="en-US" dirty="0"/>
              <a:t>, </a:t>
            </a:r>
            <a:r>
              <a:rPr lang="en-US" dirty="0" err="1"/>
              <a:t>XPathFactory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.NET: </a:t>
            </a:r>
            <a:r>
              <a:rPr lang="en-US" dirty="0" err="1"/>
              <a:t>DbProviderFactory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https://docs.microsoft.com/en-us/dotnet/api/system.data.common.dbproviderfactory?view=net-5.0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Python: </a:t>
            </a:r>
            <a:r>
              <a:rPr lang="en-US" dirty="0" err="1"/>
              <a:t>factory_boy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https://factoryboy.readthedocs.io/en/stable/index.html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65E2E4-AE49-41FC-8842-63643489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2564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6" name="Rectangle 8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8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3C2EDD-9B02-481C-9721-A6669C7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Builder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C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8F4492-485A-4DE4-AF79-08F65DEE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: huge constructors, with optional parameters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dirty="0"/>
              <a:t>: built each step one at a time (optional: create a Director class that has a Builder, so you can control the order)</a:t>
            </a:r>
          </a:p>
        </p:txBody>
      </p:sp>
      <p:pic>
        <p:nvPicPr>
          <p:cNvPr id="4098" name="Picture 2" descr="Builder Design Pattern">
            <a:extLst>
              <a:ext uri="{FF2B5EF4-FFF2-40B4-BE49-F238E27FC236}">
                <a16:creationId xmlns:a16="http://schemas.microsoft.com/office/drawing/2014/main" id="{8B46D428-151D-4BE1-9230-7D6067F6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0553"/>
            <a:ext cx="7221911" cy="34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659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{9FAB9DFE-08EB-422F-A2B7-E057010DD733}tf11429527_win32</Template>
  <TotalTime>8071</TotalTime>
  <Words>1855</Words>
  <Application>Microsoft Office PowerPoint</Application>
  <PresentationFormat>Widescreen</PresentationFormat>
  <Paragraphs>162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inherit</vt:lpstr>
      <vt:lpstr>PT Sans</vt:lpstr>
      <vt:lpstr>Roboto</vt:lpstr>
      <vt:lpstr>Segoe UI</vt:lpstr>
      <vt:lpstr>1_RetrospectVTI</vt:lpstr>
      <vt:lpstr>Design Patterns</vt:lpstr>
      <vt:lpstr>Timeline</vt:lpstr>
      <vt:lpstr>What are those?  Motivation, benefits</vt:lpstr>
      <vt:lpstr>Classification</vt:lpstr>
      <vt:lpstr>Factory Method</vt:lpstr>
      <vt:lpstr>Factory method in a few words + examples from open-source projects</vt:lpstr>
      <vt:lpstr>Abstract Factory</vt:lpstr>
      <vt:lpstr>Abstract Factory in a few words + examples from open-source projects</vt:lpstr>
      <vt:lpstr>Builder</vt:lpstr>
      <vt:lpstr>Builder in a few words + examples from open-source projects</vt:lpstr>
      <vt:lpstr>Singleton</vt:lpstr>
      <vt:lpstr>Singleton in a few words + examples from open-source projects</vt:lpstr>
      <vt:lpstr>Prototype *a prototype is an object that supports cloning</vt:lpstr>
      <vt:lpstr>Prototype in a few words + examples from open-source projects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Alexandra Maria Turian</dc:creator>
  <cp:lastModifiedBy>Alexandra Maria Turian</cp:lastModifiedBy>
  <cp:revision>42</cp:revision>
  <dcterms:created xsi:type="dcterms:W3CDTF">2021-02-23T18:47:11Z</dcterms:created>
  <dcterms:modified xsi:type="dcterms:W3CDTF">2021-03-03T12:50:46Z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