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7" r:id="rId5"/>
    <p:sldId id="288" r:id="rId6"/>
    <p:sldId id="289" r:id="rId7"/>
    <p:sldId id="291" r:id="rId8"/>
    <p:sldId id="294" r:id="rId9"/>
    <p:sldId id="295" r:id="rId10"/>
    <p:sldId id="292" r:id="rId11"/>
    <p:sldId id="293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ria Turian" initials="AMT" lastIdx="1" clrIdx="0">
    <p:extLst>
      <p:ext uri="{19B8F6BF-5375-455C-9EA6-DF929625EA0E}">
        <p15:presenceInfo xmlns:p15="http://schemas.microsoft.com/office/powerpoint/2012/main" userId="S::aturian@endava.com::f35ff52c-508c-49b1-b4cc-38fa34098c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22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8:48:35.97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en.wikipedia.org/wiki/God_object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baeldung.com/java-fail-safe-vs-fail-fast-iterator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en.wikipedia.org/wiki/God_objec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www.baeldung.com/java-fail-safe-vs-fail-fast-iterator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Unique handlers, each handler knows about its successor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become difficult if it’s a long chain of handlers, you can have performance issues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Hierarchical structure, but a handler is not aware of the whole hierarchy, it just knows the next handler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might be the risk of leaving a request unprocessed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Encapsulate in an object all the data required to perform an action (command)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Sender is decoupled from the processor =&gt; MAINTAINABILITY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Together with Memento you can implement undo functionality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Macro command = it receives multiple receivers in the constructor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 dependencies between a set of system components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Defines interaction between components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Components are very often called “colleagues”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Classic pitfall: </a:t>
          </a:r>
          <a:r>
            <a:rPr lang="en-US" dirty="0">
              <a:hlinkClick xmlns:r="http://schemas.openxmlformats.org/officeDocument/2006/relationships" r:id="rId1"/>
            </a:rPr>
            <a:t>God object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Suitable for complex data structure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Fail fast vs fail safe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Does not expose collection structure, so no index, like in a for loop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</a:t>
          </a:r>
          <a:r>
            <a:rPr lang="en-US" baseline="0" dirty="0"/>
            <a:t> also be implemented for security reasons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 custLinFactNeighborX="-15354" custLinFactNeighborY="-9287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Unique handlers, each handler knows about its successor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become difficult if it’s a long chain of handlers, you can have performance issues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Hierarchical structure, but a handler is not aware of the whole hierarchy, it just knows the next handler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might be the risk of leaving a request unprocessed</a:t>
          </a:r>
        </a:p>
      </dsp:txBody>
      <dsp:txXfrm>
        <a:off x="910646" y="2958199"/>
        <a:ext cx="3729089" cy="78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Encapsulate in an object all the data required to perform an action (command)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Sender is decoupled from the processor =&gt; MAINTAINABILITY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Together with Memento you can implement undo functionality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Macro command = it receives multiple receivers in the constructor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Eliminate dependencies between a set of system components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Defines interaction between components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Components are very often called “colleagues”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Classic pitfall: </a:t>
          </a:r>
          <a:r>
            <a:rPr lang="en-US" sz="2000" kern="1200" dirty="0">
              <a:hlinkClick xmlns:r="http://schemas.openxmlformats.org/officeDocument/2006/relationships" r:id="rId9"/>
            </a:rPr>
            <a:t>God object</a:t>
          </a:r>
          <a:endParaRPr lang="en-US" sz="2000" kern="1200" dirty="0"/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Suitable for complex data structure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1388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5"/>
            </a:rPr>
            <a:t>Fail fast vs fail safe</a:t>
          </a:r>
          <a:endParaRPr lang="en-US" sz="18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not expose collection structure, so no index, like in a for loop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</a:t>
          </a:r>
          <a:r>
            <a:rPr lang="en-US" sz="1800" kern="1200" baseline="0" dirty="0"/>
            <a:t> also be implemented for security reasons</a:t>
          </a:r>
          <a:endParaRPr lang="en-US" sz="1800" kern="1200" dirty="0"/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E855-DC3F-44F7-B6F1-F5D0C0D1A4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C67B-05AF-45BD-9870-8FF3B10B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invocation from performing. You delegate work to other objects</a:t>
            </a:r>
          </a:p>
          <a:p>
            <a:r>
              <a:rPr lang="en-US" dirty="0"/>
              <a:t>Real world example light and switch</a:t>
            </a:r>
          </a:p>
          <a:p>
            <a:r>
              <a:rPr lang="en-US" dirty="0"/>
              <a:t>Receiver = the one who receives the command</a:t>
            </a:r>
          </a:p>
          <a:p>
            <a:r>
              <a:rPr lang="en-US" dirty="0"/>
              <a:t>Invoker = the one who sends the command </a:t>
            </a:r>
          </a:p>
          <a:p>
            <a:r>
              <a:rPr lang="en-US" dirty="0"/>
              <a:t>The client does not execute the command directly on the receiver, but it sends it to the Command through the Invoker.</a:t>
            </a:r>
          </a:p>
          <a:p>
            <a:r>
              <a:rPr lang="en-US" dirty="0"/>
              <a:t>Macro command = it receives multiple receivers in the constructor</a:t>
            </a:r>
          </a:p>
          <a:p>
            <a:r>
              <a:rPr lang="en-US" dirty="0"/>
              <a:t>On short, the implementation forces you to have a method in all commands, “execute”, “run”, and you have the receiver object and the parameters available, you just have to call the given command</a:t>
            </a:r>
          </a:p>
          <a:p>
            <a:r>
              <a:rPr lang="en-US" dirty="0"/>
              <a:t>You can use for operation Java reflection or C++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Mediator eliminates communication between objects. It forces them to communicate through a mediator.</a:t>
            </a:r>
          </a:p>
          <a:p>
            <a:r>
              <a:rPr lang="en-US" dirty="0"/>
              <a:t>As the dictionary says, it occupies a middle position.</a:t>
            </a:r>
          </a:p>
          <a:p>
            <a:r>
              <a:rPr lang="en-US" dirty="0"/>
              <a:t>Common use cases: chat application, UI forms, think of a login/register form, or create/edit something form.</a:t>
            </a:r>
          </a:p>
          <a:p>
            <a:r>
              <a:rPr lang="en-US" dirty="0"/>
              <a:t>The pitfall here is to create the so-called God object, knows too much, does too much</a:t>
            </a:r>
          </a:p>
          <a:p>
            <a:r>
              <a:rPr lang="en-US" dirty="0"/>
              <a:t>Only the mediator knows about colleagues/components, they don’t know about each other. </a:t>
            </a:r>
          </a:p>
          <a:p>
            <a:r>
              <a:rPr lang="en-US" dirty="0"/>
              <a:t>The mediator is responsible of defining the interaction between components.</a:t>
            </a:r>
          </a:p>
          <a:p>
            <a:r>
              <a:rPr lang="en-US" dirty="0"/>
              <a:t>The main advantages are that it minimize inheritance and it has loose coupling.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iterators a lot in out daily lives. How we look into nature with our eyes, how a secretary knows all the files, how we decide to get dressed, how we switch between TV channels.</a:t>
            </a:r>
          </a:p>
          <a:p>
            <a:r>
              <a:rPr lang="en-US" dirty="0"/>
              <a:t>Iterator can traverse Composites, in your implementations.</a:t>
            </a:r>
          </a:p>
          <a:p>
            <a:r>
              <a:rPr lang="en-US" dirty="0"/>
              <a:t>It can be slower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C67B-05AF-45BD-9870-8FF3B10B5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xpressjs.com/en/guide/using-middleware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sourcemaking.com/design_patterns/command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concurrent/ScheduledExecutorService.html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://docs.oracle.com/javase/8/docs/api/java/util/Timer.html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hyperlink" Target="https://www.npmjs.com/package/mediator-js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://docs.oracle.com/javase/8/docs/api/java/lang/reflect/Method.html#invoke-java.lang.Object-java.lang.Object...-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BEHAVIORAL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8255056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/>
          </a:bodyPr>
          <a:lstStyle/>
          <a:p>
            <a:r>
              <a:rPr lang="en-US" dirty="0"/>
              <a:t>C#: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System.Collections.Ienumerable</a:t>
            </a:r>
            <a:r>
              <a:rPr lang="en-US" b="0" i="0" dirty="0">
                <a:solidFill>
                  <a:srgbClr val="242729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System.Data.IDataReader</a:t>
            </a:r>
            <a:endParaRPr lang="en-US" b="0" i="0" dirty="0">
              <a:solidFill>
                <a:srgbClr val="242729"/>
              </a:solidFill>
              <a:effectLst/>
            </a:endParaRPr>
          </a:p>
          <a:p>
            <a:r>
              <a:rPr lang="en-US" dirty="0"/>
              <a:t>Java: </a:t>
            </a:r>
            <a:r>
              <a:rPr lang="en-US" dirty="0" err="1"/>
              <a:t>java.util.Iterator</a:t>
            </a:r>
            <a:endParaRPr lang="en-US" dirty="0"/>
          </a:p>
          <a:p>
            <a:r>
              <a:rPr lang="en-US" dirty="0"/>
              <a:t>foreach (in several languages)</a:t>
            </a:r>
          </a:p>
          <a:p>
            <a:r>
              <a:rPr lang="en-US" dirty="0"/>
              <a:t>Generators (Python and JavaScript)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9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Chain of responsibility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sequential logic that needs to be executes in a particular logic, a lot of guard conditions (if something, then stop execution)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transform separate logic to handler objects, each handler in the chain can pass further to another handler, can stop the execution or can process the request</a:t>
            </a:r>
          </a:p>
        </p:txBody>
      </p:sp>
      <p:pic>
        <p:nvPicPr>
          <p:cNvPr id="1026" name="Picture 2" descr="Structure of the Chain Of Responsibility design pattern">
            <a:extLst>
              <a:ext uri="{FF2B5EF4-FFF2-40B4-BE49-F238E27FC236}">
                <a16:creationId xmlns:a16="http://schemas.microsoft.com/office/drawing/2014/main" id="{10F23829-0E39-4694-891F-BBC41B7B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20" y="303327"/>
            <a:ext cx="3619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of responsibility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443734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.NET: HTTP pipeline,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Microsoft.Practices.EnterpriseLibrary.Logging.Logger</a:t>
            </a:r>
            <a:endParaRPr lang="en-US" dirty="0"/>
          </a:p>
          <a:p>
            <a:r>
              <a:rPr lang="en-US" dirty="0"/>
              <a:t>Spring Security filter chain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java.util.logging.Logger#log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javax.servlet.Filter#doFilter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  <a:endParaRPr lang="en-US" dirty="0"/>
          </a:p>
          <a:p>
            <a:r>
              <a:rPr lang="en-US" dirty="0"/>
              <a:t>NodeJS: express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https://expressjs.com/en/guide/using-middleware.html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Command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Components coupled too tight with business logic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intermediary objects that are able to handle commands, separate invocation from performing </a:t>
            </a:r>
          </a:p>
        </p:txBody>
      </p:sp>
      <p:pic>
        <p:nvPicPr>
          <p:cNvPr id="1032" name="Picture 8" descr="Structure of the Command design pattern">
            <a:extLst>
              <a:ext uri="{FF2B5EF4-FFF2-40B4-BE49-F238E27FC236}">
                <a16:creationId xmlns:a16="http://schemas.microsoft.com/office/drawing/2014/main" id="{1AB96FD3-745B-47A4-A20D-C1C60859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75" y="398214"/>
            <a:ext cx="6193850" cy="363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279508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3" y="2120900"/>
            <a:ext cx="5041647" cy="3748194"/>
          </a:xfrm>
        </p:spPr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 err="1"/>
              <a:t>java.lang.Runnable</a:t>
            </a:r>
            <a:r>
              <a:rPr lang="en-US" dirty="0"/>
              <a:t>, </a:t>
            </a:r>
            <a:r>
              <a:rPr lang="en-US" dirty="0" err="1"/>
              <a:t>javax.swing.Action</a:t>
            </a:r>
            <a:endParaRPr lang="en-US" dirty="0"/>
          </a:p>
          <a:p>
            <a:r>
              <a:rPr lang="en-US" dirty="0"/>
              <a:t>C#: </a:t>
            </a:r>
            <a:r>
              <a:rPr lang="en-US" dirty="0" err="1"/>
              <a:t>System.Windows.RoutedEventArgs</a:t>
            </a:r>
            <a:endParaRPr lang="en-US" dirty="0"/>
          </a:p>
          <a:p>
            <a:r>
              <a:rPr lang="en-US" dirty="0"/>
              <a:t>Extra docs: </a:t>
            </a:r>
            <a:r>
              <a:rPr lang="en-US" dirty="0">
                <a:hlinkClick r:id="rId7"/>
              </a:rPr>
              <a:t>https://sourcemaking.com/design_patterns/command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6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Mediator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a lot of dependencies between objects, “spaghetti code”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 mediator that is responsible to handle requests and react with needed updates on other components</a:t>
            </a:r>
          </a:p>
        </p:txBody>
      </p:sp>
      <p:pic>
        <p:nvPicPr>
          <p:cNvPr id="2" name="Picture 2" descr="Structure of the Mediator design pattern">
            <a:extLst>
              <a:ext uri="{FF2B5EF4-FFF2-40B4-BE49-F238E27FC236}">
                <a16:creationId xmlns:a16="http://schemas.microsoft.com/office/drawing/2014/main" id="{125380CC-11FF-4950-BF22-DF3FE4E0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228867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7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8090803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C#: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System.Threading.Timer</a:t>
            </a:r>
            <a:endParaRPr lang="en-US" b="0" i="0" dirty="0">
              <a:solidFill>
                <a:srgbClr val="242729"/>
              </a:solidFill>
              <a:effectLst/>
            </a:endParaRPr>
          </a:p>
          <a:p>
            <a:r>
              <a:rPr lang="en-US" dirty="0"/>
              <a:t>Java: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7"/>
              </a:rPr>
              <a:t>java.util.Timer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8"/>
              </a:rPr>
              <a:t>java.util.concurrent.ScheduledExecutorService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 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9"/>
              </a:rPr>
              <a:t>java.lang.reflect.Method#invoke</a:t>
            </a: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()</a:t>
            </a:r>
            <a:endParaRPr lang="en-US" b="0" i="0" u="none" strike="noStrike" dirty="0">
              <a:solidFill>
                <a:srgbClr val="81A2BE"/>
              </a:solidFill>
              <a:effectLst/>
            </a:endParaRPr>
          </a:p>
          <a:p>
            <a:r>
              <a:rPr lang="en-US" dirty="0"/>
              <a:t>Mediator.js: </a:t>
            </a:r>
            <a:r>
              <a:rPr lang="en-US" dirty="0">
                <a:hlinkClick r:id="rId10"/>
              </a:rPr>
              <a:t>https://www.npmjs.com/package/mediator-js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1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Iterator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the need for a unified way to traverse any data structures, regardless of its underlying representation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 defined standard traversal protocol in order to decouple your data from the algorithms</a:t>
            </a:r>
          </a:p>
        </p:txBody>
      </p:sp>
      <p:pic>
        <p:nvPicPr>
          <p:cNvPr id="2050" name="Picture 2" descr="Iterator example">
            <a:extLst>
              <a:ext uri="{FF2B5EF4-FFF2-40B4-BE49-F238E27FC236}">
                <a16:creationId xmlns:a16="http://schemas.microsoft.com/office/drawing/2014/main" id="{40142E7A-B145-4591-9E39-61A1FE06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74" y="465252"/>
            <a:ext cx="623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82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{56CCF715-17A2-40E3-AB21-C4970B50FFC3}tf11429527_win32</Template>
  <TotalTime>427</TotalTime>
  <Words>987</Words>
  <Application>Microsoft Office PowerPoint</Application>
  <PresentationFormat>Widescreen</PresentationFormat>
  <Paragraphs>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inherit</vt:lpstr>
      <vt:lpstr>PT Sans</vt:lpstr>
      <vt:lpstr>1_RetrospectVTI</vt:lpstr>
      <vt:lpstr>Design Patterns</vt:lpstr>
      <vt:lpstr>Classification</vt:lpstr>
      <vt:lpstr>Chain of responsibility</vt:lpstr>
      <vt:lpstr>Chain of responsibility in a few words + examples from open-source projects</vt:lpstr>
      <vt:lpstr>Command</vt:lpstr>
      <vt:lpstr>Command in a few words + examples from open-source projects</vt:lpstr>
      <vt:lpstr>Mediator</vt:lpstr>
      <vt:lpstr>Mediator in a few words + examples from open-source projects</vt:lpstr>
      <vt:lpstr>Iterator</vt:lpstr>
      <vt:lpstr>Iterator in a few words + examples from open-source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Alexandra Maria Turian</dc:creator>
  <cp:lastModifiedBy>Alexandra Maria Turian</cp:lastModifiedBy>
  <cp:revision>23</cp:revision>
  <dcterms:created xsi:type="dcterms:W3CDTF">2021-04-01T10:55:47Z</dcterms:created>
  <dcterms:modified xsi:type="dcterms:W3CDTF">2021-04-06T19:46:42Z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