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sldIdLst>
    <p:sldId id="287" r:id="rId5"/>
    <p:sldId id="288" r:id="rId6"/>
    <p:sldId id="289" r:id="rId7"/>
    <p:sldId id="291" r:id="rId8"/>
    <p:sldId id="294" r:id="rId9"/>
    <p:sldId id="295" r:id="rId10"/>
    <p:sldId id="292" r:id="rId11"/>
    <p:sldId id="293" r:id="rId12"/>
    <p:sldId id="296" r:id="rId13"/>
    <p:sldId id="297" r:id="rId14"/>
    <p:sldId id="298" r:id="rId15"/>
    <p:sldId id="299" r:id="rId16"/>
    <p:sldId id="300" r:id="rId17"/>
    <p:sldId id="30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a Maria Turian" initials="AMT" lastIdx="1" clrIdx="0">
    <p:extLst>
      <p:ext uri="{19B8F6BF-5375-455C-9EA6-DF929625EA0E}">
        <p15:presenceInfo xmlns:p15="http://schemas.microsoft.com/office/powerpoint/2012/main" userId="S::aturian@endava.com::f35ff52c-508c-49b1-b4cc-38fa34098c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422" autoAdjust="0"/>
  </p:normalViewPr>
  <p:slideViewPr>
    <p:cSldViewPr snapToGrid="0">
      <p:cViewPr varScale="1">
        <p:scale>
          <a:sx n="72" d="100"/>
          <a:sy n="72" d="100"/>
        </p:scale>
        <p:origin x="110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6T18:48:35.979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hyperlink" Target="https://en.wikipedia.org/wiki/God_object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hyperlink" Target="https://www.baeldung.com/java-fail-safe-vs-fail-fast-iterator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hyperlink" Target="https://refactoring.guru/design-patterns/memento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hyperlink" Target="https://en.wikipedia.org/wiki/God_object" TargetMode="External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7.png"/><Relationship Id="rId5" Type="http://schemas.openxmlformats.org/officeDocument/2006/relationships/hyperlink" Target="https://www.baeldung.com/java-fail-safe-vs-fail-fast-iterator" TargetMode="External"/><Relationship Id="rId4" Type="http://schemas.openxmlformats.org/officeDocument/2006/relationships/image" Target="../media/image6.svg"/><Relationship Id="rId9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hyperlink" Target="https://refactoring.guru/design-patterns/memento" TargetMode="External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Unique handlers, each handler knows about its successor</a:t>
          </a:r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Can become difficult if it’s a long chain of handlers, you can have performance issues </a:t>
          </a:r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Hierarchical structure, but a handler is not aware of the whole hierarchy, it just knows the next handler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There might be the risk of leaving a request unprocessed</a:t>
          </a:r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Encapsulate in an object all the data required to perform an action (command)</a:t>
          </a:r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Sender is decoupled from the processor =&gt; MAINTAINABILITY</a:t>
          </a:r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Together with Memento you can implement undo functionality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Macro command = it receives multiple receivers in the constructor</a:t>
          </a:r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Eliminate dependencies between a set of system components</a:t>
          </a:r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Defines interaction between components</a:t>
          </a:r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Components are very often called “colleagues”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Classic pitfall: </a:t>
          </a:r>
          <a:r>
            <a:rPr lang="en-US" dirty="0">
              <a:hlinkClick xmlns:r="http://schemas.openxmlformats.org/officeDocument/2006/relationships" r:id="rId1"/>
            </a:rPr>
            <a:t>God object</a:t>
          </a:r>
          <a:endParaRPr lang="en-US" dirty="0"/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Suitable for complex data structure</a:t>
          </a:r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1"/>
            </a:rPr>
            <a:t>Fail fast vs fail safe</a:t>
          </a:r>
          <a:endParaRPr lang="en-US" dirty="0"/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Does not expose collection structure, so no index, like in a for loop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Can</a:t>
          </a:r>
          <a:r>
            <a:rPr lang="en-US" baseline="0" dirty="0"/>
            <a:t> also be implemented for security reasons</a:t>
          </a:r>
          <a:endParaRPr lang="en-US" dirty="0"/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 custLinFactNeighborX="-15354" custLinFactNeighborY="-9287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Used to restore</a:t>
          </a:r>
          <a:r>
            <a:rPr lang="en-US" baseline="0" dirty="0"/>
            <a:t> a previous state</a:t>
          </a:r>
          <a:endParaRPr lang="en-US" dirty="0"/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Memento must be immutable, so no setter methods</a:t>
          </a:r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Classic use case: undo functionality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Several</a:t>
          </a:r>
          <a:r>
            <a:rPr lang="en-US" baseline="0" dirty="0"/>
            <a:t> implementations: nested classes, interface </a:t>
          </a:r>
          <a:r>
            <a:rPr lang="en-US" baseline="0" dirty="0">
              <a:hlinkClick xmlns:r="http://schemas.openxmlformats.org/officeDocument/2006/relationships" r:id="rId1"/>
            </a:rPr>
            <a:t>(find more details here)</a:t>
          </a:r>
          <a:endParaRPr lang="en-US" dirty="0"/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 custLinFactNeighborX="-15354" custLinFactNeighborY="-9287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All subscribers need to follow the same interface, so that the Subject/Publisher can interact uniformly with them</a:t>
          </a:r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Usually, 1 to many relationship (1 observable with many subscribers)</a:t>
          </a:r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Change subscribers at runtime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Can make debugging difficult, can lead to unexpected updates</a:t>
          </a:r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 custLinFactNeighborX="-15354" custLinFactNeighborY="-9287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1555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38502" y="178954"/>
          <a:ext cx="433641" cy="433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910646" y="1555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Unique handlers, each handler knows about its successor</a:t>
          </a:r>
        </a:p>
      </dsp:txBody>
      <dsp:txXfrm>
        <a:off x="910646" y="1555"/>
        <a:ext cx="3729089" cy="788438"/>
      </dsp:txXfrm>
    </dsp:sp>
    <dsp:sp modelId="{37F77629-432B-4A69-837C-14C65DEDD20C}">
      <dsp:nvSpPr>
        <dsp:cNvPr id="0" name=""/>
        <dsp:cNvSpPr/>
      </dsp:nvSpPr>
      <dsp:spPr>
        <a:xfrm>
          <a:off x="0" y="987103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38502" y="1164502"/>
          <a:ext cx="433641" cy="433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910646" y="987103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Can become difficult if it’s a long chain of handlers, you can have performance issues </a:t>
          </a:r>
        </a:p>
      </dsp:txBody>
      <dsp:txXfrm>
        <a:off x="910646" y="987103"/>
        <a:ext cx="3729089" cy="788438"/>
      </dsp:txXfrm>
    </dsp:sp>
    <dsp:sp modelId="{7760943E-59EA-4625-8C71-92A18A3E7522}">
      <dsp:nvSpPr>
        <dsp:cNvPr id="0" name=""/>
        <dsp:cNvSpPr/>
      </dsp:nvSpPr>
      <dsp:spPr>
        <a:xfrm>
          <a:off x="0" y="197265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38502" y="2150049"/>
          <a:ext cx="433641" cy="433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910646" y="1972651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Hierarchical structure, but a handler is not aware of the whole hierarchy, it just knows the next handler</a:t>
          </a:r>
        </a:p>
      </dsp:txBody>
      <dsp:txXfrm>
        <a:off x="910646" y="1972651"/>
        <a:ext cx="3729089" cy="788438"/>
      </dsp:txXfrm>
    </dsp:sp>
    <dsp:sp modelId="{79AEF808-314B-4C4B-82AA-6EEA54A65F07}">
      <dsp:nvSpPr>
        <dsp:cNvPr id="0" name=""/>
        <dsp:cNvSpPr/>
      </dsp:nvSpPr>
      <dsp:spPr>
        <a:xfrm>
          <a:off x="0" y="2958199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38502" y="3135597"/>
          <a:ext cx="433641" cy="433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910646" y="2958199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There might be the risk of leaving a request unprocessed</a:t>
          </a:r>
        </a:p>
      </dsp:txBody>
      <dsp:txXfrm>
        <a:off x="910646" y="2958199"/>
        <a:ext cx="3729089" cy="7884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1555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38502" y="178954"/>
          <a:ext cx="433641" cy="433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910646" y="1555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Encapsulate in an object all the data required to perform an action (command)</a:t>
          </a:r>
        </a:p>
      </dsp:txBody>
      <dsp:txXfrm>
        <a:off x="910646" y="1555"/>
        <a:ext cx="3729089" cy="788438"/>
      </dsp:txXfrm>
    </dsp:sp>
    <dsp:sp modelId="{37F77629-432B-4A69-837C-14C65DEDD20C}">
      <dsp:nvSpPr>
        <dsp:cNvPr id="0" name=""/>
        <dsp:cNvSpPr/>
      </dsp:nvSpPr>
      <dsp:spPr>
        <a:xfrm>
          <a:off x="0" y="987103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38502" y="1164502"/>
          <a:ext cx="433641" cy="433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910646" y="987103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Sender is decoupled from the processor =&gt; MAINTAINABILITY</a:t>
          </a:r>
        </a:p>
      </dsp:txBody>
      <dsp:txXfrm>
        <a:off x="910646" y="987103"/>
        <a:ext cx="3729089" cy="788438"/>
      </dsp:txXfrm>
    </dsp:sp>
    <dsp:sp modelId="{7760943E-59EA-4625-8C71-92A18A3E7522}">
      <dsp:nvSpPr>
        <dsp:cNvPr id="0" name=""/>
        <dsp:cNvSpPr/>
      </dsp:nvSpPr>
      <dsp:spPr>
        <a:xfrm>
          <a:off x="0" y="197265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38502" y="2150049"/>
          <a:ext cx="433641" cy="433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910646" y="1972651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Together with Memento you can implement undo functionality</a:t>
          </a:r>
        </a:p>
      </dsp:txBody>
      <dsp:txXfrm>
        <a:off x="910646" y="1972651"/>
        <a:ext cx="3729089" cy="788438"/>
      </dsp:txXfrm>
    </dsp:sp>
    <dsp:sp modelId="{79AEF808-314B-4C4B-82AA-6EEA54A65F07}">
      <dsp:nvSpPr>
        <dsp:cNvPr id="0" name=""/>
        <dsp:cNvSpPr/>
      </dsp:nvSpPr>
      <dsp:spPr>
        <a:xfrm>
          <a:off x="0" y="2958199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38502" y="3135597"/>
          <a:ext cx="433641" cy="433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910646" y="2958199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Macro command = it receives multiple receivers in the constructor</a:t>
          </a:r>
        </a:p>
      </dsp:txBody>
      <dsp:txXfrm>
        <a:off x="910646" y="2958199"/>
        <a:ext cx="3729089" cy="7884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1555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38502" y="178954"/>
          <a:ext cx="433641" cy="433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910646" y="1555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Eliminate dependencies between a set of system components</a:t>
          </a:r>
        </a:p>
      </dsp:txBody>
      <dsp:txXfrm>
        <a:off x="910646" y="1555"/>
        <a:ext cx="3729089" cy="788438"/>
      </dsp:txXfrm>
    </dsp:sp>
    <dsp:sp modelId="{37F77629-432B-4A69-837C-14C65DEDD20C}">
      <dsp:nvSpPr>
        <dsp:cNvPr id="0" name=""/>
        <dsp:cNvSpPr/>
      </dsp:nvSpPr>
      <dsp:spPr>
        <a:xfrm>
          <a:off x="0" y="987103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38502" y="1164502"/>
          <a:ext cx="433641" cy="433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910646" y="987103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Defines interaction between components</a:t>
          </a:r>
        </a:p>
      </dsp:txBody>
      <dsp:txXfrm>
        <a:off x="910646" y="987103"/>
        <a:ext cx="3729089" cy="788438"/>
      </dsp:txXfrm>
    </dsp:sp>
    <dsp:sp modelId="{7760943E-59EA-4625-8C71-92A18A3E7522}">
      <dsp:nvSpPr>
        <dsp:cNvPr id="0" name=""/>
        <dsp:cNvSpPr/>
      </dsp:nvSpPr>
      <dsp:spPr>
        <a:xfrm>
          <a:off x="0" y="197265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38502" y="2150049"/>
          <a:ext cx="433641" cy="433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910646" y="1972651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Components are very often called “colleagues”</a:t>
          </a:r>
        </a:p>
      </dsp:txBody>
      <dsp:txXfrm>
        <a:off x="910646" y="1972651"/>
        <a:ext cx="3729089" cy="788438"/>
      </dsp:txXfrm>
    </dsp:sp>
    <dsp:sp modelId="{79AEF808-314B-4C4B-82AA-6EEA54A65F07}">
      <dsp:nvSpPr>
        <dsp:cNvPr id="0" name=""/>
        <dsp:cNvSpPr/>
      </dsp:nvSpPr>
      <dsp:spPr>
        <a:xfrm>
          <a:off x="0" y="2958199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38502" y="3135597"/>
          <a:ext cx="433641" cy="433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910646" y="2958199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Classic pitfall: </a:t>
          </a:r>
          <a:r>
            <a:rPr lang="en-US" sz="2000" kern="1200" dirty="0">
              <a:hlinkClick xmlns:r="http://schemas.openxmlformats.org/officeDocument/2006/relationships" r:id="rId9"/>
            </a:rPr>
            <a:t>God object</a:t>
          </a:r>
          <a:endParaRPr lang="en-US" sz="2000" kern="1200" dirty="0"/>
        </a:p>
      </dsp:txBody>
      <dsp:txXfrm>
        <a:off x="910646" y="2958199"/>
        <a:ext cx="3729089" cy="7884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1555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38502" y="178954"/>
          <a:ext cx="433641" cy="433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910646" y="1555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Suitable for complex data structure</a:t>
          </a:r>
        </a:p>
      </dsp:txBody>
      <dsp:txXfrm>
        <a:off x="910646" y="1555"/>
        <a:ext cx="3729089" cy="788438"/>
      </dsp:txXfrm>
    </dsp:sp>
    <dsp:sp modelId="{37F77629-432B-4A69-837C-14C65DEDD20C}">
      <dsp:nvSpPr>
        <dsp:cNvPr id="0" name=""/>
        <dsp:cNvSpPr/>
      </dsp:nvSpPr>
      <dsp:spPr>
        <a:xfrm>
          <a:off x="0" y="91388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38502" y="1164502"/>
          <a:ext cx="433641" cy="433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910646" y="987103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hlinkClick xmlns:r="http://schemas.openxmlformats.org/officeDocument/2006/relationships" r:id="rId5"/>
            </a:rPr>
            <a:t>Fail fast vs fail safe</a:t>
          </a:r>
          <a:endParaRPr lang="en-US" sz="1800" kern="1200" dirty="0"/>
        </a:p>
      </dsp:txBody>
      <dsp:txXfrm>
        <a:off x="910646" y="987103"/>
        <a:ext cx="3729089" cy="788438"/>
      </dsp:txXfrm>
    </dsp:sp>
    <dsp:sp modelId="{7760943E-59EA-4625-8C71-92A18A3E7522}">
      <dsp:nvSpPr>
        <dsp:cNvPr id="0" name=""/>
        <dsp:cNvSpPr/>
      </dsp:nvSpPr>
      <dsp:spPr>
        <a:xfrm>
          <a:off x="0" y="197265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38502" y="2150049"/>
          <a:ext cx="433641" cy="433641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910646" y="1972651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Does not expose collection structure, so no index, like in a for loop</a:t>
          </a:r>
        </a:p>
      </dsp:txBody>
      <dsp:txXfrm>
        <a:off x="910646" y="1972651"/>
        <a:ext cx="3729089" cy="788438"/>
      </dsp:txXfrm>
    </dsp:sp>
    <dsp:sp modelId="{79AEF808-314B-4C4B-82AA-6EEA54A65F07}">
      <dsp:nvSpPr>
        <dsp:cNvPr id="0" name=""/>
        <dsp:cNvSpPr/>
      </dsp:nvSpPr>
      <dsp:spPr>
        <a:xfrm>
          <a:off x="0" y="2958199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38502" y="3135597"/>
          <a:ext cx="433641" cy="433641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910646" y="2958199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Can</a:t>
          </a:r>
          <a:r>
            <a:rPr lang="en-US" sz="1800" kern="1200" baseline="0" dirty="0"/>
            <a:t> also be implemented for security reasons</a:t>
          </a:r>
          <a:endParaRPr lang="en-US" sz="1800" kern="1200" dirty="0"/>
        </a:p>
      </dsp:txBody>
      <dsp:txXfrm>
        <a:off x="910646" y="2958199"/>
        <a:ext cx="3729089" cy="7884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1555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38502" y="178954"/>
          <a:ext cx="433641" cy="433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910646" y="1555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Used to restore</a:t>
          </a:r>
          <a:r>
            <a:rPr lang="en-US" sz="1600" kern="1200" baseline="0" dirty="0"/>
            <a:t> a previous state</a:t>
          </a:r>
          <a:endParaRPr lang="en-US" sz="1600" kern="1200" dirty="0"/>
        </a:p>
      </dsp:txBody>
      <dsp:txXfrm>
        <a:off x="910646" y="1555"/>
        <a:ext cx="3729089" cy="788438"/>
      </dsp:txXfrm>
    </dsp:sp>
    <dsp:sp modelId="{37F77629-432B-4A69-837C-14C65DEDD20C}">
      <dsp:nvSpPr>
        <dsp:cNvPr id="0" name=""/>
        <dsp:cNvSpPr/>
      </dsp:nvSpPr>
      <dsp:spPr>
        <a:xfrm>
          <a:off x="0" y="91388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38502" y="1164502"/>
          <a:ext cx="433641" cy="433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910646" y="987103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Memento must be immutable, so no setter methods</a:t>
          </a:r>
        </a:p>
      </dsp:txBody>
      <dsp:txXfrm>
        <a:off x="910646" y="987103"/>
        <a:ext cx="3729089" cy="788438"/>
      </dsp:txXfrm>
    </dsp:sp>
    <dsp:sp modelId="{7760943E-59EA-4625-8C71-92A18A3E7522}">
      <dsp:nvSpPr>
        <dsp:cNvPr id="0" name=""/>
        <dsp:cNvSpPr/>
      </dsp:nvSpPr>
      <dsp:spPr>
        <a:xfrm>
          <a:off x="0" y="197265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38502" y="2150049"/>
          <a:ext cx="433641" cy="433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910646" y="1972651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Classic use case: undo functionality</a:t>
          </a:r>
        </a:p>
      </dsp:txBody>
      <dsp:txXfrm>
        <a:off x="910646" y="1972651"/>
        <a:ext cx="3729089" cy="788438"/>
      </dsp:txXfrm>
    </dsp:sp>
    <dsp:sp modelId="{79AEF808-314B-4C4B-82AA-6EEA54A65F07}">
      <dsp:nvSpPr>
        <dsp:cNvPr id="0" name=""/>
        <dsp:cNvSpPr/>
      </dsp:nvSpPr>
      <dsp:spPr>
        <a:xfrm>
          <a:off x="0" y="2958199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38502" y="3135597"/>
          <a:ext cx="433641" cy="433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910646" y="2958199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Several</a:t>
          </a:r>
          <a:r>
            <a:rPr lang="en-US" sz="1600" kern="1200" baseline="0" dirty="0"/>
            <a:t> implementations: nested classes, interface </a:t>
          </a:r>
          <a:r>
            <a:rPr lang="en-US" sz="1600" kern="1200" baseline="0" dirty="0">
              <a:hlinkClick xmlns:r="http://schemas.openxmlformats.org/officeDocument/2006/relationships" r:id="rId9"/>
            </a:rPr>
            <a:t>(find more details here)</a:t>
          </a:r>
          <a:endParaRPr lang="en-US" sz="1600" kern="1200" dirty="0"/>
        </a:p>
      </dsp:txBody>
      <dsp:txXfrm>
        <a:off x="910646" y="2958199"/>
        <a:ext cx="3729089" cy="7884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1555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38502" y="178954"/>
          <a:ext cx="433641" cy="433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910646" y="1555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All subscribers need to follow the same interface, so that the Subject/Publisher can interact uniformly with them</a:t>
          </a:r>
        </a:p>
      </dsp:txBody>
      <dsp:txXfrm>
        <a:off x="910646" y="1555"/>
        <a:ext cx="3729089" cy="788438"/>
      </dsp:txXfrm>
    </dsp:sp>
    <dsp:sp modelId="{37F77629-432B-4A69-837C-14C65DEDD20C}">
      <dsp:nvSpPr>
        <dsp:cNvPr id="0" name=""/>
        <dsp:cNvSpPr/>
      </dsp:nvSpPr>
      <dsp:spPr>
        <a:xfrm>
          <a:off x="0" y="91388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38502" y="1164502"/>
          <a:ext cx="433641" cy="433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910646" y="987103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Usually, 1 to many relationship (1 observable with many subscribers)</a:t>
          </a:r>
        </a:p>
      </dsp:txBody>
      <dsp:txXfrm>
        <a:off x="910646" y="987103"/>
        <a:ext cx="3729089" cy="788438"/>
      </dsp:txXfrm>
    </dsp:sp>
    <dsp:sp modelId="{7760943E-59EA-4625-8C71-92A18A3E7522}">
      <dsp:nvSpPr>
        <dsp:cNvPr id="0" name=""/>
        <dsp:cNvSpPr/>
      </dsp:nvSpPr>
      <dsp:spPr>
        <a:xfrm>
          <a:off x="0" y="197265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38502" y="2150049"/>
          <a:ext cx="433641" cy="433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910646" y="1972651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Change subscribers at runtime</a:t>
          </a:r>
        </a:p>
      </dsp:txBody>
      <dsp:txXfrm>
        <a:off x="910646" y="1972651"/>
        <a:ext cx="3729089" cy="788438"/>
      </dsp:txXfrm>
    </dsp:sp>
    <dsp:sp modelId="{79AEF808-314B-4C4B-82AA-6EEA54A65F07}">
      <dsp:nvSpPr>
        <dsp:cNvPr id="0" name=""/>
        <dsp:cNvSpPr/>
      </dsp:nvSpPr>
      <dsp:spPr>
        <a:xfrm>
          <a:off x="0" y="2958199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38502" y="3135597"/>
          <a:ext cx="433641" cy="433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910646" y="2958199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Can make debugging difficult, can lead to unexpected updates</a:t>
          </a:r>
        </a:p>
      </dsp:txBody>
      <dsp:txXfrm>
        <a:off x="910646" y="2958199"/>
        <a:ext cx="3729089" cy="7884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0E855-DC3F-44F7-B6F1-F5D0C0D1A42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EC67B-05AF-45BD-9870-8FF3B10B5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3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Creational = </a:t>
            </a:r>
            <a:r>
              <a:rPr lang="en-US" dirty="0" err="1"/>
              <a:t>mecanisme</a:t>
            </a:r>
            <a:r>
              <a:rPr lang="en-US" dirty="0"/>
              <a:t> de </a:t>
            </a:r>
            <a:r>
              <a:rPr lang="en-US" dirty="0" err="1"/>
              <a:t>creare</a:t>
            </a:r>
            <a:r>
              <a:rPr lang="en-US" dirty="0"/>
              <a:t> a </a:t>
            </a:r>
            <a:r>
              <a:rPr lang="en-US" dirty="0" err="1"/>
              <a:t>obiectele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oferi</a:t>
            </a:r>
            <a:r>
              <a:rPr lang="en-US" dirty="0"/>
              <a:t> </a:t>
            </a:r>
            <a:r>
              <a:rPr lang="en-US" dirty="0" err="1"/>
              <a:t>flexibilitate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reutilizare</a:t>
            </a:r>
            <a:r>
              <a:rPr lang="en-US" dirty="0"/>
              <a:t> a </a:t>
            </a:r>
            <a:r>
              <a:rPr lang="en-US" dirty="0" err="1"/>
              <a:t>codului</a:t>
            </a:r>
            <a:endParaRPr lang="en-US" dirty="0"/>
          </a:p>
          <a:p>
            <a:r>
              <a:rPr lang="en-US" dirty="0"/>
              <a:t>Structural = </a:t>
            </a:r>
            <a:r>
              <a:rPr lang="en-US" dirty="0" err="1"/>
              <a:t>asamblarea</a:t>
            </a:r>
            <a:r>
              <a:rPr lang="en-US" dirty="0"/>
              <a:t> </a:t>
            </a:r>
            <a:r>
              <a:rPr lang="en-US" dirty="0" err="1"/>
              <a:t>obiectelor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claselor</a:t>
            </a:r>
            <a:r>
              <a:rPr lang="en-US" dirty="0"/>
              <a:t>, </a:t>
            </a:r>
            <a:r>
              <a:rPr lang="en-US" dirty="0" err="1"/>
              <a:t>integrarea</a:t>
            </a:r>
            <a:r>
              <a:rPr lang="en-US" dirty="0"/>
              <a:t> lor </a:t>
            </a:r>
            <a:r>
              <a:rPr lang="en-US" dirty="0" err="1"/>
              <a:t>structuri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largi</a:t>
            </a:r>
            <a:r>
              <a:rPr lang="en-US" dirty="0"/>
              <a:t>, </a:t>
            </a:r>
            <a:r>
              <a:rPr lang="en-US" dirty="0" err="1"/>
              <a:t>lasand</a:t>
            </a:r>
            <a:r>
              <a:rPr lang="en-US" dirty="0"/>
              <a:t> </a:t>
            </a:r>
            <a:r>
              <a:rPr lang="en-US" dirty="0" err="1"/>
              <a:t>totusi</a:t>
            </a:r>
            <a:r>
              <a:rPr lang="en-US" dirty="0"/>
              <a:t> </a:t>
            </a:r>
            <a:r>
              <a:rPr lang="en-US" dirty="0" err="1"/>
              <a:t>flexibilitate</a:t>
            </a:r>
            <a:r>
              <a:rPr lang="en-US" dirty="0"/>
              <a:t>. </a:t>
            </a:r>
            <a:r>
              <a:rPr lang="en-US" dirty="0" err="1"/>
              <a:t>Aici</a:t>
            </a:r>
            <a:r>
              <a:rPr lang="en-US" dirty="0"/>
              <a:t> o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grele</a:t>
            </a:r>
            <a:r>
              <a:rPr lang="en-US" dirty="0"/>
              <a:t> </a:t>
            </a:r>
            <a:r>
              <a:rPr lang="en-US" dirty="0" err="1"/>
              <a:t>exemplele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ca nu o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lucram</a:t>
            </a:r>
            <a:r>
              <a:rPr lang="en-US" dirty="0"/>
              <a:t> pe </a:t>
            </a:r>
            <a:r>
              <a:rPr lang="en-US" dirty="0" err="1"/>
              <a:t>structuri</a:t>
            </a:r>
            <a:r>
              <a:rPr lang="en-US" dirty="0"/>
              <a:t> </a:t>
            </a:r>
            <a:r>
              <a:rPr lang="en-US" dirty="0" err="1"/>
              <a:t>largi</a:t>
            </a:r>
            <a:endParaRPr lang="en-US" dirty="0"/>
          </a:p>
          <a:p>
            <a:r>
              <a:rPr lang="en-US" dirty="0"/>
              <a:t>Behavioral = se </a:t>
            </a:r>
            <a:r>
              <a:rPr lang="en-US" dirty="0" err="1"/>
              <a:t>refera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la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asignarea</a:t>
            </a:r>
            <a:r>
              <a:rPr lang="en-US" dirty="0"/>
              <a:t> </a:t>
            </a:r>
            <a:r>
              <a:rPr lang="en-US" dirty="0" err="1"/>
              <a:t>responsabilitatilor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11CB6-2A81-414E-BB08-7FFB096CAF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17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invocation from performing. You delegate work to other objects</a:t>
            </a:r>
          </a:p>
          <a:p>
            <a:r>
              <a:rPr lang="en-US" dirty="0"/>
              <a:t>Real world example light and switch</a:t>
            </a:r>
          </a:p>
          <a:p>
            <a:r>
              <a:rPr lang="en-US" dirty="0"/>
              <a:t>Receiver = the one who receives the command</a:t>
            </a:r>
          </a:p>
          <a:p>
            <a:r>
              <a:rPr lang="en-US" dirty="0"/>
              <a:t>Invoker = the one who sends the command </a:t>
            </a:r>
          </a:p>
          <a:p>
            <a:r>
              <a:rPr lang="en-US" dirty="0"/>
              <a:t>The client does not execute the command directly on the receiver, but it sends it to the Command through the Invoker.</a:t>
            </a:r>
          </a:p>
          <a:p>
            <a:r>
              <a:rPr lang="en-US" dirty="0"/>
              <a:t>Macro command = it receives multiple receivers in the constructor</a:t>
            </a:r>
          </a:p>
          <a:p>
            <a:r>
              <a:rPr lang="en-US" dirty="0"/>
              <a:t>On short, the implementation forces you to have a method in all commands, “execute”, “run”, and you have the receiver object and the parameters available, you just have to call the given command</a:t>
            </a:r>
          </a:p>
          <a:p>
            <a:r>
              <a:rPr lang="en-US" dirty="0"/>
              <a:t>You can use for operation Java reflection or C++ pointers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EC67B-05AF-45BD-9870-8FF3B10B57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95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Mediator eliminates communication between objects. It forces them to communicate through a mediator.</a:t>
            </a:r>
          </a:p>
          <a:p>
            <a:r>
              <a:rPr lang="en-US" dirty="0"/>
              <a:t>As the dictionary says, it occupies a middle position.</a:t>
            </a:r>
          </a:p>
          <a:p>
            <a:r>
              <a:rPr lang="en-US" dirty="0"/>
              <a:t>Common use cases: chat application, UI forms, think of a login/register form, or create/edit something form.</a:t>
            </a:r>
          </a:p>
          <a:p>
            <a:r>
              <a:rPr lang="en-US" dirty="0"/>
              <a:t>The pitfall here is to create the so-called God object, knows too much, does too much</a:t>
            </a:r>
          </a:p>
          <a:p>
            <a:r>
              <a:rPr lang="en-US" dirty="0"/>
              <a:t>Only the mediator knows about colleagues/components, they don’t know about each other. </a:t>
            </a:r>
          </a:p>
          <a:p>
            <a:r>
              <a:rPr lang="en-US" dirty="0"/>
              <a:t>The mediator is responsible of defining the interaction between components.</a:t>
            </a:r>
          </a:p>
          <a:p>
            <a:r>
              <a:rPr lang="en-US" dirty="0"/>
              <a:t>The main advantages are that it minimize inheritance and it has loose coupling.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EC67B-05AF-45BD-9870-8FF3B10B57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2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iterators a lot in out daily lives. How we look into nature with our eyes, how a secretary knows all the files, how we decide to get dressed, how we switch between TV channels.</a:t>
            </a:r>
          </a:p>
          <a:p>
            <a:r>
              <a:rPr lang="en-US" dirty="0"/>
              <a:t>Iterator can traverse Composites, in your implementations.</a:t>
            </a:r>
          </a:p>
          <a:p>
            <a:r>
              <a:rPr lang="en-US" dirty="0"/>
              <a:t>It can be slower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EC67B-05AF-45BD-9870-8FF3B10B57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68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EC67B-05AF-45BD-9870-8FF3B10B57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38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EC67B-05AF-45BD-9870-8FF3B10B57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76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react-redux.js.org/" TargetMode="External"/><Relationship Id="rId3" Type="http://schemas.openxmlformats.org/officeDocument/2006/relationships/diagramLayout" Target="../diagrams/layout6.xml"/><Relationship Id="rId7" Type="http://schemas.openxmlformats.org/officeDocument/2006/relationships/hyperlink" Target="https://developer.android.com/reference/android/database/DataSetObservable" TargetMode="Externa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hyperlink" Target="https://rossbulat.medium.com/rxjs-a-simple-introduction-32fb48f52a6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expressjs.com/en/guide/using-middleware.html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s://sourcemaking.com/design_patterns/command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oracle.com/javase/8/docs/api/java/util/concurrent/ScheduledExecutorService.html" TargetMode="External"/><Relationship Id="rId3" Type="http://schemas.openxmlformats.org/officeDocument/2006/relationships/diagramLayout" Target="../diagrams/layout3.xml"/><Relationship Id="rId7" Type="http://schemas.openxmlformats.org/officeDocument/2006/relationships/hyperlink" Target="http://docs.oracle.com/javase/8/docs/api/java/util/Timer.html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hyperlink" Target="https://www.npmjs.com/package/mediator-js" TargetMode="External"/><Relationship Id="rId4" Type="http://schemas.openxmlformats.org/officeDocument/2006/relationships/diagramQuickStyle" Target="../diagrams/quickStyle3.xml"/><Relationship Id="rId9" Type="http://schemas.openxmlformats.org/officeDocument/2006/relationships/hyperlink" Target="http://docs.oracle.com/javase/8/docs/api/java/lang/reflect/Method.html#invoke-java.lang.Object-java.lang.Object...-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9410" y="1564012"/>
            <a:ext cx="3214307" cy="1779908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9410" y="4150527"/>
            <a:ext cx="3205640" cy="1321015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LESSON 2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BEHAVIORAL PATTERNS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7486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Iterator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68255056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3093" y="2120899"/>
            <a:ext cx="4911365" cy="3748194"/>
          </a:xfrm>
        </p:spPr>
        <p:txBody>
          <a:bodyPr>
            <a:normAutofit/>
          </a:bodyPr>
          <a:lstStyle/>
          <a:p>
            <a:r>
              <a:rPr lang="en-US" dirty="0"/>
              <a:t>C#: </a:t>
            </a:r>
            <a:r>
              <a:rPr lang="en-US" b="0" i="0" dirty="0" err="1">
                <a:solidFill>
                  <a:srgbClr val="242729"/>
                </a:solidFill>
                <a:effectLst/>
              </a:rPr>
              <a:t>System.Collections.Ienumerable</a:t>
            </a:r>
            <a:r>
              <a:rPr lang="en-US" b="0" i="0" dirty="0">
                <a:solidFill>
                  <a:srgbClr val="242729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242729"/>
                </a:solidFill>
                <a:effectLst/>
              </a:rPr>
              <a:t>System.Data.IDataReader</a:t>
            </a:r>
            <a:endParaRPr lang="en-US" b="0" i="0" dirty="0">
              <a:solidFill>
                <a:srgbClr val="242729"/>
              </a:solidFill>
              <a:effectLst/>
            </a:endParaRPr>
          </a:p>
          <a:p>
            <a:r>
              <a:rPr lang="en-US" dirty="0"/>
              <a:t>Java: </a:t>
            </a:r>
            <a:r>
              <a:rPr lang="en-US" dirty="0" err="1"/>
              <a:t>java.util.Iterator</a:t>
            </a:r>
            <a:endParaRPr lang="en-US" dirty="0"/>
          </a:p>
          <a:p>
            <a:r>
              <a:rPr lang="en-US" dirty="0"/>
              <a:t>foreach (in several languages)</a:t>
            </a:r>
          </a:p>
          <a:p>
            <a:r>
              <a:rPr lang="en-US" dirty="0"/>
              <a:t>Generators (Python and JavaScript)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694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Memento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673829"/>
            <a:ext cx="5493699" cy="2088477"/>
          </a:xfrm>
        </p:spPr>
        <p:txBody>
          <a:bodyPr vert="horz" lIns="0" tIns="45720" rIns="0" bIns="45720" rtlCol="0" anchor="ctr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need to restore previous states of an object (undo, rollback operations)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 </a:t>
            </a:r>
          </a:p>
          <a:p>
            <a:pPr>
              <a:lnSpc>
                <a:spcPct val="100000"/>
              </a:lnSpc>
            </a:pPr>
            <a:r>
              <a:rPr lang="en-US" dirty="0"/>
              <a:t>Memento – immutable, nested class (there are other implementations as well)</a:t>
            </a:r>
          </a:p>
          <a:p>
            <a:pPr>
              <a:lnSpc>
                <a:spcPct val="100000"/>
              </a:lnSpc>
            </a:pPr>
            <a:r>
              <a:rPr lang="en-US" dirty="0"/>
              <a:t>Caretaker – decides when and what to restore</a:t>
            </a:r>
          </a:p>
          <a:p>
            <a:pPr>
              <a:lnSpc>
                <a:spcPct val="100000"/>
              </a:lnSpc>
            </a:pPr>
            <a:r>
              <a:rPr lang="en-US" dirty="0"/>
              <a:t>Originator – saves its state to memento</a:t>
            </a:r>
          </a:p>
        </p:txBody>
      </p:sp>
      <p:pic>
        <p:nvPicPr>
          <p:cNvPr id="1028" name="Picture 4" descr="Memento based on nested classes">
            <a:extLst>
              <a:ext uri="{FF2B5EF4-FFF2-40B4-BE49-F238E27FC236}">
                <a16:creationId xmlns:a16="http://schemas.microsoft.com/office/drawing/2014/main" id="{3118B0D1-0138-404A-8A43-EF58A9A41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907" y="669665"/>
            <a:ext cx="6112186" cy="326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643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Memento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66393785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3093" y="2120899"/>
            <a:ext cx="4911365" cy="3748194"/>
          </a:xfrm>
        </p:spPr>
        <p:txBody>
          <a:bodyPr>
            <a:normAutofit/>
          </a:bodyPr>
          <a:lstStyle/>
          <a:p>
            <a:r>
              <a:rPr lang="en-US" dirty="0"/>
              <a:t>Java: </a:t>
            </a:r>
          </a:p>
          <a:p>
            <a:r>
              <a:rPr lang="en-US" dirty="0" err="1"/>
              <a:t>java.io.Serializable</a:t>
            </a:r>
            <a:endParaRPr lang="en-US" dirty="0"/>
          </a:p>
          <a:p>
            <a:r>
              <a:rPr lang="en-US" dirty="0" err="1"/>
              <a:t>javax.faces.component.StateHolder</a:t>
            </a:r>
            <a:r>
              <a:rPr lang="en-US" dirty="0"/>
              <a:t> </a:t>
            </a:r>
          </a:p>
          <a:p>
            <a:r>
              <a:rPr lang="en-US" dirty="0" err="1"/>
              <a:t>java.util.Date</a:t>
            </a:r>
            <a:endParaRPr lang="en-US" dirty="0"/>
          </a:p>
          <a:p>
            <a:endParaRPr lang="en-US" dirty="0"/>
          </a:p>
          <a:p>
            <a:r>
              <a:rPr lang="en-US" dirty="0"/>
              <a:t>C#: </a:t>
            </a:r>
            <a:r>
              <a:rPr lang="en-US" dirty="0" err="1"/>
              <a:t>Sytem.Runtime.Serialization.Iserializable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67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Observer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673829"/>
            <a:ext cx="5493699" cy="2088477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need to dynamically react on some events happening in the app, need some objects to follow other objects for a limited time or in some specific cases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identify the object that is observable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(observable/publisher/subject)</a:t>
            </a:r>
            <a:r>
              <a:rPr lang="en-US" dirty="0"/>
              <a:t>, maintain a list of objects depending on it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(observers/subscribers)</a:t>
            </a:r>
            <a:r>
              <a:rPr lang="en-US" dirty="0"/>
              <a:t> that need to be automatically notified about any changes in the state</a:t>
            </a:r>
          </a:p>
        </p:txBody>
      </p:sp>
      <p:pic>
        <p:nvPicPr>
          <p:cNvPr id="1026" name="Picture 2" descr="Structure of the Observer design pattern">
            <a:extLst>
              <a:ext uri="{FF2B5EF4-FFF2-40B4-BE49-F238E27FC236}">
                <a16:creationId xmlns:a16="http://schemas.microsoft.com/office/drawing/2014/main" id="{BF7845B8-A1EB-4BF5-914F-1C64FE39F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58" y="570789"/>
            <a:ext cx="58102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114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Observer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7468236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3093" y="1913860"/>
            <a:ext cx="5088172" cy="44550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Java: </a:t>
            </a:r>
            <a:r>
              <a:rPr lang="en-US" dirty="0" err="1"/>
              <a:t>java.util.EventListener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C#: </a:t>
            </a:r>
            <a:r>
              <a:rPr lang="en-US" dirty="0" err="1"/>
              <a:t>Sytem.IObservable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Android: </a:t>
            </a:r>
            <a:r>
              <a:rPr lang="en-US" dirty="0">
                <a:hlinkClick r:id="rId7"/>
              </a:rPr>
              <a:t>https://developer.android.com/reference/android/database/DataSetObservable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jQuery: </a:t>
            </a:r>
            <a:r>
              <a:rPr lang="en-US" dirty="0" err="1"/>
              <a:t>jquery.on</a:t>
            </a:r>
            <a:r>
              <a:rPr lang="en-US" dirty="0"/>
              <a:t>(), </a:t>
            </a:r>
            <a:r>
              <a:rPr lang="en-US" dirty="0" err="1"/>
              <a:t>jquery.trigger</a:t>
            </a:r>
            <a:r>
              <a:rPr lang="en-US" dirty="0"/>
              <a:t>(), </a:t>
            </a:r>
            <a:r>
              <a:rPr lang="en-US" dirty="0" err="1"/>
              <a:t>jquery.off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React Redux: </a:t>
            </a:r>
            <a:r>
              <a:rPr lang="en-US" dirty="0">
                <a:hlinkClick r:id="rId8"/>
              </a:rPr>
              <a:t>https://react-redux.js.org/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RxJS</a:t>
            </a:r>
            <a:r>
              <a:rPr lang="en-US" dirty="0"/>
              <a:t>: </a:t>
            </a:r>
            <a:r>
              <a:rPr lang="en-US" dirty="0">
                <a:hlinkClick r:id="rId9"/>
              </a:rPr>
              <a:t>https://rossbulat.medium.com/rxjs-a-simple-introduction-32fb48f52a67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Tip for presentation: compare with Publish/Subscribe pattern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70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24EB-21C4-42D8-A260-0B63C1C3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0ACF8-BE9D-4260-BE40-F6D983EAD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363988"/>
            <a:ext cx="5928344" cy="61522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PT Sans"/>
              </a:rPr>
              <a:t>Creational patterns 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/>
              </a:rPr>
              <a:t>provide various object creation mechanisms, which increase flexibility and reuse of existing code.</a:t>
            </a: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PT Sans"/>
              </a:rPr>
              <a:t>Singleton, Factory Method, Abstract Factory, Builder, Prototype</a:t>
            </a:r>
          </a:p>
          <a:p>
            <a:endParaRPr lang="en-US" dirty="0">
              <a:solidFill>
                <a:srgbClr val="444444"/>
              </a:solidFill>
              <a:latin typeface="PT Sans"/>
            </a:endParaRPr>
          </a:p>
          <a:p>
            <a:pPr marL="0" indent="0">
              <a:buNone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PT Sans"/>
              </a:rPr>
              <a:t>Structural patterns 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/>
              </a:rPr>
              <a:t>explain how to assemble objects and classes into larger structures while keeping these structures flexible and efficient.</a:t>
            </a: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PT Sans"/>
              </a:rPr>
              <a:t>Adapter, Bridge, Composite, Decorator, Façade, Flyweight, Proxy</a:t>
            </a:r>
            <a:endParaRPr lang="en-US" b="0" i="0" dirty="0">
              <a:solidFill>
                <a:srgbClr val="444444"/>
              </a:solidFill>
              <a:effectLst/>
              <a:latin typeface="PT Sans"/>
            </a:endParaRPr>
          </a:p>
          <a:p>
            <a:endParaRPr lang="en-US" dirty="0">
              <a:solidFill>
                <a:srgbClr val="444444"/>
              </a:solidFill>
              <a:latin typeface="PT Sans"/>
            </a:endParaRPr>
          </a:p>
          <a:p>
            <a:pPr marL="0" indent="0">
              <a:buNone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PT Sans"/>
              </a:rPr>
              <a:t>Behavioral patterns 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/>
              </a:rPr>
              <a:t>handle how objects interact: communication, dependencies, isolation.</a:t>
            </a: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PT Sans"/>
              </a:rPr>
              <a:t>Chain of responsibility, Command, Iterator, Mediator, Memento, Observer, State, Strategy, Template Method, Visitor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214B2-4D03-474B-822A-6335F9FE9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364637"/>
            <a:ext cx="3517567" cy="2742918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Creational Patterns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Structural Patterns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Behavioral Patterns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E9D8E7-4EF3-4B49-A7B8-8F627B83579D}"/>
              </a:ext>
            </a:extLst>
          </p:cNvPr>
          <p:cNvCxnSpPr>
            <a:cxnSpLocks/>
          </p:cNvCxnSpPr>
          <p:nvPr/>
        </p:nvCxnSpPr>
        <p:spPr>
          <a:xfrm>
            <a:off x="5458984" y="2210540"/>
            <a:ext cx="552191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9BC2B4-1D74-43A3-B658-15E36150317A}"/>
              </a:ext>
            </a:extLst>
          </p:cNvPr>
          <p:cNvCxnSpPr>
            <a:cxnSpLocks/>
          </p:cNvCxnSpPr>
          <p:nvPr/>
        </p:nvCxnSpPr>
        <p:spPr>
          <a:xfrm>
            <a:off x="5458984" y="4466948"/>
            <a:ext cx="569136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32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Chain of responsibility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sequential logic that needs to be executes in a particular logic, a lot of guard conditions (if something, then stop execution)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transform separate logic to handler objects, each handler in the chain can pass further to another handler, can stop the execution or can process the request</a:t>
            </a:r>
          </a:p>
        </p:txBody>
      </p:sp>
      <p:pic>
        <p:nvPicPr>
          <p:cNvPr id="1026" name="Picture 2" descr="Structure of the Chain Of Responsibility design pattern">
            <a:extLst>
              <a:ext uri="{FF2B5EF4-FFF2-40B4-BE49-F238E27FC236}">
                <a16:creationId xmlns:a16="http://schemas.microsoft.com/office/drawing/2014/main" id="{10F23829-0E39-4694-891F-BBC41B7BF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020" y="303327"/>
            <a:ext cx="36195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95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Chain of responsibility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04437340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.NET: HTTP pipeline, </a:t>
            </a:r>
            <a:r>
              <a:rPr lang="en-US" b="0" i="0" dirty="0" err="1">
                <a:solidFill>
                  <a:srgbClr val="242729"/>
                </a:solidFill>
                <a:effectLst/>
              </a:rPr>
              <a:t>Microsoft.Practices.EnterpriseLibrary.Logging.Logger</a:t>
            </a:r>
            <a:endParaRPr lang="en-US" dirty="0"/>
          </a:p>
          <a:p>
            <a:r>
              <a:rPr lang="en-US" dirty="0"/>
              <a:t>Spring Security filter chain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</a:rPr>
              <a:t>java.util.logging.Logger#log</a:t>
            </a:r>
            <a:r>
              <a:rPr lang="en-US" b="0" i="0" dirty="0">
                <a:solidFill>
                  <a:srgbClr val="000000"/>
                </a:solidFill>
                <a:effectLst/>
              </a:rPr>
              <a:t>()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</a:rPr>
              <a:t>javax.servlet.Filter#doFilter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()</a:t>
            </a:r>
            <a:endParaRPr lang="en-US" dirty="0"/>
          </a:p>
          <a:p>
            <a:r>
              <a:rPr lang="en-US" dirty="0"/>
              <a:t>NodeJS: express </a:t>
            </a:r>
            <a:r>
              <a:rPr lang="en-US" dirty="0" err="1"/>
              <a:t>middlewares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https://expressjs.com/en/guide/using-middleware.html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26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Command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Components coupled too tight with business logic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Create intermediary objects that are able to handle commands, separate invocation from performing </a:t>
            </a:r>
          </a:p>
        </p:txBody>
      </p:sp>
      <p:pic>
        <p:nvPicPr>
          <p:cNvPr id="1032" name="Picture 8" descr="Structure of the Command design pattern">
            <a:extLst>
              <a:ext uri="{FF2B5EF4-FFF2-40B4-BE49-F238E27FC236}">
                <a16:creationId xmlns:a16="http://schemas.microsoft.com/office/drawing/2014/main" id="{1AB96FD3-745B-47A4-A20D-C1C60859C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075" y="398214"/>
            <a:ext cx="6193850" cy="363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63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Command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92795080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3" y="2120900"/>
            <a:ext cx="5041647" cy="3748194"/>
          </a:xfrm>
        </p:spPr>
        <p:txBody>
          <a:bodyPr>
            <a:normAutofit/>
          </a:bodyPr>
          <a:lstStyle/>
          <a:p>
            <a:r>
              <a:rPr lang="en-US" dirty="0"/>
              <a:t>Java: </a:t>
            </a:r>
            <a:r>
              <a:rPr lang="en-US" dirty="0" err="1"/>
              <a:t>java.lang.Runnable</a:t>
            </a:r>
            <a:r>
              <a:rPr lang="en-US" dirty="0"/>
              <a:t>, </a:t>
            </a:r>
            <a:r>
              <a:rPr lang="en-US" dirty="0" err="1"/>
              <a:t>javax.swing.Action</a:t>
            </a:r>
            <a:endParaRPr lang="en-US" dirty="0"/>
          </a:p>
          <a:p>
            <a:r>
              <a:rPr lang="en-US" dirty="0"/>
              <a:t>C#: </a:t>
            </a:r>
            <a:r>
              <a:rPr lang="en-US" dirty="0" err="1"/>
              <a:t>System.Windows.RoutedEventArgs</a:t>
            </a:r>
            <a:endParaRPr lang="en-US" dirty="0"/>
          </a:p>
          <a:p>
            <a:r>
              <a:rPr lang="en-US" dirty="0"/>
              <a:t>Extra docs: </a:t>
            </a:r>
            <a:r>
              <a:rPr lang="en-US" dirty="0">
                <a:hlinkClick r:id="rId7"/>
              </a:rPr>
              <a:t>https://sourcemaking.com/design_patterns/command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366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Mediator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a lot of dependencies between objects, “spaghetti code”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create a mediator that is responsible to handle requests and react with needed updates on other components</a:t>
            </a:r>
          </a:p>
        </p:txBody>
      </p:sp>
      <p:pic>
        <p:nvPicPr>
          <p:cNvPr id="2" name="Picture 2" descr="Structure of the Mediator design pattern">
            <a:extLst>
              <a:ext uri="{FF2B5EF4-FFF2-40B4-BE49-F238E27FC236}">
                <a16:creationId xmlns:a16="http://schemas.microsoft.com/office/drawing/2014/main" id="{125380CC-11FF-4950-BF22-DF3FE4E05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270" y="228867"/>
            <a:ext cx="49530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674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Mediator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78090803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3093" y="2120899"/>
            <a:ext cx="4911365" cy="37481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C#: </a:t>
            </a:r>
            <a:r>
              <a:rPr lang="en-US" b="0" i="0" dirty="0" err="1">
                <a:solidFill>
                  <a:srgbClr val="242729"/>
                </a:solidFill>
                <a:effectLst/>
              </a:rPr>
              <a:t>System.Threading.Timer</a:t>
            </a:r>
            <a:endParaRPr lang="en-US" b="0" i="0" dirty="0">
              <a:solidFill>
                <a:srgbClr val="242729"/>
              </a:solidFill>
              <a:effectLst/>
            </a:endParaRPr>
          </a:p>
          <a:p>
            <a:r>
              <a:rPr lang="en-US" dirty="0"/>
              <a:t>Java: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3B4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3B41"/>
                </a:solidFill>
                <a:effectLst/>
              </a:rPr>
              <a:t>scheduleXXX</a:t>
            </a:r>
            <a:r>
              <a:rPr lang="en-US" b="0" i="0" dirty="0">
                <a:solidFill>
                  <a:srgbClr val="373B41"/>
                </a:solidFill>
                <a:effectLst/>
              </a:rPr>
              <a:t>() methods of </a:t>
            </a:r>
            <a:r>
              <a:rPr lang="en-US" b="0" i="0" u="none" strike="noStrike" dirty="0" err="1">
                <a:solidFill>
                  <a:srgbClr val="81A2BE"/>
                </a:solidFill>
                <a:effectLst/>
                <a:hlinkClick r:id="rId7"/>
              </a:rPr>
              <a:t>java.util.Timer</a:t>
            </a:r>
            <a:endParaRPr lang="en-US" b="0" i="0" dirty="0">
              <a:solidFill>
                <a:srgbClr val="373B4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3B4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3B41"/>
                </a:solidFill>
                <a:effectLst/>
              </a:rPr>
              <a:t>scheduleXXX</a:t>
            </a:r>
            <a:r>
              <a:rPr lang="en-US" b="0" i="0" dirty="0">
                <a:solidFill>
                  <a:srgbClr val="373B41"/>
                </a:solidFill>
                <a:effectLst/>
              </a:rPr>
              <a:t>() methods of </a:t>
            </a:r>
            <a:r>
              <a:rPr lang="en-US" b="0" i="0" u="none" strike="noStrike" dirty="0" err="1">
                <a:solidFill>
                  <a:srgbClr val="81A2BE"/>
                </a:solidFill>
                <a:effectLst/>
                <a:hlinkClick r:id="rId8"/>
              </a:rPr>
              <a:t>java.util.concurrent.ScheduledExecutorService</a:t>
            </a:r>
            <a:endParaRPr lang="en-US" b="0" i="0" dirty="0">
              <a:solidFill>
                <a:srgbClr val="373B4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81A2BE"/>
                </a:solidFill>
                <a:effectLst/>
                <a:hlinkClick r:id="rId9"/>
              </a:rPr>
              <a:t> </a:t>
            </a:r>
            <a:r>
              <a:rPr lang="en-US" b="0" i="0" u="none" strike="noStrike" dirty="0" err="1">
                <a:solidFill>
                  <a:srgbClr val="81A2BE"/>
                </a:solidFill>
                <a:effectLst/>
                <a:hlinkClick r:id="rId9"/>
              </a:rPr>
              <a:t>java.lang.reflect.Method#invoke</a:t>
            </a:r>
            <a:r>
              <a:rPr lang="en-US" b="0" i="0" u="none" strike="noStrike" dirty="0">
                <a:solidFill>
                  <a:srgbClr val="81A2BE"/>
                </a:solidFill>
                <a:effectLst/>
                <a:hlinkClick r:id="rId9"/>
              </a:rPr>
              <a:t>()</a:t>
            </a:r>
            <a:endParaRPr lang="en-US" b="0" i="0" u="none" strike="noStrike" dirty="0">
              <a:solidFill>
                <a:srgbClr val="81A2BE"/>
              </a:solidFill>
              <a:effectLst/>
            </a:endParaRPr>
          </a:p>
          <a:p>
            <a:r>
              <a:rPr lang="en-US" dirty="0"/>
              <a:t>Mediator.js: </a:t>
            </a:r>
            <a:r>
              <a:rPr lang="en-US" dirty="0">
                <a:hlinkClick r:id="rId10"/>
              </a:rPr>
              <a:t>https://www.npmjs.com/package/mediator-js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716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Iterator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the need for a unified way to traverse any data structures, regardless of its underlying representation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 defined standard traversal protocol in order to decouple your data from the algorithms</a:t>
            </a:r>
          </a:p>
        </p:txBody>
      </p:sp>
      <p:pic>
        <p:nvPicPr>
          <p:cNvPr id="2050" name="Picture 2" descr="Iterator example">
            <a:extLst>
              <a:ext uri="{FF2B5EF4-FFF2-40B4-BE49-F238E27FC236}">
                <a16:creationId xmlns:a16="http://schemas.microsoft.com/office/drawing/2014/main" id="{40142E7A-B145-4591-9E39-61A1FE060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74" y="465252"/>
            <a:ext cx="62388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25824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{56CCF715-17A2-40E3-AB21-C4970B50FFC3}tf11429527_win32</Template>
  <TotalTime>2999</TotalTime>
  <Words>1314</Words>
  <Application>Microsoft Office PowerPoint</Application>
  <PresentationFormat>Widescreen</PresentationFormat>
  <Paragraphs>131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Bookman Old Style</vt:lpstr>
      <vt:lpstr>Calibri</vt:lpstr>
      <vt:lpstr>Franklin Gothic Book</vt:lpstr>
      <vt:lpstr>inherit</vt:lpstr>
      <vt:lpstr>PT Sans</vt:lpstr>
      <vt:lpstr>1_RetrospectVTI</vt:lpstr>
      <vt:lpstr>Design Patterns</vt:lpstr>
      <vt:lpstr>Classification</vt:lpstr>
      <vt:lpstr>Chain of responsibility</vt:lpstr>
      <vt:lpstr>Chain of responsibility in a few words + examples from open-source projects</vt:lpstr>
      <vt:lpstr>Command</vt:lpstr>
      <vt:lpstr>Command in a few words + examples from open-source projects</vt:lpstr>
      <vt:lpstr>Mediator</vt:lpstr>
      <vt:lpstr>Mediator in a few words + examples from open-source projects</vt:lpstr>
      <vt:lpstr>Iterator</vt:lpstr>
      <vt:lpstr>Iterator in a few words + examples from open-source projects</vt:lpstr>
      <vt:lpstr>Memento</vt:lpstr>
      <vt:lpstr>Memento in a few words + examples from open-source projects</vt:lpstr>
      <vt:lpstr>Observer</vt:lpstr>
      <vt:lpstr>Observer in a few words + examples from open-source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Alexandra Maria Turian</dc:creator>
  <cp:lastModifiedBy>Alexandra Maria Turian</cp:lastModifiedBy>
  <cp:revision>38</cp:revision>
  <dcterms:created xsi:type="dcterms:W3CDTF">2021-04-01T10:55:47Z</dcterms:created>
  <dcterms:modified xsi:type="dcterms:W3CDTF">2021-04-11T20:00:09Z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