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87" r:id="rId5"/>
    <p:sldId id="288" r:id="rId6"/>
    <p:sldId id="289" r:id="rId7"/>
    <p:sldId id="291" r:id="rId8"/>
    <p:sldId id="294" r:id="rId9"/>
    <p:sldId id="295" r:id="rId10"/>
    <p:sldId id="292" r:id="rId11"/>
    <p:sldId id="293"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a Maria Turian" initials="AMT" lastIdx="1" clrIdx="0">
    <p:extLst>
      <p:ext uri="{19B8F6BF-5375-455C-9EA6-DF929625EA0E}">
        <p15:presenceInfo xmlns:p15="http://schemas.microsoft.com/office/powerpoint/2012/main" userId="S::aturian@endava.com::f35ff52c-508c-49b1-b4cc-38fa34098c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25"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6T18:48:35.979" idx="1">
    <p:pos x="10" y="10"/>
    <p:text/>
    <p:extLst>
      <p:ext uri="{C676402C-5697-4E1C-873F-D02D1690AC5C}">
        <p15:threadingInfo xmlns:p15="http://schemas.microsoft.com/office/powerpoint/2012/main" timeZoneBias="-1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en.wikipedia.org/wiki/God_object"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www.baeldung.com/java-fail-safe-vs-fail-fast-iterator"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refactoring.guru/design-patterns/memento"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refactoring.guru/design-patterns/state"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en.wikipedia.org/wiki/God_object"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www.baeldung.com/java-fail-safe-vs-fail-fast-iterator" TargetMode="External"/><Relationship Id="rId4" Type="http://schemas.openxmlformats.org/officeDocument/2006/relationships/image" Target="../media/image6.svg"/><Relationship Id="rId9"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refactoring.guru/design-patterns/memento"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refactoring.guru/design-patterns/state" TargetMode="External"/><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Unique handlers, each handler knows about its successor</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Can become difficult if it’s a long chain of handlers, you can have performance issues </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Hierarchical structure, but a handler is not aware of the whole hierarchy, it just knows the next handler</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There might be the risk of leaving a request unprocessed</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Encapsulate in an object all the data required to perform an action (command)</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Sender is decoupled from the processor =&gt; MAINTAINABILITY</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Together with Memento you can implement undo functionality</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Macro command = it receives multiple receivers in the constructor</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Eliminate dependencies between a set of system components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Defines interaction between components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Components are very often called “colleagues”</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Classic pitfall: </a:t>
          </a:r>
          <a:r>
            <a:rPr lang="en-US" dirty="0">
              <a:hlinkClick xmlns:r="http://schemas.openxmlformats.org/officeDocument/2006/relationships" r:id="rId1"/>
            </a:rPr>
            <a:t>God object</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Suitable for complex data structure</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hlinkClick xmlns:r="http://schemas.openxmlformats.org/officeDocument/2006/relationships" r:id="rId1"/>
            </a:rPr>
            <a:t>Fail fast vs fail safe</a:t>
          </a:r>
          <a:endParaRPr lang="en-US" dirty="0"/>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Does not expose collection structure, so no index, like in a for loop</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Can</a:t>
          </a:r>
          <a:r>
            <a:rPr lang="en-US" baseline="0" dirty="0"/>
            <a:t> also be implemented for security reasons</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Used to restore</a:t>
          </a:r>
          <a:r>
            <a:rPr lang="en-US" baseline="0" dirty="0"/>
            <a:t> a previous state</a:t>
          </a:r>
          <a:endParaRPr lang="en-US" dirty="0"/>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Memento must be immutable, so no setter methods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Classic use case: undo functionality</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Several</a:t>
          </a:r>
          <a:r>
            <a:rPr lang="en-US" baseline="0" dirty="0"/>
            <a:t> implementations: nested classes, interface </a:t>
          </a:r>
          <a:r>
            <a:rPr lang="en-US" baseline="0" dirty="0">
              <a:hlinkClick xmlns:r="http://schemas.openxmlformats.org/officeDocument/2006/relationships" r:id="rId1"/>
            </a:rPr>
            <a:t>(find more details here)</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All subscribers need to follow the same interface, so that the Subject/Publisher can interact uniformly with them</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Usually, 1 to many relationship (1 observable with many subscribers)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Change subscribers at runtime</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Can make debugging difficult, can lead to unexpected updates</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Alter an object’s behavior when its state changes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Very similar to finite state machine concept</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All states have to implement some update method (even if it does nothing, </a:t>
          </a:r>
          <a:r>
            <a:rPr lang="en-US" dirty="0">
              <a:hlinkClick xmlns:r="http://schemas.openxmlformats.org/officeDocument/2006/relationships" r:id="rId1"/>
            </a:rPr>
            <a:t>see audio player example</a:t>
          </a:r>
          <a:r>
            <a:rPr lang="en-US" dirty="0"/>
            <a:t>)</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Very similar to Strategy pattern, but with different intents </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Define a family of algorithms, making them interchangeable </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Based</a:t>
          </a:r>
          <a:r>
            <a:rPr lang="en-US" baseline="0" dirty="0"/>
            <a:t> on composition</a:t>
          </a:r>
          <a:endParaRPr lang="en-US" dirty="0"/>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Strategies are meant to be changed at runtime</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Use cases: validation, filter, sort, payment method, auth method, storing strategies</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Benefit: remove duplicated code</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Based on inheritance</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b="1" dirty="0"/>
            <a:t>Invariant</a:t>
          </a:r>
          <a:r>
            <a:rPr lang="en-US" baseline="0" dirty="0"/>
            <a:t> (standard) steps of an algorithm </a:t>
          </a:r>
          <a:r>
            <a:rPr lang="en-US" b="1" baseline="0" dirty="0"/>
            <a:t>Variant</a:t>
          </a:r>
          <a:r>
            <a:rPr lang="en-US" baseline="0" dirty="0"/>
            <a:t> (customizable, hooks, placeholders) steps</a:t>
          </a:r>
          <a:endParaRPr lang="en-US" dirty="0"/>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Read about the Hollywood Principle </a:t>
          </a:r>
          <a:r>
            <a:rPr lang="en-US" dirty="0">
              <a:sym typeface="Wingdings" panose="05000000000000000000" pitchFamily="2" charset="2"/>
            </a:rPr>
            <a:t></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custLinFactNeighborX="-577" custLinFactNeighborY="-9287">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Unique handlers, each handler knows about its successor</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Can become difficult if it’s a long chain of handlers, you can have performance issues </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Hierarchical structure, but a handler is not aware of the whole hierarchy, it just knows the next handler</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There might be the risk of leaving a request unprocessed</a:t>
          </a:r>
        </a:p>
      </dsp:txBody>
      <dsp:txXfrm>
        <a:off x="910646" y="2958199"/>
        <a:ext cx="3729089" cy="788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Encapsulate in an object all the data required to perform an action (command)</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Sender is decoupled from the processor =&gt; MAINTAINABILITY</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Together with Memento you can implement undo functionality</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Macro command = it receives multiple receivers in the constructor</a:t>
          </a:r>
        </a:p>
      </dsp:txBody>
      <dsp:txXfrm>
        <a:off x="910646" y="2958199"/>
        <a:ext cx="3729089" cy="7884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Eliminate dependencies between a set of system components</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Defines interaction between components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Components are very often called “colleagues”</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Classic pitfall: </a:t>
          </a:r>
          <a:r>
            <a:rPr lang="en-US" sz="2000" kern="1200" dirty="0">
              <a:hlinkClick xmlns:r="http://schemas.openxmlformats.org/officeDocument/2006/relationships" r:id="rId9"/>
            </a:rPr>
            <a:t>God object</a:t>
          </a:r>
          <a:endParaRPr lang="en-US" sz="2000" kern="1200" dirty="0"/>
        </a:p>
      </dsp:txBody>
      <dsp:txXfrm>
        <a:off x="910646" y="2958199"/>
        <a:ext cx="3729089" cy="788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Suitable for complex data structure</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hlinkClick xmlns:r="http://schemas.openxmlformats.org/officeDocument/2006/relationships" r:id="rId5"/>
            </a:rPr>
            <a:t>Fail fast vs fail safe</a:t>
          </a:r>
          <a:endParaRPr lang="en-US" sz="1800" kern="1200" dirty="0"/>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Does not expose collection structure, so no index, like in a for loop</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Can</a:t>
          </a:r>
          <a:r>
            <a:rPr lang="en-US" sz="1800" kern="1200" baseline="0" dirty="0"/>
            <a:t> also be implemented for security reasons</a:t>
          </a:r>
          <a:endParaRPr lang="en-US" sz="1800" kern="1200" dirty="0"/>
        </a:p>
      </dsp:txBody>
      <dsp:txXfrm>
        <a:off x="910646" y="2958199"/>
        <a:ext cx="3729089" cy="7884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Used to restore</a:t>
          </a:r>
          <a:r>
            <a:rPr lang="en-US" sz="1600" kern="1200" baseline="0" dirty="0"/>
            <a:t> a previous state</a:t>
          </a:r>
          <a:endParaRPr lang="en-US" sz="1600" kern="1200" dirty="0"/>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Memento must be immutable, so no setter methods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Classic use case: undo functionality</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Several</a:t>
          </a:r>
          <a:r>
            <a:rPr lang="en-US" sz="1600" kern="1200" baseline="0" dirty="0"/>
            <a:t> implementations: nested classes, interface </a:t>
          </a:r>
          <a:r>
            <a:rPr lang="en-US" sz="1600" kern="1200" baseline="0" dirty="0">
              <a:hlinkClick xmlns:r="http://schemas.openxmlformats.org/officeDocument/2006/relationships" r:id="rId9"/>
            </a:rPr>
            <a:t>(find more details here)</a:t>
          </a:r>
          <a:endParaRPr lang="en-US" sz="1600" kern="1200" dirty="0"/>
        </a:p>
      </dsp:txBody>
      <dsp:txXfrm>
        <a:off x="910646" y="2958199"/>
        <a:ext cx="3729089" cy="788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All subscribers need to follow the same interface, so that the Subject/Publisher can interact uniformly with them</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Usually, 1 to many relationship (1 observable with many subscribers)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Change subscribers at runtime</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Can make debugging difficult, can lead to unexpected updates</a:t>
          </a:r>
        </a:p>
      </dsp:txBody>
      <dsp:txXfrm>
        <a:off x="910646" y="2958199"/>
        <a:ext cx="3729089" cy="788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Alter an object’s behavior when its state changes</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1110292"/>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Very similar to finite state machine concept</a:t>
          </a:r>
        </a:p>
      </dsp:txBody>
      <dsp:txXfrm>
        <a:off x="910646" y="1110292"/>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All states have to implement some update method (even if it does nothing, </a:t>
          </a:r>
          <a:r>
            <a:rPr lang="en-US" sz="1400" kern="1200" dirty="0">
              <a:hlinkClick xmlns:r="http://schemas.openxmlformats.org/officeDocument/2006/relationships" r:id="rId7"/>
            </a:rPr>
            <a:t>see audio player example</a:t>
          </a:r>
          <a:r>
            <a:rPr lang="en-US" sz="1400" kern="1200" dirty="0"/>
            <a:t>)</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Very similar to Strategy pattern, but with different intents </a:t>
          </a:r>
        </a:p>
      </dsp:txBody>
      <dsp:txXfrm>
        <a:off x="910646" y="2958199"/>
        <a:ext cx="3729089" cy="7884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Define a family of algorithms, making them interchangeable </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1110292"/>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Based</a:t>
          </a:r>
          <a:r>
            <a:rPr lang="en-US" sz="1600" kern="1200" baseline="0" dirty="0"/>
            <a:t> on composition</a:t>
          </a:r>
          <a:endParaRPr lang="en-US" sz="1600" kern="1200" dirty="0"/>
        </a:p>
      </dsp:txBody>
      <dsp:txXfrm>
        <a:off x="910646" y="1110292"/>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Strategies are meant to be changed at runtime</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Use cases: validation, filter, sort, payment method, auth method, storing strategies</a:t>
          </a:r>
        </a:p>
      </dsp:txBody>
      <dsp:txXfrm>
        <a:off x="910646" y="2958199"/>
        <a:ext cx="3729089" cy="7884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Benefit: remove duplicated code</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889129" y="1037070"/>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Based on inheritance</a:t>
          </a:r>
        </a:p>
      </dsp:txBody>
      <dsp:txXfrm>
        <a:off x="889129" y="1037070"/>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b="1" kern="1200" dirty="0"/>
            <a:t>Invariant</a:t>
          </a:r>
          <a:r>
            <a:rPr lang="en-US" sz="1400" kern="1200" baseline="0" dirty="0"/>
            <a:t> (standard) steps of an algorithm </a:t>
          </a:r>
          <a:r>
            <a:rPr lang="en-US" sz="1400" b="1" kern="1200" baseline="0" dirty="0"/>
            <a:t>Variant</a:t>
          </a:r>
          <a:r>
            <a:rPr lang="en-US" sz="1400" kern="1200" baseline="0" dirty="0"/>
            <a:t> (customizable, hooks, placeholders) steps</a:t>
          </a:r>
          <a:endParaRPr lang="en-US" sz="1400" kern="1200" dirty="0"/>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Read about the Hollywood Principle </a:t>
          </a:r>
          <a:r>
            <a:rPr lang="en-US" sz="1400" kern="1200" dirty="0">
              <a:sym typeface="Wingdings" panose="05000000000000000000" pitchFamily="2" charset="2"/>
            </a:rPr>
            <a:t></a:t>
          </a:r>
          <a:endParaRPr lang="en-US" sz="1400" kern="1200" dirty="0"/>
        </a:p>
      </dsp:txBody>
      <dsp:txXfrm>
        <a:off x="910646" y="2958199"/>
        <a:ext cx="3729089" cy="7884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0E855-DC3F-44F7-B6F1-F5D0C0D1A424}"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EC67B-05AF-45BD-9870-8FF3B10B57E3}" type="slidenum">
              <a:rPr lang="en-US" smtClean="0"/>
              <a:t>‹#›</a:t>
            </a:fld>
            <a:endParaRPr lang="en-US"/>
          </a:p>
        </p:txBody>
      </p:sp>
    </p:spTree>
    <p:extLst>
      <p:ext uri="{BB962C8B-B14F-4D97-AF65-F5344CB8AC3E}">
        <p14:creationId xmlns:p14="http://schemas.microsoft.com/office/powerpoint/2010/main" val="385643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Creational = </a:t>
            </a:r>
            <a:r>
              <a:rPr lang="en-US" dirty="0" err="1"/>
              <a:t>mecanisme</a:t>
            </a:r>
            <a:r>
              <a:rPr lang="en-US" dirty="0"/>
              <a:t> de </a:t>
            </a:r>
            <a:r>
              <a:rPr lang="en-US" dirty="0" err="1"/>
              <a:t>creare</a:t>
            </a:r>
            <a:r>
              <a:rPr lang="en-US" dirty="0"/>
              <a:t> a </a:t>
            </a:r>
            <a:r>
              <a:rPr lang="en-US" dirty="0" err="1"/>
              <a:t>obiectele</a:t>
            </a:r>
            <a:r>
              <a:rPr lang="en-US" dirty="0"/>
              <a:t> </a:t>
            </a:r>
            <a:r>
              <a:rPr lang="en-US" dirty="0" err="1"/>
              <a:t>pentru</a:t>
            </a:r>
            <a:r>
              <a:rPr lang="en-US" dirty="0"/>
              <a:t> a </a:t>
            </a:r>
            <a:r>
              <a:rPr lang="en-US" dirty="0" err="1"/>
              <a:t>oferi</a:t>
            </a:r>
            <a:r>
              <a:rPr lang="en-US" dirty="0"/>
              <a:t> </a:t>
            </a:r>
            <a:r>
              <a:rPr lang="en-US" dirty="0" err="1"/>
              <a:t>flexibilitate</a:t>
            </a:r>
            <a:r>
              <a:rPr lang="en-US" dirty="0"/>
              <a:t> </a:t>
            </a:r>
            <a:r>
              <a:rPr lang="en-US" dirty="0" err="1"/>
              <a:t>si</a:t>
            </a:r>
            <a:r>
              <a:rPr lang="en-US" dirty="0"/>
              <a:t> </a:t>
            </a:r>
            <a:r>
              <a:rPr lang="en-US" dirty="0" err="1"/>
              <a:t>reutilizare</a:t>
            </a:r>
            <a:r>
              <a:rPr lang="en-US" dirty="0"/>
              <a:t> a </a:t>
            </a:r>
            <a:r>
              <a:rPr lang="en-US" dirty="0" err="1"/>
              <a:t>codului</a:t>
            </a:r>
            <a:endParaRPr lang="en-US" dirty="0"/>
          </a:p>
          <a:p>
            <a:r>
              <a:rPr lang="en-US" dirty="0"/>
              <a:t>Structural = </a:t>
            </a:r>
            <a:r>
              <a:rPr lang="en-US" dirty="0" err="1"/>
              <a:t>asamblarea</a:t>
            </a:r>
            <a:r>
              <a:rPr lang="en-US" dirty="0"/>
              <a:t> </a:t>
            </a:r>
            <a:r>
              <a:rPr lang="en-US" dirty="0" err="1"/>
              <a:t>obiectelor</a:t>
            </a:r>
            <a:r>
              <a:rPr lang="en-US" dirty="0"/>
              <a:t> </a:t>
            </a:r>
            <a:r>
              <a:rPr lang="en-US" dirty="0" err="1"/>
              <a:t>si</a:t>
            </a:r>
            <a:r>
              <a:rPr lang="en-US" dirty="0"/>
              <a:t> a </a:t>
            </a:r>
            <a:r>
              <a:rPr lang="en-US" dirty="0" err="1"/>
              <a:t>claselor</a:t>
            </a:r>
            <a:r>
              <a:rPr lang="en-US" dirty="0"/>
              <a:t>, </a:t>
            </a:r>
            <a:r>
              <a:rPr lang="en-US" dirty="0" err="1"/>
              <a:t>integrarea</a:t>
            </a:r>
            <a:r>
              <a:rPr lang="en-US" dirty="0"/>
              <a:t> lor </a:t>
            </a:r>
            <a:r>
              <a:rPr lang="en-US" dirty="0" err="1"/>
              <a:t>structuri</a:t>
            </a:r>
            <a:r>
              <a:rPr lang="en-US" dirty="0"/>
              <a:t> </a:t>
            </a:r>
            <a:r>
              <a:rPr lang="en-US" dirty="0" err="1"/>
              <a:t>mai</a:t>
            </a:r>
            <a:r>
              <a:rPr lang="en-US" dirty="0"/>
              <a:t> </a:t>
            </a:r>
            <a:r>
              <a:rPr lang="en-US" dirty="0" err="1"/>
              <a:t>largi</a:t>
            </a:r>
            <a:r>
              <a:rPr lang="en-US" dirty="0"/>
              <a:t>, </a:t>
            </a:r>
            <a:r>
              <a:rPr lang="en-US" dirty="0" err="1"/>
              <a:t>lasand</a:t>
            </a:r>
            <a:r>
              <a:rPr lang="en-US" dirty="0"/>
              <a:t> </a:t>
            </a:r>
            <a:r>
              <a:rPr lang="en-US" dirty="0" err="1"/>
              <a:t>totusi</a:t>
            </a:r>
            <a:r>
              <a:rPr lang="en-US" dirty="0"/>
              <a:t> </a:t>
            </a:r>
            <a:r>
              <a:rPr lang="en-US" dirty="0" err="1"/>
              <a:t>flexibilitate</a:t>
            </a:r>
            <a:r>
              <a:rPr lang="en-US" dirty="0"/>
              <a:t>. </a:t>
            </a:r>
            <a:r>
              <a:rPr lang="en-US" dirty="0" err="1"/>
              <a:t>Aici</a:t>
            </a:r>
            <a:r>
              <a:rPr lang="en-US" dirty="0"/>
              <a:t> o </a:t>
            </a:r>
            <a:r>
              <a:rPr lang="en-US" dirty="0" err="1"/>
              <a:t>sa</a:t>
            </a:r>
            <a:r>
              <a:rPr lang="en-US" dirty="0"/>
              <a:t> fie </a:t>
            </a:r>
            <a:r>
              <a:rPr lang="en-US" dirty="0" err="1"/>
              <a:t>mai</a:t>
            </a:r>
            <a:r>
              <a:rPr lang="en-US" dirty="0"/>
              <a:t> </a:t>
            </a:r>
            <a:r>
              <a:rPr lang="en-US" dirty="0" err="1"/>
              <a:t>grele</a:t>
            </a:r>
            <a:r>
              <a:rPr lang="en-US" dirty="0"/>
              <a:t> </a:t>
            </a:r>
            <a:r>
              <a:rPr lang="en-US" dirty="0" err="1"/>
              <a:t>exemplele</a:t>
            </a:r>
            <a:r>
              <a:rPr lang="en-US" dirty="0"/>
              <a:t>, </a:t>
            </a:r>
            <a:r>
              <a:rPr lang="en-US" dirty="0" err="1"/>
              <a:t>pentru</a:t>
            </a:r>
            <a:r>
              <a:rPr lang="en-US" dirty="0"/>
              <a:t> ca nu o </a:t>
            </a:r>
            <a:r>
              <a:rPr lang="en-US" dirty="0" err="1"/>
              <a:t>sa</a:t>
            </a:r>
            <a:r>
              <a:rPr lang="en-US" dirty="0"/>
              <a:t> </a:t>
            </a:r>
            <a:r>
              <a:rPr lang="en-US" dirty="0" err="1"/>
              <a:t>lucram</a:t>
            </a:r>
            <a:r>
              <a:rPr lang="en-US" dirty="0"/>
              <a:t> pe </a:t>
            </a:r>
            <a:r>
              <a:rPr lang="en-US" dirty="0" err="1"/>
              <a:t>structuri</a:t>
            </a:r>
            <a:r>
              <a:rPr lang="en-US" dirty="0"/>
              <a:t> </a:t>
            </a:r>
            <a:r>
              <a:rPr lang="en-US" dirty="0" err="1"/>
              <a:t>largi</a:t>
            </a:r>
            <a:endParaRPr lang="en-US" dirty="0"/>
          </a:p>
          <a:p>
            <a:r>
              <a:rPr lang="en-US" dirty="0"/>
              <a:t>Behavioral = se </a:t>
            </a:r>
            <a:r>
              <a:rPr lang="en-US" dirty="0" err="1"/>
              <a:t>refera</a:t>
            </a:r>
            <a:r>
              <a:rPr lang="en-US" dirty="0"/>
              <a:t> </a:t>
            </a:r>
            <a:r>
              <a:rPr lang="en-US" dirty="0" err="1"/>
              <a:t>mai</a:t>
            </a:r>
            <a:r>
              <a:rPr lang="en-US" dirty="0"/>
              <a:t> </a:t>
            </a:r>
            <a:r>
              <a:rPr lang="en-US" dirty="0" err="1"/>
              <a:t>mult</a:t>
            </a:r>
            <a:r>
              <a:rPr lang="en-US" dirty="0"/>
              <a:t> la </a:t>
            </a:r>
            <a:r>
              <a:rPr lang="en-US" dirty="0" err="1"/>
              <a:t>algoritmi</a:t>
            </a:r>
            <a:r>
              <a:rPr lang="en-US" dirty="0"/>
              <a:t> </a:t>
            </a:r>
            <a:r>
              <a:rPr lang="en-US" dirty="0" err="1"/>
              <a:t>si</a:t>
            </a:r>
            <a:r>
              <a:rPr lang="en-US" dirty="0"/>
              <a:t> </a:t>
            </a:r>
            <a:r>
              <a:rPr lang="en-US" dirty="0" err="1"/>
              <a:t>asignarea</a:t>
            </a:r>
            <a:r>
              <a:rPr lang="en-US" dirty="0"/>
              <a:t> </a:t>
            </a:r>
            <a:r>
              <a:rPr lang="en-US" dirty="0" err="1"/>
              <a:t>responsabilitatilor</a:t>
            </a:r>
            <a:r>
              <a:rPr lang="en-US" dirty="0"/>
              <a:t> </a:t>
            </a:r>
            <a:r>
              <a:rPr lang="en-US" dirty="0" err="1"/>
              <a:t>intre</a:t>
            </a:r>
            <a:r>
              <a:rPr lang="en-US" dirty="0"/>
              <a:t> </a:t>
            </a:r>
            <a:r>
              <a:rPr lang="en-US" dirty="0" err="1"/>
              <a:t>obiecte</a:t>
            </a:r>
            <a:r>
              <a:rPr lang="en-US" dirty="0"/>
              <a:t> </a:t>
            </a:r>
          </a:p>
        </p:txBody>
      </p:sp>
      <p:sp>
        <p:nvSpPr>
          <p:cNvPr id="4" name="Slide Number Placeholder 3"/>
          <p:cNvSpPr>
            <a:spLocks noGrp="1"/>
          </p:cNvSpPr>
          <p:nvPr>
            <p:ph type="sldNum" sz="quarter" idx="5"/>
          </p:nvPr>
        </p:nvSpPr>
        <p:spPr/>
        <p:txBody>
          <a:bodyPr/>
          <a:lstStyle/>
          <a:p>
            <a:fld id="{50111CB6-2A81-414E-BB08-7FFB096CAF31}" type="slidenum">
              <a:rPr lang="en-US" smtClean="0"/>
              <a:t>2</a:t>
            </a:fld>
            <a:endParaRPr lang="en-US"/>
          </a:p>
        </p:txBody>
      </p:sp>
    </p:spTree>
    <p:extLst>
      <p:ext uri="{BB962C8B-B14F-4D97-AF65-F5344CB8AC3E}">
        <p14:creationId xmlns:p14="http://schemas.microsoft.com/office/powerpoint/2010/main" val="198081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functional programming, it can be easier to implement strategies, because you have callbacks, you can send functions as parameters that can do the work.</a:t>
            </a:r>
          </a:p>
        </p:txBody>
      </p:sp>
      <p:sp>
        <p:nvSpPr>
          <p:cNvPr id="4" name="Slide Number Placeholder 3"/>
          <p:cNvSpPr>
            <a:spLocks noGrp="1"/>
          </p:cNvSpPr>
          <p:nvPr>
            <p:ph type="sldNum" sz="quarter" idx="5"/>
          </p:nvPr>
        </p:nvSpPr>
        <p:spPr/>
        <p:txBody>
          <a:bodyPr/>
          <a:lstStyle/>
          <a:p>
            <a:fld id="{378EC67B-05AF-45BD-9870-8FF3B10B57E3}" type="slidenum">
              <a:rPr lang="en-US" smtClean="0"/>
              <a:t>18</a:t>
            </a:fld>
            <a:endParaRPr lang="en-US"/>
          </a:p>
        </p:txBody>
      </p:sp>
    </p:spTree>
    <p:extLst>
      <p:ext uri="{BB962C8B-B14F-4D97-AF65-F5344CB8AC3E}">
        <p14:creationId xmlns:p14="http://schemas.microsoft.com/office/powerpoint/2010/main" val="373911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benefit of this pattern is to remove duplicated code.</a:t>
            </a:r>
          </a:p>
          <a:p>
            <a:r>
              <a:rPr lang="en-US" dirty="0"/>
              <a:t>Template pattern let you define particular steps of an algorithm, but not the whole algorithm or its structure.</a:t>
            </a:r>
          </a:p>
          <a:p>
            <a:r>
              <a:rPr lang="en-US" dirty="0"/>
              <a:t>Use this pattern when you have almost identical steps in an algorithm, with some small differences.</a:t>
            </a:r>
          </a:p>
          <a:p>
            <a:r>
              <a:rPr lang="en-US" dirty="0"/>
              <a:t>Sometimes, your algorithm is not already split in steps, you might need first to identify the steps.</a:t>
            </a:r>
          </a:p>
          <a:p>
            <a:r>
              <a:rPr lang="en-US" dirty="0"/>
              <a:t>Then, you must identify which steps are common, which are different.</a:t>
            </a:r>
          </a:p>
          <a:p>
            <a:r>
              <a:rPr lang="en-US" dirty="0"/>
              <a:t>It is based on inheritance, abstract class to hold template method and the steps that have to be defined.</a:t>
            </a:r>
          </a:p>
          <a:p>
            <a:r>
              <a:rPr lang="en-US" dirty="0"/>
              <a:t>The template method has the desired structured, steps, order. The template method must not be overwritten (use final).</a:t>
            </a:r>
          </a:p>
          <a:p>
            <a:endParaRPr lang="en-US" dirty="0"/>
          </a:p>
          <a:p>
            <a:r>
              <a:rPr lang="en-US" dirty="0"/>
              <a:t>“Hooks” or “placeholders” are customizable steps on a class.</a:t>
            </a:r>
          </a:p>
          <a:p>
            <a:endParaRPr lang="en-US" dirty="0"/>
          </a:p>
          <a:p>
            <a:r>
              <a:rPr lang="en-US" dirty="0"/>
              <a:t>“The Hollywood principle” – “don’t call us, we’ll call you”, this inverted control structure, in the sense that the client adds some customization options to an already existing template, like we do in frameworks.</a:t>
            </a:r>
          </a:p>
          <a:p>
            <a:endParaRPr lang="en-US" dirty="0"/>
          </a:p>
          <a:p>
            <a:pPr algn="l">
              <a:buFont typeface="Arial" panose="020B0604020202020204" pitchFamily="34" charset="0"/>
              <a:buChar char="•"/>
            </a:pPr>
            <a:r>
              <a:rPr lang="en-US" b="0" i="0" dirty="0">
                <a:solidFill>
                  <a:srgbClr val="444444"/>
                </a:solidFill>
                <a:effectLst/>
                <a:latin typeface="PT Sans"/>
              </a:rPr>
              <a:t> Template Method uses inheritance to vary part of an algorithm. Strategy uses delegation to vary the entire algorithm.</a:t>
            </a:r>
          </a:p>
          <a:p>
            <a:pPr algn="l">
              <a:buFont typeface="Arial" panose="020B0604020202020204" pitchFamily="34" charset="0"/>
              <a:buChar char="•"/>
            </a:pPr>
            <a:r>
              <a:rPr lang="en-US" b="0" i="0" dirty="0">
                <a:solidFill>
                  <a:srgbClr val="444444"/>
                </a:solidFill>
                <a:effectLst/>
                <a:latin typeface="PT Sans"/>
              </a:rPr>
              <a:t> Strategy modifies the logic of individual objects. Template Method modifies the logic of an entire class.</a:t>
            </a:r>
          </a:p>
          <a:p>
            <a:pPr algn="l">
              <a:buFont typeface="Arial" panose="020B0604020202020204" pitchFamily="34" charset="0"/>
              <a:buChar char="•"/>
            </a:pPr>
            <a:r>
              <a:rPr lang="en-US" b="0" i="0" dirty="0">
                <a:solidFill>
                  <a:srgbClr val="444444"/>
                </a:solidFill>
                <a:effectLst/>
                <a:latin typeface="PT Sans"/>
              </a:rPr>
              <a:t> Factory Method is a specialization of Template Method.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19</a:t>
            </a:fld>
            <a:endParaRPr lang="en-US"/>
          </a:p>
        </p:txBody>
      </p:sp>
    </p:spTree>
    <p:extLst>
      <p:ext uri="{BB962C8B-B14F-4D97-AF65-F5344CB8AC3E}">
        <p14:creationId xmlns:p14="http://schemas.microsoft.com/office/powerpoint/2010/main" val="426037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Hollywood principle – We allow low level components to hook themselves into a system – But high level components determine when they are needed and how. – High level components give the low-level components a “don’t call us, we’ll call you” treatment.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like a framework, which defines invariant pieces of an architecture and defined placeholders for all necessary or interesting client customizations.</a:t>
            </a:r>
          </a:p>
        </p:txBody>
      </p:sp>
      <p:sp>
        <p:nvSpPr>
          <p:cNvPr id="4" name="Slide Number Placeholder 3"/>
          <p:cNvSpPr>
            <a:spLocks noGrp="1"/>
          </p:cNvSpPr>
          <p:nvPr>
            <p:ph type="sldNum" sz="quarter" idx="5"/>
          </p:nvPr>
        </p:nvSpPr>
        <p:spPr/>
        <p:txBody>
          <a:bodyPr/>
          <a:lstStyle/>
          <a:p>
            <a:fld id="{378EC67B-05AF-45BD-9870-8FF3B10B57E3}" type="slidenum">
              <a:rPr lang="en-US" smtClean="0"/>
              <a:t>20</a:t>
            </a:fld>
            <a:endParaRPr lang="en-US"/>
          </a:p>
        </p:txBody>
      </p:sp>
    </p:spTree>
    <p:extLst>
      <p:ext uri="{BB962C8B-B14F-4D97-AF65-F5344CB8AC3E}">
        <p14:creationId xmlns:p14="http://schemas.microsoft.com/office/powerpoint/2010/main" val="380009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invocation from performing. You delegate work to other objects</a:t>
            </a:r>
          </a:p>
          <a:p>
            <a:r>
              <a:rPr lang="en-US" dirty="0"/>
              <a:t>Real world example light and switch</a:t>
            </a:r>
          </a:p>
          <a:p>
            <a:r>
              <a:rPr lang="en-US" dirty="0"/>
              <a:t>Receiver = the one who receives the command</a:t>
            </a:r>
          </a:p>
          <a:p>
            <a:r>
              <a:rPr lang="en-US" dirty="0"/>
              <a:t>Invoker = the one who sends the command </a:t>
            </a:r>
          </a:p>
          <a:p>
            <a:r>
              <a:rPr lang="en-US" dirty="0"/>
              <a:t>The client does not execute the command directly on the receiver, but it sends it to the Command through the Invoker.</a:t>
            </a:r>
          </a:p>
          <a:p>
            <a:r>
              <a:rPr lang="en-US" dirty="0"/>
              <a:t>Macro command = it receives multiple receivers in the constructor</a:t>
            </a:r>
          </a:p>
          <a:p>
            <a:r>
              <a:rPr lang="en-US" dirty="0"/>
              <a:t>On short, the implementation forces you to have a method in all commands, “execute”, “run”, and you have the receiver object and the parameters available, you just have to call the given command</a:t>
            </a:r>
          </a:p>
          <a:p>
            <a:r>
              <a:rPr lang="en-US" dirty="0"/>
              <a:t>You can use for operation Java reflection or C++ pointers</a:t>
            </a:r>
          </a:p>
        </p:txBody>
      </p:sp>
      <p:sp>
        <p:nvSpPr>
          <p:cNvPr id="4" name="Slide Number Placeholder 3"/>
          <p:cNvSpPr>
            <a:spLocks noGrp="1"/>
          </p:cNvSpPr>
          <p:nvPr>
            <p:ph type="sldNum" sz="quarter" idx="5"/>
          </p:nvPr>
        </p:nvSpPr>
        <p:spPr/>
        <p:txBody>
          <a:bodyPr/>
          <a:lstStyle/>
          <a:p>
            <a:fld id="{378EC67B-05AF-45BD-9870-8FF3B10B57E3}" type="slidenum">
              <a:rPr lang="en-US" smtClean="0"/>
              <a:t>5</a:t>
            </a:fld>
            <a:endParaRPr lang="en-US"/>
          </a:p>
        </p:txBody>
      </p:sp>
    </p:spTree>
    <p:extLst>
      <p:ext uri="{BB962C8B-B14F-4D97-AF65-F5344CB8AC3E}">
        <p14:creationId xmlns:p14="http://schemas.microsoft.com/office/powerpoint/2010/main" val="98969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Mediator eliminates communication between objects. It forces them to communicate through a mediator.</a:t>
            </a:r>
          </a:p>
          <a:p>
            <a:r>
              <a:rPr lang="en-US" dirty="0"/>
              <a:t>As the dictionary says, it occupies a middle position.</a:t>
            </a:r>
          </a:p>
          <a:p>
            <a:r>
              <a:rPr lang="en-US" dirty="0"/>
              <a:t>Common use cases: chat application, UI forms, think of a login/register form, or create/edit something form.</a:t>
            </a:r>
          </a:p>
          <a:p>
            <a:r>
              <a:rPr lang="en-US" dirty="0"/>
              <a:t>The pitfall here is to create the so-called God object, knows too much, does too much</a:t>
            </a:r>
          </a:p>
          <a:p>
            <a:r>
              <a:rPr lang="en-US" dirty="0"/>
              <a:t>Only the mediator knows about colleagues/components, they don’t know about each other. </a:t>
            </a:r>
          </a:p>
          <a:p>
            <a:r>
              <a:rPr lang="en-US" dirty="0"/>
              <a:t>The mediator is responsible of defining the interaction between components.</a:t>
            </a:r>
          </a:p>
          <a:p>
            <a:r>
              <a:rPr lang="en-US" dirty="0"/>
              <a:t>The main advantages are that it minimize inheritance and it has loose coupling.</a:t>
            </a:r>
          </a:p>
        </p:txBody>
      </p:sp>
      <p:sp>
        <p:nvSpPr>
          <p:cNvPr id="4" name="Slide Number Placeholder 3"/>
          <p:cNvSpPr>
            <a:spLocks noGrp="1"/>
          </p:cNvSpPr>
          <p:nvPr>
            <p:ph type="sldNum" sz="quarter" idx="5"/>
          </p:nvPr>
        </p:nvSpPr>
        <p:spPr/>
        <p:txBody>
          <a:bodyPr/>
          <a:lstStyle/>
          <a:p>
            <a:fld id="{378EC67B-05AF-45BD-9870-8FF3B10B57E3}" type="slidenum">
              <a:rPr lang="en-US" smtClean="0"/>
              <a:t>7</a:t>
            </a:fld>
            <a:endParaRPr lang="en-US"/>
          </a:p>
        </p:txBody>
      </p:sp>
    </p:spTree>
    <p:extLst>
      <p:ext uri="{BB962C8B-B14F-4D97-AF65-F5344CB8AC3E}">
        <p14:creationId xmlns:p14="http://schemas.microsoft.com/office/powerpoint/2010/main" val="174702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iterators a lot in out daily lives. How we look into nature with our eyes, how a secretary knows all the files, how we decide to get dressed, how we switch between TV channels.</a:t>
            </a:r>
          </a:p>
          <a:p>
            <a:r>
              <a:rPr lang="en-US" dirty="0"/>
              <a:t>Iterator can traverse Composites, in your implementations.</a:t>
            </a:r>
          </a:p>
          <a:p>
            <a:r>
              <a:rPr lang="en-US" dirty="0"/>
              <a:t>It can be slower  </a:t>
            </a:r>
          </a:p>
        </p:txBody>
      </p:sp>
      <p:sp>
        <p:nvSpPr>
          <p:cNvPr id="4" name="Slide Number Placeholder 3"/>
          <p:cNvSpPr>
            <a:spLocks noGrp="1"/>
          </p:cNvSpPr>
          <p:nvPr>
            <p:ph type="sldNum" sz="quarter" idx="5"/>
          </p:nvPr>
        </p:nvSpPr>
        <p:spPr/>
        <p:txBody>
          <a:bodyPr/>
          <a:lstStyle/>
          <a:p>
            <a:fld id="{378EC67B-05AF-45BD-9870-8FF3B10B57E3}" type="slidenum">
              <a:rPr lang="en-US" smtClean="0"/>
              <a:t>9</a:t>
            </a:fld>
            <a:endParaRPr lang="en-US"/>
          </a:p>
        </p:txBody>
      </p:sp>
    </p:spTree>
    <p:extLst>
      <p:ext uri="{BB962C8B-B14F-4D97-AF65-F5344CB8AC3E}">
        <p14:creationId xmlns:p14="http://schemas.microsoft.com/office/powerpoint/2010/main" val="38019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11</a:t>
            </a:fld>
            <a:endParaRPr lang="en-US"/>
          </a:p>
        </p:txBody>
      </p:sp>
    </p:spTree>
    <p:extLst>
      <p:ext uri="{BB962C8B-B14F-4D97-AF65-F5344CB8AC3E}">
        <p14:creationId xmlns:p14="http://schemas.microsoft.com/office/powerpoint/2010/main" val="227453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Roboto"/>
              </a:rPr>
              <a:t>The Observer is a design pattern where an object (known as a subject) maintains a list of objects depending on it (observers), automatically notifying them of any changes to state.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Georgia" panose="02040502050405020303" pitchFamily="18" charset="0"/>
              </a:rPr>
              <a:t>The Observer pattern requires that the observer (or object) wishing to receive topic notifications must subscribe this interest to the object firing the event (the subject).</a:t>
            </a:r>
            <a:endParaRPr lang="en-US" b="0" dirty="0">
              <a:effectLst/>
            </a:endParaRPr>
          </a:p>
          <a:p>
            <a:pPr rtl="0">
              <a:spcBef>
                <a:spcPts val="0"/>
              </a:spcBef>
              <a:spcAft>
                <a:spcPts val="0"/>
              </a:spcAft>
            </a:pPr>
            <a:r>
              <a:rPr lang="en-US" sz="1800" b="0" i="0" u="none" strike="noStrike" dirty="0">
                <a:solidFill>
                  <a:srgbClr val="000000"/>
                </a:solidFill>
                <a:effectLst/>
                <a:latin typeface="Georgia" panose="02040502050405020303" pitchFamily="18" charset="0"/>
              </a:rPr>
              <a:t>The Publish/Subscribe pattern however uses a topic/event channel which sits between the objects wishing to receive notifications (subscribers) and the object firing the event (the publisher). This event system allows code to define application specific events which can pass custom arguments containing values needed by the subscriber. The idea here is to avoid dependencies between the subscriber and publisher.</a:t>
            </a:r>
            <a:endParaRPr lang="en-US" b="0" dirty="0">
              <a:effectLst/>
            </a:endParaRPr>
          </a:p>
          <a:p>
            <a:pPr rtl="0">
              <a:spcBef>
                <a:spcPts val="0"/>
              </a:spcBef>
              <a:spcAft>
                <a:spcPts val="1800"/>
              </a:spcAft>
            </a:pPr>
            <a:r>
              <a:rPr lang="en-US" sz="1800" b="0" i="0" u="none" strike="noStrike" dirty="0">
                <a:solidFill>
                  <a:srgbClr val="000000"/>
                </a:solidFill>
                <a:effectLst/>
                <a:latin typeface="Georgia" panose="02040502050405020303" pitchFamily="18" charset="0"/>
              </a:rPr>
              <a:t>This differs from the Observer pattern as it allows any subscriber implementing an appropriate event handler to register for and receive topic notifications broadcast by the publisher.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13</a:t>
            </a:fld>
            <a:endParaRPr lang="en-US"/>
          </a:p>
        </p:txBody>
      </p:sp>
    </p:spTree>
    <p:extLst>
      <p:ext uri="{BB962C8B-B14F-4D97-AF65-F5344CB8AC3E}">
        <p14:creationId xmlns:p14="http://schemas.microsoft.com/office/powerpoint/2010/main" val="127637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similar to finite state machines</a:t>
            </a:r>
          </a:p>
          <a:p>
            <a:r>
              <a:rPr lang="en-US" dirty="0"/>
              <a:t>Separate WHAT from WHERE, you can add new states, the context will stay the same</a:t>
            </a:r>
          </a:p>
          <a:p>
            <a:r>
              <a:rPr lang="en-US" dirty="0"/>
              <a:t>When implementing, it’s important to identify the behavior that is state dependent</a:t>
            </a:r>
          </a:p>
          <a:p>
            <a:r>
              <a:rPr lang="en-US" dirty="0"/>
              <a:t>It is an abstract class or interface based pattern, each state represents a concrete class, while the context is unaware of the states</a:t>
            </a:r>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15</a:t>
            </a:fld>
            <a:endParaRPr lang="en-US"/>
          </a:p>
        </p:txBody>
      </p:sp>
    </p:spTree>
    <p:extLst>
      <p:ext uri="{BB962C8B-B14F-4D97-AF65-F5344CB8AC3E}">
        <p14:creationId xmlns:p14="http://schemas.microsoft.com/office/powerpoint/2010/main" val="314517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T Sans"/>
              </a:rPr>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r>
              <a:rPr lang="en-US" dirty="0"/>
              <a:t>States know about each other, they are linked and they create a flow like in finite state machines, whereas in Strategy the algorithms have no connection with one another</a:t>
            </a:r>
          </a:p>
        </p:txBody>
      </p:sp>
      <p:sp>
        <p:nvSpPr>
          <p:cNvPr id="4" name="Slide Number Placeholder 3"/>
          <p:cNvSpPr>
            <a:spLocks noGrp="1"/>
          </p:cNvSpPr>
          <p:nvPr>
            <p:ph type="sldNum" sz="quarter" idx="5"/>
          </p:nvPr>
        </p:nvSpPr>
        <p:spPr/>
        <p:txBody>
          <a:bodyPr/>
          <a:lstStyle/>
          <a:p>
            <a:fld id="{378EC67B-05AF-45BD-9870-8FF3B10B57E3}" type="slidenum">
              <a:rPr lang="en-US" smtClean="0"/>
              <a:t>16</a:t>
            </a:fld>
            <a:endParaRPr lang="en-US"/>
          </a:p>
        </p:txBody>
      </p:sp>
    </p:spTree>
    <p:extLst>
      <p:ext uri="{BB962C8B-B14F-4D97-AF65-F5344CB8AC3E}">
        <p14:creationId xmlns:p14="http://schemas.microsoft.com/office/powerpoint/2010/main" val="88215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composition, context has a field where is stores a strategy. The strategies have no links with one another, they do not switch between one another, like states in State pattern.</a:t>
            </a:r>
          </a:p>
          <a:p>
            <a:r>
              <a:rPr lang="en-US" dirty="0"/>
              <a:t>You can switch algorithms at runtime.</a:t>
            </a:r>
          </a:p>
          <a:p>
            <a:r>
              <a:rPr lang="en-US" dirty="0"/>
              <a:t>Allows you to extract different behaviors that are applied in the same context.</a:t>
            </a:r>
          </a:p>
          <a:p>
            <a:r>
              <a:rPr lang="en-US" dirty="0"/>
              <a:t>It’s usually something that the user can modify (payment method, routing algorithm, sort/filter)</a:t>
            </a:r>
          </a:p>
          <a:p>
            <a:r>
              <a:rPr lang="en-US" dirty="0"/>
              <a:t>Bridge, State and Strategy, have a similar structure, being based on composition, but it’s important to notice the intent of the pattern, the exact problem that it solves.</a:t>
            </a:r>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17</a:t>
            </a:fld>
            <a:endParaRPr lang="en-US"/>
          </a:p>
        </p:txBody>
      </p:sp>
    </p:spTree>
    <p:extLst>
      <p:ext uri="{BB962C8B-B14F-4D97-AF65-F5344CB8AC3E}">
        <p14:creationId xmlns:p14="http://schemas.microsoft.com/office/powerpoint/2010/main" val="3815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react-redux.js.org/" TargetMode="External"/><Relationship Id="rId3" Type="http://schemas.openxmlformats.org/officeDocument/2006/relationships/diagramLayout" Target="../diagrams/layout6.xml"/><Relationship Id="rId7" Type="http://schemas.openxmlformats.org/officeDocument/2006/relationships/hyperlink" Target="https://developer.android.com/reference/android/database/DataSetObservable" TargetMode="Externa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hyperlink" Target="https://rossbulat.medium.com/rxjs-a-simple-introduction-32fb48f52a6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blog.mgechev.com/2021/01/18/design-pattens-in-open-source-projects-part-i/" TargetMode="Externa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hyperlink" Target="https://sourcemaking.com/design_patterns/state" TargetMode="External"/><Relationship Id="rId4" Type="http://schemas.openxmlformats.org/officeDocument/2006/relationships/diagramLayout" Target="../diagrams/layout7.xml"/><Relationship Id="rId9" Type="http://schemas.openxmlformats.org/officeDocument/2006/relationships/hyperlink" Target="https://cppdepend.com/blog/?p=35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hyperlink" Target="https://jonathanchristopher1199.medium.com/django-rests-template-method-pattern-and-other-patterns-plugged-in-374dcf168723" TargetMode="Externa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expressjs.com/en/guide/using-middleware.html" TargetMode="Externa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sourcemaking.com/design_patterns/command" TargetMode="Externa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hyperlink" Target="http://docs.oracle.com/javase/8/docs/api/java/util/concurrent/ScheduledExecutorService.html" TargetMode="External"/><Relationship Id="rId3" Type="http://schemas.openxmlformats.org/officeDocument/2006/relationships/diagramLayout" Target="../diagrams/layout3.xml"/><Relationship Id="rId7" Type="http://schemas.openxmlformats.org/officeDocument/2006/relationships/hyperlink" Target="http://docs.oracle.com/javase/8/docs/api/java/util/Timer.html" TargetMode="Externa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hyperlink" Target="https://www.npmjs.com/package/mediator-js" TargetMode="External"/><Relationship Id="rId4" Type="http://schemas.openxmlformats.org/officeDocument/2006/relationships/diagramQuickStyle" Target="../diagrams/quickStyle3.xml"/><Relationship Id="rId9" Type="http://schemas.openxmlformats.org/officeDocument/2006/relationships/hyperlink" Target="http://docs.oracle.com/javase/8/docs/api/java/lang/reflect/Method.html#invoke-java.lang.Object-java.lang.Objec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9410" y="1564012"/>
            <a:ext cx="3214307" cy="1779908"/>
          </a:xfrm>
        </p:spPr>
        <p:txBody>
          <a:bodyPr anchor="b">
            <a:normAutofit/>
          </a:bodyPr>
          <a:lstStyle/>
          <a:p>
            <a:r>
              <a:rPr lang="en-US" sz="4400" dirty="0">
                <a:solidFill>
                  <a:schemeClr val="tx1"/>
                </a:solidFill>
              </a:rPr>
              <a:t>Design Patterns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79410" y="4150527"/>
            <a:ext cx="3205640" cy="1321015"/>
          </a:xfrm>
        </p:spPr>
        <p:txBody>
          <a:bodyPr anchor="t">
            <a:normAutofit/>
          </a:bodyPr>
          <a:lstStyle/>
          <a:p>
            <a:pPr>
              <a:lnSpc>
                <a:spcPct val="100000"/>
              </a:lnSpc>
            </a:pPr>
            <a:r>
              <a:rPr lang="en-US" sz="1600" dirty="0"/>
              <a:t>LESSON 2</a:t>
            </a:r>
          </a:p>
          <a:p>
            <a:pPr>
              <a:lnSpc>
                <a:spcPct val="100000"/>
              </a:lnSpc>
            </a:pPr>
            <a:r>
              <a:rPr lang="en-US" sz="1600" dirty="0"/>
              <a:t>BEHAVIORAL PATTERNS</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74864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Iterator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3968255056"/>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a:bodyPr>
          <a:lstStyle/>
          <a:p>
            <a:r>
              <a:rPr lang="en-US" dirty="0"/>
              <a:t>C#: </a:t>
            </a:r>
            <a:r>
              <a:rPr lang="en-US" b="0" i="0" dirty="0" err="1">
                <a:solidFill>
                  <a:srgbClr val="242729"/>
                </a:solidFill>
                <a:effectLst/>
              </a:rPr>
              <a:t>System.Collections.Ienumerable</a:t>
            </a:r>
            <a:r>
              <a:rPr lang="en-US" b="0" i="0" dirty="0">
                <a:solidFill>
                  <a:srgbClr val="242729"/>
                </a:solidFill>
                <a:effectLst/>
              </a:rPr>
              <a:t>, </a:t>
            </a:r>
            <a:r>
              <a:rPr lang="en-US" b="0" i="0" dirty="0" err="1">
                <a:solidFill>
                  <a:srgbClr val="242729"/>
                </a:solidFill>
                <a:effectLst/>
              </a:rPr>
              <a:t>System.Data.IDataReader</a:t>
            </a:r>
            <a:endParaRPr lang="en-US" b="0" i="0" dirty="0">
              <a:solidFill>
                <a:srgbClr val="242729"/>
              </a:solidFill>
              <a:effectLst/>
            </a:endParaRPr>
          </a:p>
          <a:p>
            <a:r>
              <a:rPr lang="en-US" dirty="0"/>
              <a:t>Java: </a:t>
            </a:r>
            <a:r>
              <a:rPr lang="en-US" dirty="0" err="1"/>
              <a:t>java.util.Iterator</a:t>
            </a:r>
            <a:endParaRPr lang="en-US" dirty="0"/>
          </a:p>
          <a:p>
            <a:r>
              <a:rPr lang="en-US" dirty="0"/>
              <a:t>foreach (in several languages)</a:t>
            </a:r>
          </a:p>
          <a:p>
            <a:r>
              <a:rPr lang="en-US" dirty="0"/>
              <a:t>Generators (Python and JavaScript)</a:t>
            </a:r>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169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Memento</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fontScale="92500" lnSpcReduction="10000"/>
          </a:bodyPr>
          <a:lstStyle/>
          <a:p>
            <a:pPr>
              <a:lnSpc>
                <a:spcPct val="100000"/>
              </a:lnSpc>
            </a:pPr>
            <a:r>
              <a:rPr lang="en-US" dirty="0">
                <a:solidFill>
                  <a:schemeClr val="accent5">
                    <a:lumMod val="75000"/>
                  </a:schemeClr>
                </a:solidFill>
              </a:rPr>
              <a:t>Problem</a:t>
            </a:r>
            <a:r>
              <a:rPr lang="en-US" dirty="0"/>
              <a:t>: need to restore previous states of an object (undo, rollback operations)</a:t>
            </a:r>
          </a:p>
          <a:p>
            <a:pPr>
              <a:lnSpc>
                <a:spcPct val="100000"/>
              </a:lnSpc>
            </a:pPr>
            <a:r>
              <a:rPr lang="en-US" dirty="0">
                <a:solidFill>
                  <a:schemeClr val="accent5">
                    <a:lumMod val="75000"/>
                  </a:schemeClr>
                </a:solidFill>
              </a:rPr>
              <a:t>Solution</a:t>
            </a:r>
            <a:r>
              <a:rPr lang="en-US" dirty="0"/>
              <a:t>:  </a:t>
            </a:r>
          </a:p>
          <a:p>
            <a:pPr>
              <a:lnSpc>
                <a:spcPct val="100000"/>
              </a:lnSpc>
            </a:pPr>
            <a:r>
              <a:rPr lang="en-US" dirty="0"/>
              <a:t>Memento – immutable, nested class (there are other implementations as well)</a:t>
            </a:r>
          </a:p>
          <a:p>
            <a:pPr>
              <a:lnSpc>
                <a:spcPct val="100000"/>
              </a:lnSpc>
            </a:pPr>
            <a:r>
              <a:rPr lang="en-US" dirty="0"/>
              <a:t>Caretaker – decides when and what to restore</a:t>
            </a:r>
          </a:p>
          <a:p>
            <a:pPr>
              <a:lnSpc>
                <a:spcPct val="100000"/>
              </a:lnSpc>
            </a:pPr>
            <a:r>
              <a:rPr lang="en-US" dirty="0"/>
              <a:t>Originator – saves its state to memento</a:t>
            </a:r>
          </a:p>
        </p:txBody>
      </p:sp>
      <p:pic>
        <p:nvPicPr>
          <p:cNvPr id="1028" name="Picture 4" descr="Memento based on nested classes">
            <a:extLst>
              <a:ext uri="{FF2B5EF4-FFF2-40B4-BE49-F238E27FC236}">
                <a16:creationId xmlns:a16="http://schemas.microsoft.com/office/drawing/2014/main" id="{3118B0D1-0138-404A-8A43-EF58A9A4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907" y="669665"/>
            <a:ext cx="6112186" cy="326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64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Memento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766393785"/>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a:bodyPr>
          <a:lstStyle/>
          <a:p>
            <a:r>
              <a:rPr lang="en-US" dirty="0"/>
              <a:t>Java: </a:t>
            </a:r>
          </a:p>
          <a:p>
            <a:r>
              <a:rPr lang="en-US" dirty="0" err="1"/>
              <a:t>java.io.Serializable</a:t>
            </a:r>
            <a:endParaRPr lang="en-US" dirty="0"/>
          </a:p>
          <a:p>
            <a:r>
              <a:rPr lang="en-US" dirty="0" err="1"/>
              <a:t>javax.faces.component.StateHolder</a:t>
            </a:r>
            <a:r>
              <a:rPr lang="en-US" dirty="0"/>
              <a:t> </a:t>
            </a:r>
          </a:p>
          <a:p>
            <a:r>
              <a:rPr lang="en-US" dirty="0" err="1"/>
              <a:t>java.util.Date</a:t>
            </a:r>
            <a:endParaRPr lang="en-US" dirty="0"/>
          </a:p>
          <a:p>
            <a:endParaRPr lang="en-US" dirty="0"/>
          </a:p>
          <a:p>
            <a:r>
              <a:rPr lang="en-US" dirty="0"/>
              <a:t>C#: </a:t>
            </a:r>
            <a:r>
              <a:rPr lang="en-US" dirty="0" err="1"/>
              <a:t>Sytem.Runtime.Serialization.Iserializable</a:t>
            </a: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67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Observer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need to dynamically react on some events happening in the app, need some objects to follow other objects for a limited time or in some specific cases</a:t>
            </a:r>
          </a:p>
          <a:p>
            <a:pPr>
              <a:lnSpc>
                <a:spcPct val="100000"/>
              </a:lnSpc>
            </a:pPr>
            <a:r>
              <a:rPr lang="en-US" dirty="0">
                <a:solidFill>
                  <a:schemeClr val="accent5">
                    <a:lumMod val="75000"/>
                  </a:schemeClr>
                </a:solidFill>
              </a:rPr>
              <a:t>Solution</a:t>
            </a:r>
            <a:r>
              <a:rPr lang="en-US" dirty="0"/>
              <a:t>: identify the object that is observable </a:t>
            </a:r>
            <a:r>
              <a:rPr lang="en-US" dirty="0">
                <a:solidFill>
                  <a:schemeClr val="accent6">
                    <a:lumMod val="60000"/>
                    <a:lumOff val="40000"/>
                  </a:schemeClr>
                </a:solidFill>
              </a:rPr>
              <a:t>(observable/publisher/subject)</a:t>
            </a:r>
            <a:r>
              <a:rPr lang="en-US" dirty="0"/>
              <a:t>, maintain a list of objects depending on it </a:t>
            </a:r>
            <a:r>
              <a:rPr lang="en-US" dirty="0">
                <a:solidFill>
                  <a:schemeClr val="accent6">
                    <a:lumMod val="60000"/>
                    <a:lumOff val="40000"/>
                  </a:schemeClr>
                </a:solidFill>
              </a:rPr>
              <a:t>(observers/subscribers)</a:t>
            </a:r>
            <a:r>
              <a:rPr lang="en-US" dirty="0"/>
              <a:t> that need to be automatically notified about any changes in the state</a:t>
            </a:r>
          </a:p>
        </p:txBody>
      </p:sp>
      <p:pic>
        <p:nvPicPr>
          <p:cNvPr id="1026" name="Picture 2" descr="Structure of the Observer design pattern">
            <a:extLst>
              <a:ext uri="{FF2B5EF4-FFF2-40B4-BE49-F238E27FC236}">
                <a16:creationId xmlns:a16="http://schemas.microsoft.com/office/drawing/2014/main" id="{BF7845B8-A1EB-4BF5-914F-1C64FE39F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58" y="570789"/>
            <a:ext cx="58102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1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Observer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97468236"/>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1913860"/>
            <a:ext cx="5088172" cy="4455041"/>
          </a:xfrm>
        </p:spPr>
        <p:txBody>
          <a:bodyPr>
            <a:normAutofit fontScale="92500" lnSpcReduction="10000"/>
          </a:bodyPr>
          <a:lstStyle/>
          <a:p>
            <a:pPr marL="0" indent="0">
              <a:buNone/>
            </a:pPr>
            <a:r>
              <a:rPr lang="en-US" dirty="0"/>
              <a:t>Java: </a:t>
            </a:r>
            <a:r>
              <a:rPr lang="en-US" dirty="0" err="1"/>
              <a:t>java.util.EventListener</a:t>
            </a:r>
            <a:endParaRPr lang="en-US" dirty="0"/>
          </a:p>
          <a:p>
            <a:pPr marL="0" indent="0">
              <a:buNone/>
            </a:pPr>
            <a:r>
              <a:rPr lang="en-US" dirty="0"/>
              <a:t>C#: </a:t>
            </a:r>
            <a:r>
              <a:rPr lang="en-US" dirty="0" err="1"/>
              <a:t>Sytem.IObservable</a:t>
            </a:r>
            <a:endParaRPr lang="en-US" dirty="0"/>
          </a:p>
          <a:p>
            <a:pPr marL="0" indent="0">
              <a:buNone/>
            </a:pPr>
            <a:r>
              <a:rPr lang="en-US" dirty="0"/>
              <a:t>Android: </a:t>
            </a:r>
            <a:r>
              <a:rPr lang="en-US" dirty="0">
                <a:hlinkClick r:id="rId7"/>
              </a:rPr>
              <a:t>https://developer.android.com/reference/android/database/DataSetObservable</a:t>
            </a:r>
            <a:endParaRPr lang="en-US" dirty="0"/>
          </a:p>
          <a:p>
            <a:pPr marL="0" indent="0">
              <a:buNone/>
            </a:pPr>
            <a:r>
              <a:rPr lang="en-US" dirty="0"/>
              <a:t>jQuery: </a:t>
            </a:r>
            <a:r>
              <a:rPr lang="en-US" dirty="0" err="1"/>
              <a:t>jquery.on</a:t>
            </a:r>
            <a:r>
              <a:rPr lang="en-US" dirty="0"/>
              <a:t>(), </a:t>
            </a:r>
            <a:r>
              <a:rPr lang="en-US" dirty="0" err="1"/>
              <a:t>jquery.trigger</a:t>
            </a:r>
            <a:r>
              <a:rPr lang="en-US" dirty="0"/>
              <a:t>(), </a:t>
            </a:r>
            <a:r>
              <a:rPr lang="en-US" dirty="0" err="1"/>
              <a:t>jquery.off</a:t>
            </a:r>
            <a:r>
              <a:rPr lang="en-US" dirty="0"/>
              <a:t>()</a:t>
            </a:r>
          </a:p>
          <a:p>
            <a:pPr marL="0" indent="0">
              <a:buNone/>
            </a:pPr>
            <a:r>
              <a:rPr lang="en-US" dirty="0"/>
              <a:t>React Redux: </a:t>
            </a:r>
            <a:r>
              <a:rPr lang="en-US" dirty="0">
                <a:hlinkClick r:id="rId8"/>
              </a:rPr>
              <a:t>https://react-redux.js.org/</a:t>
            </a:r>
            <a:endParaRPr lang="en-US" dirty="0"/>
          </a:p>
          <a:p>
            <a:pPr marL="0" indent="0">
              <a:buNone/>
            </a:pPr>
            <a:r>
              <a:rPr lang="en-US" dirty="0" err="1"/>
              <a:t>RxJS</a:t>
            </a:r>
            <a:r>
              <a:rPr lang="en-US" dirty="0"/>
              <a:t>: </a:t>
            </a:r>
            <a:r>
              <a:rPr lang="en-US" dirty="0">
                <a:hlinkClick r:id="rId9"/>
              </a:rPr>
              <a:t>https://rossbulat.medium.com/rxjs-a-simple-introduction-32fb48f52a67</a:t>
            </a:r>
            <a:endParaRPr lang="en-US" dirty="0"/>
          </a:p>
          <a:p>
            <a:pPr marL="0" indent="0">
              <a:buNone/>
            </a:pPr>
            <a:r>
              <a:rPr lang="en-US" dirty="0"/>
              <a:t>Tip for presentation: compare with Publish/Subscribe pattern</a:t>
            </a:r>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70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State</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multiple states of an object that are changing very often, multiple conditionals for behavior based on state values, duplicated code within different states and transitions between states</a:t>
            </a:r>
          </a:p>
          <a:p>
            <a:pPr>
              <a:lnSpc>
                <a:spcPct val="100000"/>
              </a:lnSpc>
            </a:pPr>
            <a:r>
              <a:rPr lang="en-US" dirty="0">
                <a:solidFill>
                  <a:schemeClr val="accent5">
                    <a:lumMod val="75000"/>
                  </a:schemeClr>
                </a:solidFill>
              </a:rPr>
              <a:t>Solution</a:t>
            </a:r>
            <a:r>
              <a:rPr lang="en-US" dirty="0"/>
              <a:t>: extract each state in a separate class that follows an interface </a:t>
            </a:r>
          </a:p>
        </p:txBody>
      </p:sp>
      <p:pic>
        <p:nvPicPr>
          <p:cNvPr id="2" name="Picture 2" descr="Structure of the State design pattern">
            <a:extLst>
              <a:ext uri="{FF2B5EF4-FFF2-40B4-BE49-F238E27FC236}">
                <a16:creationId xmlns:a16="http://schemas.microsoft.com/office/drawing/2014/main" id="{B8F543F1-39CA-43E3-B287-70D15B5C4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51" y="303327"/>
            <a:ext cx="5143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3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State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347992815"/>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1913860"/>
            <a:ext cx="5332721" cy="4455041"/>
          </a:xfrm>
        </p:spPr>
        <p:txBody>
          <a:bodyPr>
            <a:normAutofit/>
          </a:bodyPr>
          <a:lstStyle/>
          <a:p>
            <a:pPr marL="0" indent="0">
              <a:buNone/>
            </a:pPr>
            <a:r>
              <a:rPr lang="en-US" dirty="0"/>
              <a:t>Java: </a:t>
            </a:r>
            <a:r>
              <a:rPr lang="en-US" dirty="0" err="1"/>
              <a:t>javax.faces.lifecycle.LifeCycle#execute</a:t>
            </a:r>
            <a:r>
              <a:rPr lang="en-US" dirty="0"/>
              <a:t>(), controller by </a:t>
            </a:r>
            <a:r>
              <a:rPr lang="en-US" dirty="0" err="1"/>
              <a:t>FacesServlet</a:t>
            </a:r>
            <a:endParaRPr lang="en-US" dirty="0"/>
          </a:p>
          <a:p>
            <a:pPr marL="0" indent="0">
              <a:buNone/>
            </a:pPr>
            <a:r>
              <a:rPr lang="en-US" dirty="0"/>
              <a:t>Angular open-source project, developed by the Angular team at Google </a:t>
            </a:r>
          </a:p>
          <a:p>
            <a:pPr marL="0" indent="0">
              <a:buNone/>
            </a:pPr>
            <a:r>
              <a:rPr lang="en-US" dirty="0">
                <a:hlinkClick r:id="rId8"/>
              </a:rPr>
              <a:t>https://blog.mgechev.com/2021/01/18/design-pattens-in-open-source-projects-part-i/</a:t>
            </a:r>
            <a:endParaRPr lang="en-US" dirty="0"/>
          </a:p>
          <a:p>
            <a:pPr marL="0" indent="0">
              <a:buNone/>
            </a:pPr>
            <a:r>
              <a:rPr lang="en-US" dirty="0"/>
              <a:t>C++ open-source multi-simulation game</a:t>
            </a:r>
          </a:p>
          <a:p>
            <a:pPr marL="0" indent="0">
              <a:buNone/>
            </a:pPr>
            <a:r>
              <a:rPr lang="en-US" dirty="0">
                <a:hlinkClick r:id="rId9"/>
              </a:rPr>
              <a:t>https://cppdepend.com/blog/?p=357</a:t>
            </a:r>
            <a:endParaRPr lang="en-US" dirty="0"/>
          </a:p>
          <a:p>
            <a:pPr marL="0" indent="0">
              <a:buNone/>
            </a:pPr>
            <a:r>
              <a:rPr lang="en-US" dirty="0"/>
              <a:t>Extra docs: </a:t>
            </a:r>
            <a:r>
              <a:rPr lang="en-US" dirty="0">
                <a:hlinkClick r:id="rId10"/>
              </a:rPr>
              <a:t>https://sourcemaking.com/design_patterns/state</a:t>
            </a:r>
            <a:endParaRPr lang="en-US" dirty="0"/>
          </a:p>
          <a:p>
            <a:pPr marL="0" indent="0">
              <a:buNone/>
            </a:pP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20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Strategy</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a lot of algorithms maintained in the same class (open-closed principle not respected), a class that does a thing in a lot of different ways</a:t>
            </a:r>
          </a:p>
          <a:p>
            <a:pPr>
              <a:lnSpc>
                <a:spcPct val="100000"/>
              </a:lnSpc>
            </a:pPr>
            <a:r>
              <a:rPr lang="en-US" dirty="0">
                <a:solidFill>
                  <a:schemeClr val="accent5">
                    <a:lumMod val="75000"/>
                  </a:schemeClr>
                </a:solidFill>
              </a:rPr>
              <a:t>Solution</a:t>
            </a:r>
            <a:r>
              <a:rPr lang="en-US" dirty="0"/>
              <a:t>: split each “way of doing the same thing” (algorithm) into a separate class </a:t>
            </a:r>
            <a:r>
              <a:rPr lang="en-US" dirty="0">
                <a:solidFill>
                  <a:schemeClr val="accent6">
                    <a:lumMod val="60000"/>
                    <a:lumOff val="40000"/>
                  </a:schemeClr>
                </a:solidFill>
              </a:rPr>
              <a:t>(a strategy)</a:t>
            </a:r>
          </a:p>
        </p:txBody>
      </p:sp>
      <p:pic>
        <p:nvPicPr>
          <p:cNvPr id="2052" name="Picture 4" descr="Structure of the Strategy design pattern">
            <a:extLst>
              <a:ext uri="{FF2B5EF4-FFF2-40B4-BE49-F238E27FC236}">
                <a16:creationId xmlns:a16="http://schemas.microsoft.com/office/drawing/2014/main" id="{66B37695-DCF6-47F1-BBB4-DDD2B3F04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783" y="437957"/>
            <a:ext cx="4621974" cy="388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2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Strategy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158137852"/>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a:bodyPr>
          <a:lstStyle/>
          <a:p>
            <a:pPr marL="0" indent="0">
              <a:buNone/>
            </a:pPr>
            <a:r>
              <a:rPr lang="en-US" dirty="0"/>
              <a:t>Java: </a:t>
            </a:r>
          </a:p>
          <a:p>
            <a:pPr marL="0" indent="0">
              <a:buNone/>
            </a:pPr>
            <a:r>
              <a:rPr lang="en-US" dirty="0" err="1"/>
              <a:t>java.util.Comparator#compare</a:t>
            </a:r>
            <a:r>
              <a:rPr lang="en-US" dirty="0"/>
              <a:t>() </a:t>
            </a:r>
            <a:r>
              <a:rPr lang="en-US" dirty="0" err="1"/>
              <a:t>javax.servlet.Filter#doFilter</a:t>
            </a:r>
            <a:r>
              <a:rPr lang="en-US" dirty="0"/>
              <a:t>()</a:t>
            </a:r>
          </a:p>
          <a:p>
            <a:pPr marL="0" indent="0">
              <a:buNone/>
            </a:pPr>
            <a:r>
              <a:rPr lang="en-US" dirty="0"/>
              <a:t>C#:</a:t>
            </a:r>
          </a:p>
          <a:p>
            <a:pPr marL="0" indent="0">
              <a:buNone/>
            </a:pPr>
            <a:r>
              <a:rPr lang="en-US" dirty="0" err="1"/>
              <a:t>System.Collections.Generic.IComparer</a:t>
            </a: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857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Template</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554907"/>
            <a:ext cx="5493699" cy="2207400"/>
          </a:xfrm>
        </p:spPr>
        <p:txBody>
          <a:bodyPr vert="horz" lIns="0" tIns="45720" rIns="0" bIns="45720" rtlCol="0" anchor="ctr">
            <a:normAutofit lnSpcReduction="10000"/>
          </a:bodyPr>
          <a:lstStyle/>
          <a:p>
            <a:pPr>
              <a:lnSpc>
                <a:spcPct val="100000"/>
              </a:lnSpc>
            </a:pPr>
            <a:r>
              <a:rPr lang="en-US" dirty="0">
                <a:solidFill>
                  <a:schemeClr val="accent5">
                    <a:lumMod val="75000"/>
                  </a:schemeClr>
                </a:solidFill>
              </a:rPr>
              <a:t>Problem</a:t>
            </a:r>
            <a:r>
              <a:rPr lang="en-US" dirty="0"/>
              <a:t>: very similar algorithms implemented in different classes, that do not reuse their common parts, steps</a:t>
            </a:r>
          </a:p>
          <a:p>
            <a:pPr>
              <a:lnSpc>
                <a:spcPct val="100000"/>
              </a:lnSpc>
            </a:pPr>
            <a:r>
              <a:rPr lang="en-US" dirty="0">
                <a:solidFill>
                  <a:schemeClr val="accent5">
                    <a:lumMod val="75000"/>
                  </a:schemeClr>
                </a:solidFill>
              </a:rPr>
              <a:t>Solution</a:t>
            </a:r>
            <a:r>
              <a:rPr lang="en-US" dirty="0"/>
              <a:t>: build an abstract class on top, with </a:t>
            </a:r>
          </a:p>
          <a:p>
            <a:pPr marL="285750" indent="-285750">
              <a:lnSpc>
                <a:spcPct val="100000"/>
              </a:lnSpc>
              <a:buFontTx/>
              <a:buChar char="-"/>
            </a:pPr>
            <a:r>
              <a:rPr lang="en-US" dirty="0"/>
              <a:t>a template method that cannot be overwritten</a:t>
            </a:r>
          </a:p>
          <a:p>
            <a:pPr marL="285750" indent="-285750">
              <a:lnSpc>
                <a:spcPct val="100000"/>
              </a:lnSpc>
              <a:buFontTx/>
              <a:buChar char="-"/>
            </a:pPr>
            <a:r>
              <a:rPr lang="en-US" dirty="0"/>
              <a:t>some steps that need to be implemented </a:t>
            </a:r>
          </a:p>
          <a:p>
            <a:pPr marL="285750" indent="-285750">
              <a:lnSpc>
                <a:spcPct val="100000"/>
              </a:lnSpc>
              <a:buFontTx/>
              <a:buChar char="-"/>
            </a:pPr>
            <a:r>
              <a:rPr lang="en-US" dirty="0"/>
              <a:t>default steps that can be overwritten</a:t>
            </a:r>
            <a:endParaRPr lang="en-US" dirty="0">
              <a:solidFill>
                <a:schemeClr val="accent6">
                  <a:lumMod val="60000"/>
                  <a:lumOff val="40000"/>
                </a:schemeClr>
              </a:solidFill>
            </a:endParaRPr>
          </a:p>
        </p:txBody>
      </p:sp>
      <p:pic>
        <p:nvPicPr>
          <p:cNvPr id="3074" name="Picture 2" descr="Structure of the Template Method design pattern">
            <a:extLst>
              <a:ext uri="{FF2B5EF4-FFF2-40B4-BE49-F238E27FC236}">
                <a16:creationId xmlns:a16="http://schemas.microsoft.com/office/drawing/2014/main" id="{9E4C3536-3425-4535-A2DD-DA9702069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807" y="347285"/>
            <a:ext cx="3514385" cy="392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24EB-21C4-42D8-A260-0B63C1C350A6}"/>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380ACF8-BE9D-4260-BE40-F6D983EAD8E5}"/>
              </a:ext>
            </a:extLst>
          </p:cNvPr>
          <p:cNvSpPr>
            <a:spLocks noGrp="1"/>
          </p:cNvSpPr>
          <p:nvPr>
            <p:ph idx="1"/>
          </p:nvPr>
        </p:nvSpPr>
        <p:spPr>
          <a:xfrm>
            <a:off x="5458984" y="363988"/>
            <a:ext cx="5928344" cy="6152219"/>
          </a:xfrm>
        </p:spPr>
        <p:txBody>
          <a:bodyPr>
            <a:normAutofit fontScale="92500" lnSpcReduction="10000"/>
          </a:bodyPr>
          <a:lstStyle/>
          <a:p>
            <a:pPr marL="0" indent="0">
              <a:buNone/>
            </a:pPr>
            <a:r>
              <a:rPr lang="en-US" b="0" i="0" dirty="0">
                <a:solidFill>
                  <a:schemeClr val="accent5">
                    <a:lumMod val="75000"/>
                  </a:schemeClr>
                </a:solidFill>
                <a:effectLst/>
                <a:latin typeface="PT Sans"/>
              </a:rPr>
              <a:t>Creational patterns </a:t>
            </a:r>
            <a:r>
              <a:rPr lang="en-US" b="0" i="0" dirty="0">
                <a:solidFill>
                  <a:srgbClr val="444444"/>
                </a:solidFill>
                <a:effectLst/>
                <a:latin typeface="PT Sans"/>
              </a:rPr>
              <a:t>provide various object creation mechanisms, which increase flexibility and reuse of existing code.</a:t>
            </a:r>
          </a:p>
          <a:p>
            <a:pPr marL="0" indent="0">
              <a:buNone/>
            </a:pPr>
            <a:r>
              <a:rPr lang="en-US" dirty="0">
                <a:solidFill>
                  <a:srgbClr val="444444"/>
                </a:solidFill>
                <a:latin typeface="PT Sans"/>
              </a:rPr>
              <a:t>Singleton, Factory Method, Abstract Factory, Builder, Prototype</a:t>
            </a:r>
          </a:p>
          <a:p>
            <a:endParaRPr lang="en-US" dirty="0">
              <a:solidFill>
                <a:srgbClr val="444444"/>
              </a:solidFill>
              <a:latin typeface="PT Sans"/>
            </a:endParaRPr>
          </a:p>
          <a:p>
            <a:pPr marL="0" indent="0">
              <a:buNone/>
            </a:pPr>
            <a:r>
              <a:rPr lang="en-US" b="0" i="0" dirty="0">
                <a:solidFill>
                  <a:schemeClr val="accent5">
                    <a:lumMod val="75000"/>
                  </a:schemeClr>
                </a:solidFill>
                <a:effectLst/>
                <a:latin typeface="PT Sans"/>
              </a:rPr>
              <a:t>Structural patterns </a:t>
            </a:r>
            <a:r>
              <a:rPr lang="en-US" b="0" i="0" dirty="0">
                <a:solidFill>
                  <a:srgbClr val="444444"/>
                </a:solidFill>
                <a:effectLst/>
                <a:latin typeface="PT Sans"/>
              </a:rPr>
              <a:t>explain how to assemble objects and classes into larger structures while keeping these structures flexible and efficient.</a:t>
            </a:r>
          </a:p>
          <a:p>
            <a:pPr marL="0" indent="0">
              <a:buNone/>
            </a:pPr>
            <a:r>
              <a:rPr lang="en-US" dirty="0">
                <a:solidFill>
                  <a:srgbClr val="444444"/>
                </a:solidFill>
                <a:latin typeface="PT Sans"/>
              </a:rPr>
              <a:t>Adapter, Bridge, Composite, Decorator, Façade, Flyweight, Proxy</a:t>
            </a:r>
            <a:endParaRPr lang="en-US" b="0" i="0" dirty="0">
              <a:solidFill>
                <a:srgbClr val="444444"/>
              </a:solidFill>
              <a:effectLst/>
              <a:latin typeface="PT Sans"/>
            </a:endParaRPr>
          </a:p>
          <a:p>
            <a:endParaRPr lang="en-US" dirty="0">
              <a:solidFill>
                <a:srgbClr val="444444"/>
              </a:solidFill>
              <a:latin typeface="PT Sans"/>
            </a:endParaRPr>
          </a:p>
          <a:p>
            <a:pPr marL="0" indent="0">
              <a:buNone/>
            </a:pPr>
            <a:r>
              <a:rPr lang="en-US" b="0" i="0" dirty="0">
                <a:solidFill>
                  <a:schemeClr val="accent5">
                    <a:lumMod val="75000"/>
                  </a:schemeClr>
                </a:solidFill>
                <a:effectLst/>
                <a:latin typeface="PT Sans"/>
              </a:rPr>
              <a:t>Behavioral patterns </a:t>
            </a:r>
            <a:r>
              <a:rPr lang="en-US" b="0" i="0" dirty="0">
                <a:solidFill>
                  <a:srgbClr val="444444"/>
                </a:solidFill>
                <a:effectLst/>
                <a:latin typeface="PT Sans"/>
              </a:rPr>
              <a:t>handle how objects interact: communication, dependencies, isolation.</a:t>
            </a:r>
          </a:p>
          <a:p>
            <a:pPr marL="0" indent="0">
              <a:buNone/>
            </a:pPr>
            <a:r>
              <a:rPr lang="en-US" dirty="0">
                <a:solidFill>
                  <a:srgbClr val="444444"/>
                </a:solidFill>
                <a:latin typeface="PT Sans"/>
              </a:rPr>
              <a:t>Chain of responsibility, Command, Iterator, Mediator, Memento, Observer, State, Strategy, Template Method, Visitor</a:t>
            </a:r>
            <a:endParaRPr lang="en-US" dirty="0"/>
          </a:p>
        </p:txBody>
      </p:sp>
      <p:sp>
        <p:nvSpPr>
          <p:cNvPr id="4" name="Text Placeholder 3">
            <a:extLst>
              <a:ext uri="{FF2B5EF4-FFF2-40B4-BE49-F238E27FC236}">
                <a16:creationId xmlns:a16="http://schemas.microsoft.com/office/drawing/2014/main" id="{19A214B2-4D03-474B-822A-6335F9FE9ECF}"/>
              </a:ext>
            </a:extLst>
          </p:cNvPr>
          <p:cNvSpPr>
            <a:spLocks noGrp="1"/>
          </p:cNvSpPr>
          <p:nvPr>
            <p:ph type="body" sz="half" idx="2"/>
          </p:nvPr>
        </p:nvSpPr>
        <p:spPr>
          <a:xfrm>
            <a:off x="643465" y="3364637"/>
            <a:ext cx="3517567" cy="2742918"/>
          </a:xfrm>
        </p:spPr>
        <p:txBody>
          <a:bodyPr/>
          <a:lstStyle/>
          <a:p>
            <a:r>
              <a:rPr lang="en-US" dirty="0">
                <a:solidFill>
                  <a:schemeClr val="accent5">
                    <a:lumMod val="75000"/>
                  </a:schemeClr>
                </a:solidFill>
              </a:rPr>
              <a:t>Creational Patterns</a:t>
            </a:r>
          </a:p>
          <a:p>
            <a:r>
              <a:rPr lang="en-US" dirty="0">
                <a:solidFill>
                  <a:schemeClr val="accent5">
                    <a:lumMod val="75000"/>
                  </a:schemeClr>
                </a:solidFill>
              </a:rPr>
              <a:t>Structural Patterns</a:t>
            </a:r>
          </a:p>
          <a:p>
            <a:r>
              <a:rPr lang="en-US" dirty="0">
                <a:solidFill>
                  <a:schemeClr val="accent5">
                    <a:lumMod val="75000"/>
                  </a:schemeClr>
                </a:solidFill>
              </a:rPr>
              <a:t>Behavioral Patterns</a:t>
            </a:r>
          </a:p>
          <a:p>
            <a:endParaRPr lang="en-US" dirty="0">
              <a:solidFill>
                <a:schemeClr val="accent5">
                  <a:lumMod val="75000"/>
                </a:schemeClr>
              </a:solidFill>
            </a:endParaRPr>
          </a:p>
        </p:txBody>
      </p:sp>
      <p:cxnSp>
        <p:nvCxnSpPr>
          <p:cNvPr id="6" name="Straight Connector 5">
            <a:extLst>
              <a:ext uri="{FF2B5EF4-FFF2-40B4-BE49-F238E27FC236}">
                <a16:creationId xmlns:a16="http://schemas.microsoft.com/office/drawing/2014/main" id="{E8E9D8E7-4EF3-4B49-A7B8-8F627B83579D}"/>
              </a:ext>
            </a:extLst>
          </p:cNvPr>
          <p:cNvCxnSpPr>
            <a:cxnSpLocks/>
          </p:cNvCxnSpPr>
          <p:nvPr/>
        </p:nvCxnSpPr>
        <p:spPr>
          <a:xfrm>
            <a:off x="5458984" y="2210540"/>
            <a:ext cx="552191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a:extLst>
              <a:ext uri="{FF2B5EF4-FFF2-40B4-BE49-F238E27FC236}">
                <a16:creationId xmlns:a16="http://schemas.microsoft.com/office/drawing/2014/main" id="{269BC2B4-1D74-43A3-B658-15E36150317A}"/>
              </a:ext>
            </a:extLst>
          </p:cNvPr>
          <p:cNvCxnSpPr>
            <a:cxnSpLocks/>
          </p:cNvCxnSpPr>
          <p:nvPr/>
        </p:nvCxnSpPr>
        <p:spPr>
          <a:xfrm>
            <a:off x="5458984" y="4466948"/>
            <a:ext cx="5691369"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76032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Template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1177245741"/>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fontScale="92500" lnSpcReduction="20000"/>
          </a:bodyPr>
          <a:lstStyle/>
          <a:p>
            <a:pPr marL="0" indent="0">
              <a:buNone/>
            </a:pPr>
            <a:r>
              <a:rPr lang="en-US" dirty="0"/>
              <a:t>Java: </a:t>
            </a:r>
          </a:p>
          <a:p>
            <a:pPr marL="0" indent="0">
              <a:buNone/>
            </a:pPr>
            <a:r>
              <a:rPr lang="en-US" dirty="0" err="1"/>
              <a:t>java.util.AbstractMap</a:t>
            </a:r>
            <a:endParaRPr lang="en-US" dirty="0"/>
          </a:p>
          <a:p>
            <a:pPr marL="0" indent="0">
              <a:buNone/>
            </a:pPr>
            <a:r>
              <a:rPr lang="en-US" dirty="0" err="1"/>
              <a:t>java.io.InputStream</a:t>
            </a:r>
            <a:endParaRPr lang="en-US" dirty="0"/>
          </a:p>
          <a:p>
            <a:pPr marL="0" indent="0">
              <a:buNone/>
            </a:pPr>
            <a:r>
              <a:rPr lang="en-US" dirty="0" err="1"/>
              <a:t>javax.servlet.http.HttpServlet</a:t>
            </a:r>
            <a:endParaRPr lang="en-US" dirty="0"/>
          </a:p>
          <a:p>
            <a:pPr marL="0" indent="0">
              <a:buNone/>
            </a:pPr>
            <a:r>
              <a:rPr lang="en-US" dirty="0"/>
              <a:t>C#: </a:t>
            </a:r>
            <a:r>
              <a:rPr lang="en-US" dirty="0" err="1"/>
              <a:t>System.Web.UI.Page</a:t>
            </a:r>
            <a:endParaRPr lang="en-US" dirty="0"/>
          </a:p>
          <a:p>
            <a:pPr marL="0" indent="0">
              <a:buNone/>
            </a:pPr>
            <a:r>
              <a:rPr lang="en-US" dirty="0"/>
              <a:t>Spring: </a:t>
            </a:r>
            <a:r>
              <a:rPr lang="en-US" dirty="0" err="1"/>
              <a:t>AbstractController</a:t>
            </a:r>
            <a:r>
              <a:rPr lang="en-US" dirty="0"/>
              <a:t>, </a:t>
            </a:r>
            <a:r>
              <a:rPr lang="en-US" dirty="0" err="1"/>
              <a:t>RestTemplate</a:t>
            </a:r>
            <a:endParaRPr lang="en-US" dirty="0"/>
          </a:p>
          <a:p>
            <a:pPr marL="0" indent="0">
              <a:buNone/>
            </a:pPr>
            <a:r>
              <a:rPr lang="en-US" dirty="0"/>
              <a:t>Django: </a:t>
            </a:r>
            <a:r>
              <a:rPr lang="en-US" dirty="0">
                <a:hlinkClick r:id="rId8"/>
              </a:rPr>
              <a:t>https://jonathanchristopher1199.medium.com/django-rests-template-method-pattern-and-other-patterns-plugged-in-374dcf168723</a:t>
            </a:r>
            <a:endParaRPr lang="en-US" dirty="0"/>
          </a:p>
          <a:p>
            <a:pPr marL="0" indent="0">
              <a:buNone/>
            </a:pP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24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Chain of responsibility</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fontScale="92500" lnSpcReduction="20000"/>
          </a:bodyPr>
          <a:lstStyle/>
          <a:p>
            <a:pPr>
              <a:lnSpc>
                <a:spcPct val="100000"/>
              </a:lnSpc>
            </a:pPr>
            <a:r>
              <a:rPr lang="en-US" dirty="0">
                <a:solidFill>
                  <a:schemeClr val="accent5">
                    <a:lumMod val="75000"/>
                  </a:schemeClr>
                </a:solidFill>
              </a:rPr>
              <a:t>Problem</a:t>
            </a:r>
            <a:r>
              <a:rPr lang="en-US" dirty="0"/>
              <a:t>: sequential logic that needs to be executes in a particular logic, a lot of guard conditions (if something, then stop execution)</a:t>
            </a:r>
          </a:p>
          <a:p>
            <a:pPr>
              <a:lnSpc>
                <a:spcPct val="100000"/>
              </a:lnSpc>
            </a:pPr>
            <a:r>
              <a:rPr lang="en-US" dirty="0">
                <a:solidFill>
                  <a:schemeClr val="accent5">
                    <a:lumMod val="75000"/>
                  </a:schemeClr>
                </a:solidFill>
              </a:rPr>
              <a:t>Solution</a:t>
            </a:r>
            <a:r>
              <a:rPr lang="en-US" dirty="0"/>
              <a:t>: transform separate logic to handler objects, each handler in the chain can pass further to another handler, can stop the execution or can process the request</a:t>
            </a:r>
          </a:p>
        </p:txBody>
      </p:sp>
      <p:pic>
        <p:nvPicPr>
          <p:cNvPr id="1026" name="Picture 2" descr="Structure of the Chain Of Responsibility design pattern">
            <a:extLst>
              <a:ext uri="{FF2B5EF4-FFF2-40B4-BE49-F238E27FC236}">
                <a16:creationId xmlns:a16="http://schemas.microsoft.com/office/drawing/2014/main" id="{10F23829-0E39-4694-891F-BBC41B7BF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020" y="303327"/>
            <a:ext cx="3619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5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Chain of responsibility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104437340"/>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p:txBody>
          <a:bodyPr>
            <a:normAutofit/>
          </a:bodyPr>
          <a:lstStyle/>
          <a:p>
            <a:r>
              <a:rPr lang="en-US" dirty="0"/>
              <a:t>.NET: HTTP pipeline, </a:t>
            </a:r>
            <a:r>
              <a:rPr lang="en-US" b="0" i="0" dirty="0" err="1">
                <a:solidFill>
                  <a:srgbClr val="242729"/>
                </a:solidFill>
                <a:effectLst/>
              </a:rPr>
              <a:t>Microsoft.Practices.EnterpriseLibrary.Logging.Logger</a:t>
            </a:r>
            <a:endParaRPr lang="en-US" dirty="0"/>
          </a:p>
          <a:p>
            <a:r>
              <a:rPr lang="en-US" dirty="0"/>
              <a:t>Spring Security filter chain</a:t>
            </a:r>
          </a:p>
          <a:p>
            <a:r>
              <a:rPr lang="en-US" b="0" i="0" dirty="0" err="1">
                <a:solidFill>
                  <a:srgbClr val="000000"/>
                </a:solidFill>
                <a:effectLst/>
              </a:rPr>
              <a:t>java.util.logging.Logger#log</a:t>
            </a:r>
            <a:r>
              <a:rPr lang="en-US" b="0" i="0" dirty="0">
                <a:solidFill>
                  <a:srgbClr val="000000"/>
                </a:solidFill>
                <a:effectLst/>
              </a:rPr>
              <a:t>()</a:t>
            </a:r>
          </a:p>
          <a:p>
            <a:pPr marL="0" indent="0">
              <a:buNone/>
            </a:pPr>
            <a:r>
              <a:rPr lang="en-US" b="0" i="0" dirty="0" err="1">
                <a:solidFill>
                  <a:srgbClr val="000000"/>
                </a:solidFill>
                <a:effectLst/>
              </a:rPr>
              <a:t>javax.servlet.Filter#doFilter</a:t>
            </a:r>
            <a:r>
              <a:rPr lang="en-US" b="0" i="0" dirty="0">
                <a:solidFill>
                  <a:srgbClr val="000000"/>
                </a:solidFill>
                <a:effectLst/>
              </a:rPr>
              <a:t>()</a:t>
            </a:r>
            <a:endParaRPr lang="en-US" dirty="0"/>
          </a:p>
          <a:p>
            <a:r>
              <a:rPr lang="en-US" dirty="0"/>
              <a:t>NodeJS: express </a:t>
            </a:r>
            <a:r>
              <a:rPr lang="en-US" dirty="0" err="1"/>
              <a:t>middlewares</a:t>
            </a:r>
            <a:r>
              <a:rPr lang="en-US" dirty="0"/>
              <a:t> </a:t>
            </a:r>
            <a:r>
              <a:rPr lang="en-US" dirty="0">
                <a:hlinkClick r:id="rId7"/>
              </a:rPr>
              <a:t>https://expressjs.com/en/guide/using-middleware.html</a:t>
            </a: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26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Command</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Components coupled too tight with business logic</a:t>
            </a:r>
          </a:p>
          <a:p>
            <a:pPr>
              <a:lnSpc>
                <a:spcPct val="100000"/>
              </a:lnSpc>
            </a:pPr>
            <a:r>
              <a:rPr lang="en-US" dirty="0">
                <a:solidFill>
                  <a:schemeClr val="accent5">
                    <a:lumMod val="75000"/>
                  </a:schemeClr>
                </a:solidFill>
              </a:rPr>
              <a:t>Solution</a:t>
            </a:r>
            <a:r>
              <a:rPr lang="en-US" dirty="0"/>
              <a:t>: Create intermediary objects that are able to handle commands, separate invocation from performing </a:t>
            </a:r>
          </a:p>
        </p:txBody>
      </p:sp>
      <p:pic>
        <p:nvPicPr>
          <p:cNvPr id="1032" name="Picture 8" descr="Structure of the Command design pattern">
            <a:extLst>
              <a:ext uri="{FF2B5EF4-FFF2-40B4-BE49-F238E27FC236}">
                <a16:creationId xmlns:a16="http://schemas.microsoft.com/office/drawing/2014/main" id="{1AB96FD3-745B-47A4-A20D-C1C60859C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75" y="398214"/>
            <a:ext cx="6193850" cy="36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3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Command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3192795080"/>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515943" y="2120900"/>
            <a:ext cx="5041647" cy="3748194"/>
          </a:xfrm>
        </p:spPr>
        <p:txBody>
          <a:bodyPr>
            <a:normAutofit/>
          </a:bodyPr>
          <a:lstStyle/>
          <a:p>
            <a:r>
              <a:rPr lang="en-US" dirty="0"/>
              <a:t>Java: </a:t>
            </a:r>
            <a:r>
              <a:rPr lang="en-US" dirty="0" err="1"/>
              <a:t>java.lang.Runnable</a:t>
            </a:r>
            <a:r>
              <a:rPr lang="en-US" dirty="0"/>
              <a:t>, </a:t>
            </a:r>
            <a:r>
              <a:rPr lang="en-US" dirty="0" err="1"/>
              <a:t>javax.swing.Action</a:t>
            </a:r>
            <a:endParaRPr lang="en-US" dirty="0"/>
          </a:p>
          <a:p>
            <a:r>
              <a:rPr lang="en-US" dirty="0"/>
              <a:t>C#: </a:t>
            </a:r>
            <a:r>
              <a:rPr lang="en-US" dirty="0" err="1"/>
              <a:t>System.Windows.RoutedEventArgs</a:t>
            </a:r>
            <a:endParaRPr lang="en-US" dirty="0"/>
          </a:p>
          <a:p>
            <a:r>
              <a:rPr lang="en-US" dirty="0"/>
              <a:t>Extra docs: </a:t>
            </a:r>
            <a:r>
              <a:rPr lang="en-US" dirty="0">
                <a:hlinkClick r:id="rId7"/>
              </a:rPr>
              <a:t>https://sourcemaking.com/design_patterns/command</a:t>
            </a:r>
            <a:endParaRPr lang="en-US" dirty="0"/>
          </a:p>
          <a:p>
            <a:pPr marL="0" indent="0">
              <a:buNone/>
            </a:pP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36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Mediator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a lot of dependencies between objects, “spaghetti code”</a:t>
            </a:r>
          </a:p>
          <a:p>
            <a:pPr>
              <a:lnSpc>
                <a:spcPct val="100000"/>
              </a:lnSpc>
            </a:pPr>
            <a:r>
              <a:rPr lang="en-US" dirty="0">
                <a:solidFill>
                  <a:schemeClr val="accent5">
                    <a:lumMod val="75000"/>
                  </a:schemeClr>
                </a:solidFill>
              </a:rPr>
              <a:t>Solution</a:t>
            </a:r>
            <a:r>
              <a:rPr lang="en-US" dirty="0"/>
              <a:t>: create a mediator that is responsible to handle requests and react with needed updates on other components</a:t>
            </a:r>
          </a:p>
        </p:txBody>
      </p:sp>
      <p:pic>
        <p:nvPicPr>
          <p:cNvPr id="2" name="Picture 2" descr="Structure of the Mediator design pattern">
            <a:extLst>
              <a:ext uri="{FF2B5EF4-FFF2-40B4-BE49-F238E27FC236}">
                <a16:creationId xmlns:a16="http://schemas.microsoft.com/office/drawing/2014/main" id="{125380CC-11FF-4950-BF22-DF3FE4E05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270" y="228867"/>
            <a:ext cx="4953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7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Mediator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378090803"/>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lnSpcReduction="10000"/>
          </a:bodyPr>
          <a:lstStyle/>
          <a:p>
            <a:r>
              <a:rPr lang="en-US" dirty="0"/>
              <a:t>C#: </a:t>
            </a:r>
            <a:r>
              <a:rPr lang="en-US" b="0" i="0" dirty="0" err="1">
                <a:solidFill>
                  <a:srgbClr val="242729"/>
                </a:solidFill>
                <a:effectLst/>
              </a:rPr>
              <a:t>System.Threading.Timer</a:t>
            </a:r>
            <a:endParaRPr lang="en-US" b="0" i="0" dirty="0">
              <a:solidFill>
                <a:srgbClr val="242729"/>
              </a:solidFill>
              <a:effectLst/>
            </a:endParaRPr>
          </a:p>
          <a:p>
            <a:r>
              <a:rPr lang="en-US" dirty="0"/>
              <a:t>Java: </a:t>
            </a:r>
          </a:p>
          <a:p>
            <a:pPr algn="l">
              <a:buFont typeface="Arial" panose="020B0604020202020204" pitchFamily="34" charset="0"/>
              <a:buChar char="•"/>
            </a:pPr>
            <a:r>
              <a:rPr lang="en-US" b="0" i="0" dirty="0">
                <a:solidFill>
                  <a:srgbClr val="373B41"/>
                </a:solidFill>
                <a:effectLst/>
              </a:rPr>
              <a:t> </a:t>
            </a:r>
            <a:r>
              <a:rPr lang="en-US" b="0" i="0" dirty="0" err="1">
                <a:solidFill>
                  <a:srgbClr val="373B41"/>
                </a:solidFill>
                <a:effectLst/>
              </a:rPr>
              <a:t>scheduleXXX</a:t>
            </a:r>
            <a:r>
              <a:rPr lang="en-US" b="0" i="0" dirty="0">
                <a:solidFill>
                  <a:srgbClr val="373B41"/>
                </a:solidFill>
                <a:effectLst/>
              </a:rPr>
              <a:t>() methods of </a:t>
            </a:r>
            <a:r>
              <a:rPr lang="en-US" b="0" i="0" u="none" strike="noStrike" dirty="0" err="1">
                <a:solidFill>
                  <a:srgbClr val="81A2BE"/>
                </a:solidFill>
                <a:effectLst/>
                <a:hlinkClick r:id="rId7"/>
              </a:rPr>
              <a:t>java.util.Timer</a:t>
            </a:r>
            <a:endParaRPr lang="en-US" b="0" i="0" dirty="0">
              <a:solidFill>
                <a:srgbClr val="373B41"/>
              </a:solidFill>
              <a:effectLst/>
            </a:endParaRPr>
          </a:p>
          <a:p>
            <a:pPr algn="l">
              <a:buFont typeface="Arial" panose="020B0604020202020204" pitchFamily="34" charset="0"/>
              <a:buChar char="•"/>
            </a:pPr>
            <a:r>
              <a:rPr lang="en-US" b="0" i="0" dirty="0">
                <a:solidFill>
                  <a:srgbClr val="373B41"/>
                </a:solidFill>
                <a:effectLst/>
              </a:rPr>
              <a:t> </a:t>
            </a:r>
            <a:r>
              <a:rPr lang="en-US" b="0" i="0" dirty="0" err="1">
                <a:solidFill>
                  <a:srgbClr val="373B41"/>
                </a:solidFill>
                <a:effectLst/>
              </a:rPr>
              <a:t>scheduleXXX</a:t>
            </a:r>
            <a:r>
              <a:rPr lang="en-US" b="0" i="0" dirty="0">
                <a:solidFill>
                  <a:srgbClr val="373B41"/>
                </a:solidFill>
                <a:effectLst/>
              </a:rPr>
              <a:t>() methods of </a:t>
            </a:r>
            <a:r>
              <a:rPr lang="en-US" b="0" i="0" u="none" strike="noStrike" dirty="0" err="1">
                <a:solidFill>
                  <a:srgbClr val="81A2BE"/>
                </a:solidFill>
                <a:effectLst/>
                <a:hlinkClick r:id="rId8"/>
              </a:rPr>
              <a:t>java.util.concurrent.ScheduledExecutorService</a:t>
            </a:r>
            <a:endParaRPr lang="en-US" b="0" i="0" dirty="0">
              <a:solidFill>
                <a:srgbClr val="373B41"/>
              </a:solidFill>
              <a:effectLst/>
            </a:endParaRPr>
          </a:p>
          <a:p>
            <a:pPr algn="l">
              <a:buFont typeface="Arial" panose="020B0604020202020204" pitchFamily="34" charset="0"/>
              <a:buChar char="•"/>
            </a:pPr>
            <a:r>
              <a:rPr lang="en-US" b="0" i="0" u="none" strike="noStrike" dirty="0">
                <a:solidFill>
                  <a:srgbClr val="81A2BE"/>
                </a:solidFill>
                <a:effectLst/>
                <a:hlinkClick r:id="rId9"/>
              </a:rPr>
              <a:t> </a:t>
            </a:r>
            <a:r>
              <a:rPr lang="en-US" b="0" i="0" u="none" strike="noStrike" dirty="0" err="1">
                <a:solidFill>
                  <a:srgbClr val="81A2BE"/>
                </a:solidFill>
                <a:effectLst/>
                <a:hlinkClick r:id="rId9"/>
              </a:rPr>
              <a:t>java.lang.reflect.Method#invoke</a:t>
            </a:r>
            <a:r>
              <a:rPr lang="en-US" b="0" i="0" u="none" strike="noStrike" dirty="0">
                <a:solidFill>
                  <a:srgbClr val="81A2BE"/>
                </a:solidFill>
                <a:effectLst/>
                <a:hlinkClick r:id="rId9"/>
              </a:rPr>
              <a:t>()</a:t>
            </a:r>
            <a:endParaRPr lang="en-US" b="0" i="0" u="none" strike="noStrike" dirty="0">
              <a:solidFill>
                <a:srgbClr val="81A2BE"/>
              </a:solidFill>
              <a:effectLst/>
            </a:endParaRPr>
          </a:p>
          <a:p>
            <a:r>
              <a:rPr lang="en-US" dirty="0"/>
              <a:t>Mediator.js: </a:t>
            </a:r>
            <a:r>
              <a:rPr lang="en-US" dirty="0">
                <a:hlinkClick r:id="rId10"/>
              </a:rPr>
              <a:t>https://www.npmjs.com/package/mediator-js</a:t>
            </a: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71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Iterator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the need for a unified way to traverse any data structures, regardless of its underlying representation</a:t>
            </a:r>
          </a:p>
          <a:p>
            <a:pPr>
              <a:lnSpc>
                <a:spcPct val="100000"/>
              </a:lnSpc>
            </a:pPr>
            <a:r>
              <a:rPr lang="en-US" dirty="0">
                <a:solidFill>
                  <a:schemeClr val="accent5">
                    <a:lumMod val="75000"/>
                  </a:schemeClr>
                </a:solidFill>
              </a:rPr>
              <a:t>Solution</a:t>
            </a:r>
            <a:r>
              <a:rPr lang="en-US" dirty="0"/>
              <a:t>:  defined standard traversal protocol in order to decouple your data from the algorithms</a:t>
            </a:r>
          </a:p>
        </p:txBody>
      </p:sp>
      <p:pic>
        <p:nvPicPr>
          <p:cNvPr id="2050" name="Picture 2" descr="Iterator example">
            <a:extLst>
              <a:ext uri="{FF2B5EF4-FFF2-40B4-BE49-F238E27FC236}">
                <a16:creationId xmlns:a16="http://schemas.microsoft.com/office/drawing/2014/main" id="{40142E7A-B145-4591-9E39-61A1FE060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74" y="465252"/>
            <a:ext cx="62388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25824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{56CCF715-17A2-40E3-AB21-C4970B50FFC3}tf11429527_win32</Template>
  <TotalTime>5466</TotalTime>
  <Words>2517</Words>
  <Application>Microsoft Office PowerPoint</Application>
  <PresentationFormat>Widescreen</PresentationFormat>
  <Paragraphs>224</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Bookman Old Style</vt:lpstr>
      <vt:lpstr>Calibri</vt:lpstr>
      <vt:lpstr>Franklin Gothic Book</vt:lpstr>
      <vt:lpstr>Georgia</vt:lpstr>
      <vt:lpstr>inherit</vt:lpstr>
      <vt:lpstr>PT Sans</vt:lpstr>
      <vt:lpstr>Roboto</vt:lpstr>
      <vt:lpstr>Wingdings</vt:lpstr>
      <vt:lpstr>1_RetrospectVTI</vt:lpstr>
      <vt:lpstr>Design Patterns</vt:lpstr>
      <vt:lpstr>Classification</vt:lpstr>
      <vt:lpstr>Chain of responsibility</vt:lpstr>
      <vt:lpstr>Chain of responsibility in a few words + examples from open-source projects</vt:lpstr>
      <vt:lpstr>Command</vt:lpstr>
      <vt:lpstr>Command in a few words + examples from open-source projects</vt:lpstr>
      <vt:lpstr>Mediator</vt:lpstr>
      <vt:lpstr>Mediator in a few words + examples from open-source projects</vt:lpstr>
      <vt:lpstr>Iterator</vt:lpstr>
      <vt:lpstr>Iterator in a few words + examples from open-source projects</vt:lpstr>
      <vt:lpstr>Memento</vt:lpstr>
      <vt:lpstr>Memento in a few words + examples from open-source projects</vt:lpstr>
      <vt:lpstr>Observer</vt:lpstr>
      <vt:lpstr>Observer in a few words + examples from open-source projects</vt:lpstr>
      <vt:lpstr>State</vt:lpstr>
      <vt:lpstr>State in a few words + examples from open-source projects</vt:lpstr>
      <vt:lpstr>Strategy</vt:lpstr>
      <vt:lpstr>Strategy in a few words + examples from open-source projects</vt:lpstr>
      <vt:lpstr>Template</vt:lpstr>
      <vt:lpstr>Template in a few words + examples from open-source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Alexandra Maria Turian</dc:creator>
  <cp:lastModifiedBy>Alexandra Maria</cp:lastModifiedBy>
  <cp:revision>63</cp:revision>
  <dcterms:created xsi:type="dcterms:W3CDTF">2021-04-01T10:55:47Z</dcterms:created>
  <dcterms:modified xsi:type="dcterms:W3CDTF">2021-04-15T10:12:07Z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