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5" r:id="rId5"/>
    <p:sldId id="266" r:id="rId6"/>
    <p:sldId id="271" r:id="rId7"/>
    <p:sldId id="268" r:id="rId8"/>
    <p:sldId id="269" r:id="rId9"/>
    <p:sldId id="272"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BFB29-86FC-45D6-86CE-49E7A24AFA64}"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F4B3F8C4-EB84-4BC8-9F61-C8611A90BB46}">
      <dgm:prSet phldrT="[Text]"/>
      <dgm:spPr/>
      <dgm:t>
        <a:bodyPr/>
        <a:lstStyle/>
        <a:p>
          <a:r>
            <a:rPr lang="en-US" dirty="0"/>
            <a:t>Model</a:t>
          </a:r>
        </a:p>
      </dgm:t>
    </dgm:pt>
    <dgm:pt modelId="{370B3F52-20EB-46B5-AC68-4220EED6978B}" type="parTrans" cxnId="{E160ED44-BE4D-4DF9-9EDD-BD082E77F503}">
      <dgm:prSet/>
      <dgm:spPr/>
      <dgm:t>
        <a:bodyPr/>
        <a:lstStyle/>
        <a:p>
          <a:endParaRPr lang="en-US"/>
        </a:p>
      </dgm:t>
    </dgm:pt>
    <dgm:pt modelId="{44133158-9BA3-48B1-8F02-595D645FA460}" type="sibTrans" cxnId="{E160ED44-BE4D-4DF9-9EDD-BD082E77F503}">
      <dgm:prSet/>
      <dgm:spPr/>
      <dgm:t>
        <a:bodyPr/>
        <a:lstStyle/>
        <a:p>
          <a:endParaRPr lang="en-US"/>
        </a:p>
      </dgm:t>
    </dgm:pt>
    <dgm:pt modelId="{DA5754C9-9DE4-4278-B5AF-48B58357F734}">
      <dgm:prSet phldrT="[Text]"/>
      <dgm:spPr/>
      <dgm:t>
        <a:bodyPr/>
        <a:lstStyle/>
        <a:p>
          <a:r>
            <a:rPr lang="en-US" dirty="0"/>
            <a:t>View</a:t>
          </a:r>
        </a:p>
      </dgm:t>
    </dgm:pt>
    <dgm:pt modelId="{37FCD51D-DB28-46F6-942A-145533D267ED}" type="parTrans" cxnId="{139C0222-F2B7-4893-8834-394CDDDECB47}">
      <dgm:prSet/>
      <dgm:spPr/>
      <dgm:t>
        <a:bodyPr/>
        <a:lstStyle/>
        <a:p>
          <a:endParaRPr lang="en-US"/>
        </a:p>
      </dgm:t>
    </dgm:pt>
    <dgm:pt modelId="{0E3B1F33-35E1-4341-B20E-8CBBBF9A1575}" type="sibTrans" cxnId="{139C0222-F2B7-4893-8834-394CDDDECB47}">
      <dgm:prSet/>
      <dgm:spPr/>
      <dgm:t>
        <a:bodyPr/>
        <a:lstStyle/>
        <a:p>
          <a:endParaRPr lang="en-US"/>
        </a:p>
      </dgm:t>
    </dgm:pt>
    <dgm:pt modelId="{F7679F27-AA72-4FEA-B465-0903AF3E31E0}">
      <dgm:prSet phldrT="[Text]"/>
      <dgm:spPr/>
      <dgm:t>
        <a:bodyPr/>
        <a:lstStyle/>
        <a:p>
          <a:r>
            <a:rPr lang="en-US" dirty="0" err="1"/>
            <a:t>ViewModel</a:t>
          </a:r>
          <a:endParaRPr lang="en-US" dirty="0"/>
        </a:p>
      </dgm:t>
    </dgm:pt>
    <dgm:pt modelId="{32EB1D9A-7429-482C-BD1D-702DDA0B190E}" type="parTrans" cxnId="{13B37204-D3BF-4586-B094-71876903F818}">
      <dgm:prSet/>
      <dgm:spPr/>
      <dgm:t>
        <a:bodyPr/>
        <a:lstStyle/>
        <a:p>
          <a:endParaRPr lang="en-US"/>
        </a:p>
      </dgm:t>
    </dgm:pt>
    <dgm:pt modelId="{2F78BE3C-83B5-45B9-B9CC-5B88AC7274ED}" type="sibTrans" cxnId="{13B37204-D3BF-4586-B094-71876903F818}">
      <dgm:prSet/>
      <dgm:spPr/>
      <dgm:t>
        <a:bodyPr/>
        <a:lstStyle/>
        <a:p>
          <a:endParaRPr lang="en-US"/>
        </a:p>
      </dgm:t>
    </dgm:pt>
    <dgm:pt modelId="{805046BB-AECE-419D-9729-312EF05DE050}" type="pres">
      <dgm:prSet presAssocID="{E5BBFB29-86FC-45D6-86CE-49E7A24AFA64}" presName="diagram" presStyleCnt="0">
        <dgm:presLayoutVars>
          <dgm:dir/>
          <dgm:resizeHandles val="exact"/>
        </dgm:presLayoutVars>
      </dgm:prSet>
      <dgm:spPr/>
    </dgm:pt>
    <dgm:pt modelId="{FF736B66-84A6-40B7-A816-44070904CDD5}" type="pres">
      <dgm:prSet presAssocID="{F4B3F8C4-EB84-4BC8-9F61-C8611A90BB46}" presName="node" presStyleLbl="node1" presStyleIdx="0" presStyleCnt="3">
        <dgm:presLayoutVars>
          <dgm:bulletEnabled val="1"/>
        </dgm:presLayoutVars>
      </dgm:prSet>
      <dgm:spPr/>
    </dgm:pt>
    <dgm:pt modelId="{72A4A5A5-A649-4C5C-937B-152172F9FD0C}" type="pres">
      <dgm:prSet presAssocID="{44133158-9BA3-48B1-8F02-595D645FA460}" presName="sibTrans" presStyleCnt="0"/>
      <dgm:spPr/>
    </dgm:pt>
    <dgm:pt modelId="{F9201D13-6AAD-4810-918A-64D7BBD826E8}" type="pres">
      <dgm:prSet presAssocID="{DA5754C9-9DE4-4278-B5AF-48B58357F734}" presName="node" presStyleLbl="node1" presStyleIdx="1" presStyleCnt="3">
        <dgm:presLayoutVars>
          <dgm:bulletEnabled val="1"/>
        </dgm:presLayoutVars>
      </dgm:prSet>
      <dgm:spPr/>
    </dgm:pt>
    <dgm:pt modelId="{5D4D3BE0-CC58-4A4E-9BE0-C31C033CA4F8}" type="pres">
      <dgm:prSet presAssocID="{0E3B1F33-35E1-4341-B20E-8CBBBF9A1575}" presName="sibTrans" presStyleCnt="0"/>
      <dgm:spPr/>
    </dgm:pt>
    <dgm:pt modelId="{89E9D49C-712A-4209-8C7E-A9B82E908B4C}" type="pres">
      <dgm:prSet presAssocID="{F7679F27-AA72-4FEA-B465-0903AF3E31E0}" presName="node" presStyleLbl="node1" presStyleIdx="2" presStyleCnt="3">
        <dgm:presLayoutVars>
          <dgm:bulletEnabled val="1"/>
        </dgm:presLayoutVars>
      </dgm:prSet>
      <dgm:spPr/>
    </dgm:pt>
  </dgm:ptLst>
  <dgm:cxnLst>
    <dgm:cxn modelId="{08F6B001-82EA-4BB5-95E0-85701119D04A}" type="presOf" srcId="{F7679F27-AA72-4FEA-B465-0903AF3E31E0}" destId="{89E9D49C-712A-4209-8C7E-A9B82E908B4C}" srcOrd="0" destOrd="0" presId="urn:microsoft.com/office/officeart/2005/8/layout/default"/>
    <dgm:cxn modelId="{13B37204-D3BF-4586-B094-71876903F818}" srcId="{E5BBFB29-86FC-45D6-86CE-49E7A24AFA64}" destId="{F7679F27-AA72-4FEA-B465-0903AF3E31E0}" srcOrd="2" destOrd="0" parTransId="{32EB1D9A-7429-482C-BD1D-702DDA0B190E}" sibTransId="{2F78BE3C-83B5-45B9-B9CC-5B88AC7274ED}"/>
    <dgm:cxn modelId="{139C0222-F2B7-4893-8834-394CDDDECB47}" srcId="{E5BBFB29-86FC-45D6-86CE-49E7A24AFA64}" destId="{DA5754C9-9DE4-4278-B5AF-48B58357F734}" srcOrd="1" destOrd="0" parTransId="{37FCD51D-DB28-46F6-942A-145533D267ED}" sibTransId="{0E3B1F33-35E1-4341-B20E-8CBBBF9A1575}"/>
    <dgm:cxn modelId="{E160ED44-BE4D-4DF9-9EDD-BD082E77F503}" srcId="{E5BBFB29-86FC-45D6-86CE-49E7A24AFA64}" destId="{F4B3F8C4-EB84-4BC8-9F61-C8611A90BB46}" srcOrd="0" destOrd="0" parTransId="{370B3F52-20EB-46B5-AC68-4220EED6978B}" sibTransId="{44133158-9BA3-48B1-8F02-595D645FA460}"/>
    <dgm:cxn modelId="{93921655-7269-4E17-A015-9640938D26A4}" type="presOf" srcId="{DA5754C9-9DE4-4278-B5AF-48B58357F734}" destId="{F9201D13-6AAD-4810-918A-64D7BBD826E8}" srcOrd="0" destOrd="0" presId="urn:microsoft.com/office/officeart/2005/8/layout/default"/>
    <dgm:cxn modelId="{89C904C5-83A1-4794-99BB-8D5BCA656EBC}" type="presOf" srcId="{E5BBFB29-86FC-45D6-86CE-49E7A24AFA64}" destId="{805046BB-AECE-419D-9729-312EF05DE050}" srcOrd="0" destOrd="0" presId="urn:microsoft.com/office/officeart/2005/8/layout/default"/>
    <dgm:cxn modelId="{C3A6FEEF-FF5C-4468-9BB8-006C46D0ACE1}" type="presOf" srcId="{F4B3F8C4-EB84-4BC8-9F61-C8611A90BB46}" destId="{FF736B66-84A6-40B7-A816-44070904CDD5}" srcOrd="0" destOrd="0" presId="urn:microsoft.com/office/officeart/2005/8/layout/default"/>
    <dgm:cxn modelId="{6264DB56-47F4-4EF1-8935-27F7D59BEC3C}" type="presParOf" srcId="{805046BB-AECE-419D-9729-312EF05DE050}" destId="{FF736B66-84A6-40B7-A816-44070904CDD5}" srcOrd="0" destOrd="0" presId="urn:microsoft.com/office/officeart/2005/8/layout/default"/>
    <dgm:cxn modelId="{12475CB2-C74E-4B49-9E7C-B9B9EEE729E5}" type="presParOf" srcId="{805046BB-AECE-419D-9729-312EF05DE050}" destId="{72A4A5A5-A649-4C5C-937B-152172F9FD0C}" srcOrd="1" destOrd="0" presId="urn:microsoft.com/office/officeart/2005/8/layout/default"/>
    <dgm:cxn modelId="{CE31D22E-8723-445D-BE0D-74DB8A9F21F2}" type="presParOf" srcId="{805046BB-AECE-419D-9729-312EF05DE050}" destId="{F9201D13-6AAD-4810-918A-64D7BBD826E8}" srcOrd="2" destOrd="0" presId="urn:microsoft.com/office/officeart/2005/8/layout/default"/>
    <dgm:cxn modelId="{5D972682-C7B6-4B05-A3DC-9BBB1C5912EC}" type="presParOf" srcId="{805046BB-AECE-419D-9729-312EF05DE050}" destId="{5D4D3BE0-CC58-4A4E-9BE0-C31C033CA4F8}" srcOrd="3" destOrd="0" presId="urn:microsoft.com/office/officeart/2005/8/layout/default"/>
    <dgm:cxn modelId="{BC04A041-B3F4-4D91-B7BC-E206EDC1CFDC}" type="presParOf" srcId="{805046BB-AECE-419D-9729-312EF05DE050}" destId="{89E9D49C-712A-4209-8C7E-A9B82E908B4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36B66-84A6-40B7-A816-44070904CDD5}">
      <dsp:nvSpPr>
        <dsp:cNvPr id="0" name=""/>
        <dsp:cNvSpPr/>
      </dsp:nvSpPr>
      <dsp:spPr>
        <a:xfrm>
          <a:off x="0" y="937419"/>
          <a:ext cx="3143249" cy="18859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Model</a:t>
          </a:r>
        </a:p>
      </dsp:txBody>
      <dsp:txXfrm>
        <a:off x="0" y="937419"/>
        <a:ext cx="3143249" cy="1885950"/>
      </dsp:txXfrm>
    </dsp:sp>
    <dsp:sp modelId="{F9201D13-6AAD-4810-918A-64D7BBD826E8}">
      <dsp:nvSpPr>
        <dsp:cNvPr id="0" name=""/>
        <dsp:cNvSpPr/>
      </dsp:nvSpPr>
      <dsp:spPr>
        <a:xfrm>
          <a:off x="3457575" y="937419"/>
          <a:ext cx="3143249" cy="1885950"/>
        </a:xfrm>
        <a:prstGeom prst="rect">
          <a:avLst/>
        </a:prstGeom>
        <a:solidFill>
          <a:schemeClr val="accent3">
            <a:hueOff val="-646019"/>
            <a:satOff val="10044"/>
            <a:lumOff val="-29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View</a:t>
          </a:r>
        </a:p>
      </dsp:txBody>
      <dsp:txXfrm>
        <a:off x="3457575" y="937419"/>
        <a:ext cx="3143249" cy="1885950"/>
      </dsp:txXfrm>
    </dsp:sp>
    <dsp:sp modelId="{89E9D49C-712A-4209-8C7E-A9B82E908B4C}">
      <dsp:nvSpPr>
        <dsp:cNvPr id="0" name=""/>
        <dsp:cNvSpPr/>
      </dsp:nvSpPr>
      <dsp:spPr>
        <a:xfrm>
          <a:off x="6915149" y="937419"/>
          <a:ext cx="3143249" cy="1885950"/>
        </a:xfrm>
        <a:prstGeom prst="rect">
          <a:avLst/>
        </a:prstGeom>
        <a:solidFill>
          <a:schemeClr val="accent3">
            <a:hueOff val="-1292038"/>
            <a:satOff val="20087"/>
            <a:lumOff val="-58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t>ViewModel</a:t>
          </a:r>
          <a:endParaRPr lang="en-US" sz="4800" kern="1200" dirty="0"/>
        </a:p>
      </dsp:txBody>
      <dsp:txXfrm>
        <a:off x="6915149" y="937419"/>
        <a:ext cx="3143249" cy="1885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D8EB6-3BB1-4D81-842B-68979DDB4875}"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D9ADE-A12E-4C72-A32D-EE23102E5F33}" type="slidenum">
              <a:rPr lang="en-US" smtClean="0"/>
              <a:t>‹#›</a:t>
            </a:fld>
            <a:endParaRPr lang="en-US"/>
          </a:p>
        </p:txBody>
      </p:sp>
    </p:spTree>
    <p:extLst>
      <p:ext uri="{BB962C8B-B14F-4D97-AF65-F5344CB8AC3E}">
        <p14:creationId xmlns:p14="http://schemas.microsoft.com/office/powerpoint/2010/main" val="11730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10101"/>
                </a:solidFill>
                <a:effectLst/>
                <a:latin typeface="Open Sans"/>
              </a:rPr>
              <a:t>The </a:t>
            </a:r>
            <a:r>
              <a:rPr lang="en-US" b="0" i="0" dirty="0" err="1">
                <a:solidFill>
                  <a:srgbClr val="010101"/>
                </a:solidFill>
                <a:effectLst/>
                <a:latin typeface="Open Sans"/>
              </a:rPr>
              <a:t>viewmodel</a:t>
            </a:r>
            <a:r>
              <a:rPr lang="en-US" b="0" i="0" dirty="0">
                <a:solidFill>
                  <a:srgbClr val="010101"/>
                </a:solidFill>
                <a:effectLst/>
                <a:latin typeface="Open Sans"/>
              </a:rPr>
              <a:t> also exposes methods, commands, and other points that help maintain the state of the view, manipulate the model as the result of actions on the view, and trigger events in the view itself.</a:t>
            </a:r>
            <a:endParaRPr lang="en-US" dirty="0"/>
          </a:p>
        </p:txBody>
      </p:sp>
      <p:sp>
        <p:nvSpPr>
          <p:cNvPr id="4" name="Slide Number Placeholder 3"/>
          <p:cNvSpPr>
            <a:spLocks noGrp="1"/>
          </p:cNvSpPr>
          <p:nvPr>
            <p:ph type="sldNum" sz="quarter" idx="5"/>
          </p:nvPr>
        </p:nvSpPr>
        <p:spPr/>
        <p:txBody>
          <a:bodyPr/>
          <a:lstStyle/>
          <a:p>
            <a:fld id="{E97D9ADE-A12E-4C72-A32D-EE23102E5F33}" type="slidenum">
              <a:rPr lang="en-US" smtClean="0"/>
              <a:t>6</a:t>
            </a:fld>
            <a:endParaRPr lang="en-US"/>
          </a:p>
        </p:txBody>
      </p:sp>
    </p:spTree>
    <p:extLst>
      <p:ext uri="{BB962C8B-B14F-4D97-AF65-F5344CB8AC3E}">
        <p14:creationId xmlns:p14="http://schemas.microsoft.com/office/powerpoint/2010/main" val="323234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ddyosmani.com/resources/essentialjsdesignpatterns/book/" TargetMode="External"/><Relationship Id="rId2" Type="http://schemas.openxmlformats.org/officeDocument/2006/relationships/hyperlink" Target="https://todomvc.com/" TargetMode="External"/><Relationship Id="rId1" Type="http://schemas.openxmlformats.org/officeDocument/2006/relationships/slideLayout" Target="../slideLayouts/slideLayout4.xml"/><Relationship Id="rId5" Type="http://schemas.openxmlformats.org/officeDocument/2006/relationships/hyperlink" Target="https://github.com/ManuelDeLeon/TodoMvc" TargetMode="External"/><Relationship Id="rId4" Type="http://schemas.openxmlformats.org/officeDocument/2006/relationships/hyperlink" Target="https://www.wintellect.com/model-view-viewmodel-mvvm-explai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Architectural Patterns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LESSON 4</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6E34D-EC8B-4969-9AEE-2C34979D54A4}"/>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gn="ctr"/>
            <a:r>
              <a:rPr lang="en-US" sz="6000" dirty="0">
                <a:solidFill>
                  <a:schemeClr val="tx1">
                    <a:lumMod val="85000"/>
                    <a:lumOff val="15000"/>
                  </a:schemeClr>
                </a:solidFill>
              </a:rPr>
              <a:t>MVVM</a:t>
            </a:r>
          </a:p>
        </p:txBody>
      </p:sp>
      <p:cxnSp>
        <p:nvCxnSpPr>
          <p:cNvPr id="143"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a:extLst>
              <a:ext uri="{FF2B5EF4-FFF2-40B4-BE49-F238E27FC236}">
                <a16:creationId xmlns:a16="http://schemas.microsoft.com/office/drawing/2014/main" id="{C957A63E-1BEC-4036-9D6E-014D3A965B39}"/>
              </a:ext>
            </a:extLst>
          </p:cNvPr>
          <p:cNvGraphicFramePr>
            <a:graphicFrameLocks noGrp="1"/>
          </p:cNvGraphicFramePr>
          <p:nvPr>
            <p:ph idx="1"/>
            <p:extLst>
              <p:ext uri="{D42A27DB-BD31-4B8C-83A1-F6EECF244321}">
                <p14:modId xmlns:p14="http://schemas.microsoft.com/office/powerpoint/2010/main" val="2593513502"/>
              </p:ext>
            </p:extLst>
          </p:nvPr>
        </p:nvGraphicFramePr>
        <p:xfrm>
          <a:off x="949686" y="502865"/>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09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16E34D-EC8B-4969-9AEE-2C34979D54A4}"/>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a:solidFill>
                  <a:srgbClr val="FFFFFF"/>
                </a:solidFill>
              </a:rPr>
              <a:t>MVVM</a:t>
            </a:r>
          </a:p>
        </p:txBody>
      </p:sp>
      <p:sp>
        <p:nvSpPr>
          <p:cNvPr id="102" name="Content Placeholder 3">
            <a:extLst>
              <a:ext uri="{FF2B5EF4-FFF2-40B4-BE49-F238E27FC236}">
                <a16:creationId xmlns:a16="http://schemas.microsoft.com/office/drawing/2014/main" id="{BFDA8B58-0958-47AA-AF24-39CD8B32CE82}"/>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en-US" b="0" i="0">
                <a:effectLst/>
                <a:latin typeface="Open Sans"/>
              </a:rPr>
              <a:t> Do you need to share a project with a designer, and have the flexibility for design work and development work to happen near-simultaneously?</a:t>
            </a:r>
          </a:p>
          <a:p>
            <a:pPr>
              <a:buFont typeface="Arial" panose="020B0604020202020204" pitchFamily="34" charset="0"/>
              <a:buChar char="•"/>
            </a:pPr>
            <a:r>
              <a:rPr lang="en-US" b="0" i="0">
                <a:effectLst/>
                <a:latin typeface="Open Sans"/>
              </a:rPr>
              <a:t> Do you require thorough unit testing for your solutions?</a:t>
            </a:r>
          </a:p>
          <a:p>
            <a:pPr>
              <a:buFont typeface="Arial" panose="020B0604020202020204" pitchFamily="34" charset="0"/>
              <a:buChar char="•"/>
            </a:pPr>
            <a:r>
              <a:rPr lang="en-US" b="0" i="0">
                <a:effectLst/>
                <a:latin typeface="Open Sans"/>
              </a:rPr>
              <a:t> Is it important for you to have reusable components?</a:t>
            </a:r>
          </a:p>
          <a:p>
            <a:pPr>
              <a:buFont typeface="Arial" panose="020B0604020202020204" pitchFamily="34" charset="0"/>
              <a:buChar char="•"/>
            </a:pPr>
            <a:r>
              <a:rPr lang="en-US" b="0" i="0">
                <a:effectLst/>
                <a:latin typeface="Open Sans"/>
              </a:rPr>
              <a:t> Would you like more flexibility to change your user interface without having to refactor other logic in the code base?</a:t>
            </a:r>
          </a:p>
          <a:p>
            <a:endParaRPr lang="en-US"/>
          </a:p>
        </p:txBody>
      </p:sp>
      <p:sp>
        <p:nvSpPr>
          <p:cNvPr id="97" name="Rectangle 96">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368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6D314-6CD6-48B7-849B-6FBE7BB19970}"/>
              </a:ext>
            </a:extLst>
          </p:cNvPr>
          <p:cNvSpPr>
            <a:spLocks noGrp="1"/>
          </p:cNvSpPr>
          <p:nvPr>
            <p:ph type="title"/>
          </p:nvPr>
        </p:nvSpPr>
        <p:spPr>
          <a:xfrm>
            <a:off x="5315801" y="516835"/>
            <a:ext cx="5778919" cy="1666501"/>
          </a:xfrm>
        </p:spPr>
        <p:txBody>
          <a:bodyPr>
            <a:normAutofit/>
          </a:bodyPr>
          <a:lstStyle/>
          <a:p>
            <a:endParaRPr lang="en-US" sz="4000" dirty="0">
              <a:solidFill>
                <a:srgbClr val="FFFFFF"/>
              </a:solidFill>
            </a:endParaRPr>
          </a:p>
        </p:txBody>
      </p:sp>
      <p:cxnSp>
        <p:nvCxnSpPr>
          <p:cNvPr id="15" name="Straight Connector 14">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14367-4464-486C-9963-53D6B0DC40EC}"/>
              </a:ext>
            </a:extLst>
          </p:cNvPr>
          <p:cNvSpPr>
            <a:spLocks noGrp="1"/>
          </p:cNvSpPr>
          <p:nvPr>
            <p:ph idx="1"/>
          </p:nvPr>
        </p:nvSpPr>
        <p:spPr>
          <a:xfrm>
            <a:off x="5315802" y="2505069"/>
            <a:ext cx="5778919" cy="3383902"/>
          </a:xfrm>
        </p:spPr>
        <p:txBody>
          <a:bodyPr>
            <a:normAutofit/>
          </a:bodyPr>
          <a:lstStyle/>
          <a:p>
            <a:pPr>
              <a:buFont typeface="Courier New" panose="02070309020205020404" pitchFamily="49" charset="0"/>
              <a:buChar char="o"/>
            </a:pPr>
            <a:r>
              <a:rPr lang="en-US" sz="1800" dirty="0">
                <a:solidFill>
                  <a:srgbClr val="FFFFFF"/>
                </a:solidFill>
              </a:rPr>
              <a:t> domain specific data (for instance, if building an app for food delivery, you would have classes such as Order, Restaurant, Menu, Cart etc.)</a:t>
            </a:r>
          </a:p>
          <a:p>
            <a:pPr>
              <a:buFont typeface="Courier New" panose="02070309020205020404" pitchFamily="49" charset="0"/>
              <a:buChar char="o"/>
            </a:pPr>
            <a:r>
              <a:rPr lang="en-US" sz="1800" dirty="0">
                <a:solidFill>
                  <a:srgbClr val="FFFFFF"/>
                </a:solidFill>
              </a:rPr>
              <a:t> holds information, not behavior</a:t>
            </a:r>
          </a:p>
          <a:p>
            <a:pPr>
              <a:buFont typeface="Courier New" panose="02070309020205020404" pitchFamily="49" charset="0"/>
              <a:buChar char="o"/>
            </a:pPr>
            <a:r>
              <a:rPr lang="en-US" sz="1800" dirty="0">
                <a:solidFill>
                  <a:srgbClr val="FFFFFF"/>
                </a:solidFill>
              </a:rPr>
              <a:t> does not deal with formatting or how things look (it rather keeps raw data), fetching data</a:t>
            </a:r>
          </a:p>
          <a:p>
            <a:pPr>
              <a:buFont typeface="Courier New" panose="02070309020205020404" pitchFamily="49" charset="0"/>
              <a:buChar char="o"/>
            </a:pPr>
            <a:r>
              <a:rPr lang="en-US" sz="1800" dirty="0">
                <a:solidFill>
                  <a:srgbClr val="FFFFFF"/>
                </a:solidFill>
              </a:rPr>
              <a:t> does not have business logic (may contain validation)</a:t>
            </a:r>
          </a:p>
          <a:p>
            <a:pPr>
              <a:buFont typeface="Courier New" panose="02070309020205020404" pitchFamily="49" charset="0"/>
              <a:buChar char="o"/>
            </a:pPr>
            <a:endParaRPr lang="en-US" sz="1800" dirty="0">
              <a:solidFill>
                <a:srgbClr val="FFFFFF"/>
              </a:solidFill>
            </a:endParaRPr>
          </a:p>
        </p:txBody>
      </p:sp>
      <p:grpSp>
        <p:nvGrpSpPr>
          <p:cNvPr id="4" name="Group 3">
            <a:extLst>
              <a:ext uri="{FF2B5EF4-FFF2-40B4-BE49-F238E27FC236}">
                <a16:creationId xmlns:a16="http://schemas.microsoft.com/office/drawing/2014/main" id="{B8A8C804-1DCE-4C3F-BF89-8A4A7B7A0502}"/>
              </a:ext>
            </a:extLst>
          </p:cNvPr>
          <p:cNvGrpSpPr/>
          <p:nvPr/>
        </p:nvGrpSpPr>
        <p:grpSpPr>
          <a:xfrm>
            <a:off x="645764" y="2429828"/>
            <a:ext cx="3294253" cy="1976552"/>
            <a:chOff x="0" y="937419"/>
            <a:chExt cx="3143249" cy="1885950"/>
          </a:xfrm>
        </p:grpSpPr>
        <p:sp>
          <p:nvSpPr>
            <p:cNvPr id="5" name="Rectangle 4">
              <a:extLst>
                <a:ext uri="{FF2B5EF4-FFF2-40B4-BE49-F238E27FC236}">
                  <a16:creationId xmlns:a16="http://schemas.microsoft.com/office/drawing/2014/main" id="{B8630707-2294-4FC9-8201-5E1C9F36A4CB}"/>
                </a:ext>
              </a:extLst>
            </p:cNvPr>
            <p:cNvSpPr/>
            <p:nvPr/>
          </p:nvSpPr>
          <p:spPr>
            <a:xfrm>
              <a:off x="0" y="937419"/>
              <a:ext cx="3143249" cy="1885950"/>
            </a:xfrm>
            <a:prstGeom prst="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D95D27FC-FFF9-464A-AAAF-421AA3F82BD6}"/>
                </a:ext>
              </a:extLst>
            </p:cNvPr>
            <p:cNvSpPr txBox="1"/>
            <p:nvPr/>
          </p:nvSpPr>
          <p:spPr>
            <a:xfrm>
              <a:off x="0" y="937419"/>
              <a:ext cx="3143249" cy="18859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rmAutofit/>
            </a:bodyPr>
            <a:lstStyle/>
            <a:p>
              <a:pPr marL="0" lvl="0" indent="0" algn="ctr" defTabSz="2133600">
                <a:lnSpc>
                  <a:spcPct val="90000"/>
                </a:lnSpc>
                <a:spcBef>
                  <a:spcPct val="0"/>
                </a:spcBef>
                <a:spcAft>
                  <a:spcPct val="35000"/>
                </a:spcAft>
                <a:buNone/>
              </a:pPr>
              <a:r>
                <a:rPr lang="en-US" sz="5000" kern="1200"/>
                <a:t>Model</a:t>
              </a:r>
            </a:p>
          </p:txBody>
        </p:sp>
      </p:grpSp>
      <p:pic>
        <p:nvPicPr>
          <p:cNvPr id="2050" name="Picture 2">
            <a:extLst>
              <a:ext uri="{FF2B5EF4-FFF2-40B4-BE49-F238E27FC236}">
                <a16:creationId xmlns:a16="http://schemas.microsoft.com/office/drawing/2014/main" id="{7E6DEBEF-BAB0-414E-96F3-672A874CD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650" y="4876591"/>
            <a:ext cx="604479" cy="151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1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6D314-6CD6-48B7-849B-6FBE7BB19970}"/>
              </a:ext>
            </a:extLst>
          </p:cNvPr>
          <p:cNvSpPr>
            <a:spLocks noGrp="1"/>
          </p:cNvSpPr>
          <p:nvPr>
            <p:ph type="title"/>
          </p:nvPr>
        </p:nvSpPr>
        <p:spPr>
          <a:xfrm>
            <a:off x="5315801" y="516835"/>
            <a:ext cx="5778919" cy="1666501"/>
          </a:xfrm>
        </p:spPr>
        <p:txBody>
          <a:bodyPr>
            <a:normAutofit/>
          </a:bodyPr>
          <a:lstStyle/>
          <a:p>
            <a:endParaRPr lang="en-US" sz="4000" dirty="0">
              <a:solidFill>
                <a:srgbClr val="FFFFFF"/>
              </a:solidFill>
            </a:endParaRPr>
          </a:p>
        </p:txBody>
      </p:sp>
      <p:cxnSp>
        <p:nvCxnSpPr>
          <p:cNvPr id="15" name="Straight Connector 14">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14367-4464-486C-9963-53D6B0DC40EC}"/>
              </a:ext>
            </a:extLst>
          </p:cNvPr>
          <p:cNvSpPr>
            <a:spLocks noGrp="1"/>
          </p:cNvSpPr>
          <p:nvPr>
            <p:ph idx="1"/>
          </p:nvPr>
        </p:nvSpPr>
        <p:spPr>
          <a:xfrm>
            <a:off x="5315802" y="2505068"/>
            <a:ext cx="5778919" cy="4028891"/>
          </a:xfrm>
        </p:spPr>
        <p:txBody>
          <a:bodyPr>
            <a:normAutofit fontScale="92500" lnSpcReduction="20000"/>
          </a:bodyPr>
          <a:lstStyle/>
          <a:p>
            <a:pPr>
              <a:buFont typeface="Courier New" panose="02070309020205020404" pitchFamily="49" charset="0"/>
              <a:buChar char="o"/>
            </a:pPr>
            <a:r>
              <a:rPr lang="en-US" sz="1800" dirty="0">
                <a:solidFill>
                  <a:srgbClr val="FFFFFF"/>
                </a:solidFill>
              </a:rPr>
              <a:t> the only part with which the user interacts </a:t>
            </a:r>
          </a:p>
          <a:p>
            <a:pPr>
              <a:buFont typeface="Courier New" panose="02070309020205020404" pitchFamily="49" charset="0"/>
              <a:buChar char="o"/>
            </a:pPr>
            <a:r>
              <a:rPr lang="en-US" sz="1800" dirty="0">
                <a:solidFill>
                  <a:srgbClr val="FFFFFF"/>
                </a:solidFill>
              </a:rPr>
              <a:t> an interactive UI which represents the state of the </a:t>
            </a:r>
            <a:r>
              <a:rPr lang="en-US" sz="1800" dirty="0" err="1">
                <a:solidFill>
                  <a:srgbClr val="FFFFFF"/>
                </a:solidFill>
              </a:rPr>
              <a:t>ViewModel</a:t>
            </a:r>
            <a:endParaRPr lang="en-US" sz="1800" dirty="0">
              <a:solidFill>
                <a:srgbClr val="FFFFFF"/>
              </a:solidFill>
            </a:endParaRPr>
          </a:p>
          <a:p>
            <a:pPr>
              <a:buFont typeface="Courier New" panose="02070309020205020404" pitchFamily="49" charset="0"/>
              <a:buChar char="o"/>
            </a:pPr>
            <a:r>
              <a:rPr lang="en-US" sz="1800" dirty="0">
                <a:solidFill>
                  <a:srgbClr val="FFFFFF"/>
                </a:solidFill>
              </a:rPr>
              <a:t> it’s rather ACTIVE than PASSIVE </a:t>
            </a:r>
            <a:r>
              <a:rPr lang="en-US" sz="1500" dirty="0">
                <a:solidFill>
                  <a:srgbClr val="FFFFFF"/>
                </a:solidFill>
              </a:rPr>
              <a:t>(passive = only output a display, does not accept user input)</a:t>
            </a:r>
          </a:p>
          <a:p>
            <a:pPr>
              <a:buFont typeface="Courier New" panose="02070309020205020404" pitchFamily="49" charset="0"/>
              <a:buChar char="o"/>
            </a:pPr>
            <a:r>
              <a:rPr lang="en-US" sz="1500" dirty="0">
                <a:solidFill>
                  <a:srgbClr val="FFFFFF"/>
                </a:solidFill>
              </a:rPr>
              <a:t> contains:</a:t>
            </a:r>
          </a:p>
          <a:p>
            <a:pPr lvl="1">
              <a:buFont typeface="Courier New" panose="02070309020205020404" pitchFamily="49" charset="0"/>
              <a:buChar char="o"/>
            </a:pPr>
            <a:r>
              <a:rPr lang="en-US" sz="1600" dirty="0">
                <a:solidFill>
                  <a:srgbClr val="FFFFFF"/>
                </a:solidFill>
              </a:rPr>
              <a:t>Data bindings </a:t>
            </a:r>
          </a:p>
          <a:p>
            <a:pPr lvl="1">
              <a:buFont typeface="Courier New" panose="02070309020205020404" pitchFamily="49" charset="0"/>
              <a:buChar char="o"/>
            </a:pPr>
            <a:r>
              <a:rPr lang="en-US" sz="1600" dirty="0">
                <a:solidFill>
                  <a:srgbClr val="FFFFFF"/>
                </a:solidFill>
              </a:rPr>
              <a:t>Events (key, mouse etc.)</a:t>
            </a:r>
          </a:p>
          <a:p>
            <a:pPr lvl="1">
              <a:buFont typeface="Courier New" panose="02070309020205020404" pitchFamily="49" charset="0"/>
              <a:buChar char="o"/>
            </a:pPr>
            <a:r>
              <a:rPr lang="en-US" sz="1600" dirty="0">
                <a:solidFill>
                  <a:srgbClr val="FFFFFF"/>
                </a:solidFill>
              </a:rPr>
              <a:t>Behavior (</a:t>
            </a:r>
            <a:r>
              <a:rPr lang="en-US" sz="1600" dirty="0" err="1">
                <a:solidFill>
                  <a:srgbClr val="FFFFFF"/>
                </a:solidFill>
              </a:rPr>
              <a:t>e.g</a:t>
            </a:r>
            <a:r>
              <a:rPr lang="en-US" sz="1600" dirty="0">
                <a:solidFill>
                  <a:srgbClr val="FFFFFF"/>
                </a:solidFill>
              </a:rPr>
              <a:t> accepts user input)</a:t>
            </a:r>
          </a:p>
          <a:p>
            <a:pPr>
              <a:buFont typeface="Courier New" panose="02070309020205020404" pitchFamily="49" charset="0"/>
              <a:buChar char="o"/>
            </a:pPr>
            <a:r>
              <a:rPr lang="en-US" sz="1800" dirty="0">
                <a:solidFill>
                  <a:srgbClr val="FFFFFF"/>
                </a:solidFill>
              </a:rPr>
              <a:t> it is not responsible to maintain state, it just keeps in sync with the </a:t>
            </a:r>
            <a:r>
              <a:rPr lang="en-US" sz="1800" dirty="0" err="1">
                <a:solidFill>
                  <a:srgbClr val="FFFFFF"/>
                </a:solidFill>
              </a:rPr>
              <a:t>ViewModel</a:t>
            </a:r>
            <a:endParaRPr lang="en-US" sz="1800" dirty="0">
              <a:solidFill>
                <a:srgbClr val="FFFFFF"/>
              </a:solidFill>
            </a:endParaRPr>
          </a:p>
          <a:p>
            <a:pPr>
              <a:buFont typeface="Courier New" panose="02070309020205020404" pitchFamily="49" charset="0"/>
              <a:buChar char="o"/>
            </a:pPr>
            <a:r>
              <a:rPr lang="en-US" sz="1800" dirty="0">
                <a:solidFill>
                  <a:srgbClr val="FFFFFF"/>
                </a:solidFill>
              </a:rPr>
              <a:t> it handles its events, then maps to commands from </a:t>
            </a:r>
            <a:r>
              <a:rPr lang="en-US" sz="1800" dirty="0" err="1">
                <a:solidFill>
                  <a:srgbClr val="FFFFFF"/>
                </a:solidFill>
              </a:rPr>
              <a:t>ViewModel</a:t>
            </a:r>
            <a:endParaRPr lang="en-US" sz="1800" dirty="0">
              <a:solidFill>
                <a:srgbClr val="FFFFFF"/>
              </a:solidFill>
            </a:endParaRPr>
          </a:p>
        </p:txBody>
      </p:sp>
      <p:grpSp>
        <p:nvGrpSpPr>
          <p:cNvPr id="16" name="Group 15">
            <a:extLst>
              <a:ext uri="{FF2B5EF4-FFF2-40B4-BE49-F238E27FC236}">
                <a16:creationId xmlns:a16="http://schemas.microsoft.com/office/drawing/2014/main" id="{4A7E1A88-66CA-479D-938D-8842452CFB8F}"/>
              </a:ext>
            </a:extLst>
          </p:cNvPr>
          <p:cNvGrpSpPr/>
          <p:nvPr/>
        </p:nvGrpSpPr>
        <p:grpSpPr>
          <a:xfrm>
            <a:off x="595347" y="2425892"/>
            <a:ext cx="3311370" cy="2006215"/>
            <a:chOff x="3457575" y="937419"/>
            <a:chExt cx="3143249" cy="1885950"/>
          </a:xfrm>
        </p:grpSpPr>
        <p:sp>
          <p:nvSpPr>
            <p:cNvPr id="17" name="Rectangle 16">
              <a:extLst>
                <a:ext uri="{FF2B5EF4-FFF2-40B4-BE49-F238E27FC236}">
                  <a16:creationId xmlns:a16="http://schemas.microsoft.com/office/drawing/2014/main" id="{EC0EBEA4-CCD3-49E9-98FF-A3724A17551E}"/>
                </a:ext>
              </a:extLst>
            </p:cNvPr>
            <p:cNvSpPr/>
            <p:nvPr/>
          </p:nvSpPr>
          <p:spPr>
            <a:xfrm>
              <a:off x="3457575" y="937419"/>
              <a:ext cx="3143249" cy="1885950"/>
            </a:xfrm>
            <a:prstGeom prst="rect">
              <a:avLst/>
            </a:prstGeom>
          </p:spPr>
          <p:style>
            <a:lnRef idx="3">
              <a:schemeClr val="lt1">
                <a:hueOff val="0"/>
                <a:satOff val="0"/>
                <a:lumOff val="0"/>
                <a:alphaOff val="0"/>
              </a:schemeClr>
            </a:lnRef>
            <a:fillRef idx="1">
              <a:schemeClr val="accent3">
                <a:hueOff val="-646019"/>
                <a:satOff val="10044"/>
                <a:lumOff val="-294"/>
                <a:alphaOff val="0"/>
              </a:schemeClr>
            </a:fillRef>
            <a:effectRef idx="1">
              <a:schemeClr val="accent3">
                <a:hueOff val="-646019"/>
                <a:satOff val="10044"/>
                <a:lumOff val="-294"/>
                <a:alphaOff val="0"/>
              </a:schemeClr>
            </a:effectRef>
            <a:fontRef idx="minor">
              <a:schemeClr val="lt1"/>
            </a:fontRef>
          </p:style>
        </p:sp>
        <p:sp>
          <p:nvSpPr>
            <p:cNvPr id="18" name="TextBox 17">
              <a:extLst>
                <a:ext uri="{FF2B5EF4-FFF2-40B4-BE49-F238E27FC236}">
                  <a16:creationId xmlns:a16="http://schemas.microsoft.com/office/drawing/2014/main" id="{93FC8EB2-F018-4B5B-8358-FF9544581196}"/>
                </a:ext>
              </a:extLst>
            </p:cNvPr>
            <p:cNvSpPr txBox="1"/>
            <p:nvPr/>
          </p:nvSpPr>
          <p:spPr>
            <a:xfrm>
              <a:off x="3457575" y="937419"/>
              <a:ext cx="3143249" cy="18859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View</a:t>
              </a:r>
            </a:p>
          </p:txBody>
        </p:sp>
      </p:grpSp>
    </p:spTree>
    <p:extLst>
      <p:ext uri="{BB962C8B-B14F-4D97-AF65-F5344CB8AC3E}">
        <p14:creationId xmlns:p14="http://schemas.microsoft.com/office/powerpoint/2010/main" val="157933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6D314-6CD6-48B7-849B-6FBE7BB19970}"/>
              </a:ext>
            </a:extLst>
          </p:cNvPr>
          <p:cNvSpPr>
            <a:spLocks noGrp="1"/>
          </p:cNvSpPr>
          <p:nvPr>
            <p:ph type="title"/>
          </p:nvPr>
        </p:nvSpPr>
        <p:spPr>
          <a:xfrm>
            <a:off x="5315801" y="516835"/>
            <a:ext cx="5778919" cy="1666501"/>
          </a:xfrm>
        </p:spPr>
        <p:txBody>
          <a:bodyPr>
            <a:normAutofit/>
          </a:bodyPr>
          <a:lstStyle/>
          <a:p>
            <a:endParaRPr lang="en-US" sz="4000" dirty="0">
              <a:solidFill>
                <a:srgbClr val="FFFFFF"/>
              </a:solidFill>
            </a:endParaRPr>
          </a:p>
        </p:txBody>
      </p:sp>
      <p:cxnSp>
        <p:nvCxnSpPr>
          <p:cNvPr id="15" name="Straight Connector 14">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14367-4464-486C-9963-53D6B0DC40EC}"/>
              </a:ext>
            </a:extLst>
          </p:cNvPr>
          <p:cNvSpPr>
            <a:spLocks noGrp="1"/>
          </p:cNvSpPr>
          <p:nvPr>
            <p:ph idx="1"/>
          </p:nvPr>
        </p:nvSpPr>
        <p:spPr>
          <a:xfrm>
            <a:off x="5315802" y="2505069"/>
            <a:ext cx="5778919" cy="3383902"/>
          </a:xfrm>
        </p:spPr>
        <p:txBody>
          <a:bodyPr>
            <a:normAutofit/>
          </a:bodyPr>
          <a:lstStyle/>
          <a:p>
            <a:pPr>
              <a:buFont typeface="Courier New" panose="02070309020205020404" pitchFamily="49" charset="0"/>
              <a:buChar char="o"/>
            </a:pPr>
            <a:r>
              <a:rPr lang="en-US" sz="1800" dirty="0">
                <a:solidFill>
                  <a:srgbClr val="FFFFFF"/>
                </a:solidFill>
              </a:rPr>
              <a:t> exchange info from Model in View </a:t>
            </a:r>
            <a:r>
              <a:rPr lang="en-US" sz="1200" dirty="0">
                <a:solidFill>
                  <a:srgbClr val="FFFFFF"/>
                </a:solidFill>
              </a:rPr>
              <a:t>(for instance, you could have a </a:t>
            </a:r>
            <a:r>
              <a:rPr lang="en-US" sz="1200" dirty="0" err="1">
                <a:solidFill>
                  <a:srgbClr val="FFFFFF"/>
                </a:solidFill>
              </a:rPr>
              <a:t>unix</a:t>
            </a:r>
            <a:r>
              <a:rPr lang="en-US" sz="1200" dirty="0">
                <a:solidFill>
                  <a:srgbClr val="FFFFFF"/>
                </a:solidFill>
              </a:rPr>
              <a:t> datetime format in Model and display it in a user-friendly format in View)</a:t>
            </a:r>
          </a:p>
          <a:p>
            <a:pPr>
              <a:buFont typeface="Courier New" panose="02070309020205020404" pitchFamily="49" charset="0"/>
              <a:buChar char="o"/>
            </a:pPr>
            <a:r>
              <a:rPr lang="en-US" sz="1800" dirty="0">
                <a:solidFill>
                  <a:srgbClr val="FFFFFF"/>
                </a:solidFill>
              </a:rPr>
              <a:t> pass commands from View to Model (events)</a:t>
            </a:r>
          </a:p>
          <a:p>
            <a:pPr>
              <a:buFont typeface="Courier New" panose="02070309020205020404" pitchFamily="49" charset="0"/>
              <a:buChar char="o"/>
            </a:pPr>
            <a:r>
              <a:rPr lang="en-US" sz="1800" dirty="0">
                <a:solidFill>
                  <a:srgbClr val="FFFFFF"/>
                </a:solidFill>
              </a:rPr>
              <a:t> sits behind the UI layer</a:t>
            </a:r>
          </a:p>
          <a:p>
            <a:pPr>
              <a:buFont typeface="Courier New" panose="02070309020205020404" pitchFamily="49" charset="0"/>
              <a:buChar char="o"/>
            </a:pPr>
            <a:r>
              <a:rPr lang="en-US" sz="1800" dirty="0">
                <a:solidFill>
                  <a:srgbClr val="FFFFFF"/>
                </a:solidFill>
              </a:rPr>
              <a:t> it is the View’s source of data and actions  </a:t>
            </a:r>
          </a:p>
          <a:p>
            <a:pPr marL="0" indent="0">
              <a:buNone/>
            </a:pPr>
            <a:endParaRPr lang="en-US" sz="1800" dirty="0">
              <a:solidFill>
                <a:srgbClr val="FFFFFF"/>
              </a:solidFill>
            </a:endParaRPr>
          </a:p>
        </p:txBody>
      </p:sp>
      <p:grpSp>
        <p:nvGrpSpPr>
          <p:cNvPr id="10" name="Group 9">
            <a:extLst>
              <a:ext uri="{FF2B5EF4-FFF2-40B4-BE49-F238E27FC236}">
                <a16:creationId xmlns:a16="http://schemas.microsoft.com/office/drawing/2014/main" id="{DCC8EDCF-CF26-4007-A193-DCB9CF85ADB3}"/>
              </a:ext>
            </a:extLst>
          </p:cNvPr>
          <p:cNvGrpSpPr/>
          <p:nvPr/>
        </p:nvGrpSpPr>
        <p:grpSpPr>
          <a:xfrm>
            <a:off x="750429" y="2486025"/>
            <a:ext cx="3143249" cy="1885950"/>
            <a:chOff x="6915149" y="937419"/>
            <a:chExt cx="3143249" cy="1885950"/>
          </a:xfrm>
        </p:grpSpPr>
        <p:sp>
          <p:nvSpPr>
            <p:cNvPr id="12" name="Rectangle 11">
              <a:extLst>
                <a:ext uri="{FF2B5EF4-FFF2-40B4-BE49-F238E27FC236}">
                  <a16:creationId xmlns:a16="http://schemas.microsoft.com/office/drawing/2014/main" id="{195B8D5E-4EE5-4D0F-934F-2116897BF424}"/>
                </a:ext>
              </a:extLst>
            </p:cNvPr>
            <p:cNvSpPr/>
            <p:nvPr/>
          </p:nvSpPr>
          <p:spPr>
            <a:xfrm>
              <a:off x="6915149" y="937419"/>
              <a:ext cx="3143249" cy="1885950"/>
            </a:xfrm>
            <a:prstGeom prst="rect">
              <a:avLst/>
            </a:prstGeom>
          </p:spPr>
          <p:style>
            <a:lnRef idx="3">
              <a:schemeClr val="lt1">
                <a:hueOff val="0"/>
                <a:satOff val="0"/>
                <a:lumOff val="0"/>
                <a:alphaOff val="0"/>
              </a:schemeClr>
            </a:lnRef>
            <a:fillRef idx="1">
              <a:schemeClr val="accent3">
                <a:hueOff val="-1292038"/>
                <a:satOff val="20087"/>
                <a:lumOff val="-588"/>
                <a:alphaOff val="0"/>
              </a:schemeClr>
            </a:fillRef>
            <a:effectRef idx="1">
              <a:schemeClr val="accent3">
                <a:hueOff val="-1292038"/>
                <a:satOff val="20087"/>
                <a:lumOff val="-588"/>
                <a:alphaOff val="0"/>
              </a:schemeClr>
            </a:effectRef>
            <a:fontRef idx="minor">
              <a:schemeClr val="lt1"/>
            </a:fontRef>
          </p:style>
        </p:sp>
        <p:sp>
          <p:nvSpPr>
            <p:cNvPr id="14" name="TextBox 13">
              <a:extLst>
                <a:ext uri="{FF2B5EF4-FFF2-40B4-BE49-F238E27FC236}">
                  <a16:creationId xmlns:a16="http://schemas.microsoft.com/office/drawing/2014/main" id="{D11388D8-3ACB-4DCF-93F6-AA93FD09DCCC}"/>
                </a:ext>
              </a:extLst>
            </p:cNvPr>
            <p:cNvSpPr txBox="1"/>
            <p:nvPr/>
          </p:nvSpPr>
          <p:spPr>
            <a:xfrm>
              <a:off x="6915149" y="937419"/>
              <a:ext cx="3143249" cy="18859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t>ViewModel</a:t>
              </a:r>
              <a:endParaRPr lang="en-US" sz="4800" kern="1200" dirty="0"/>
            </a:p>
          </p:txBody>
        </p:sp>
      </p:grpSp>
    </p:spTree>
    <p:extLst>
      <p:ext uri="{BB962C8B-B14F-4D97-AF65-F5344CB8AC3E}">
        <p14:creationId xmlns:p14="http://schemas.microsoft.com/office/powerpoint/2010/main" val="220618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0C23AC-9218-4842-825E-DD6CF5650ECE}"/>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98BE563E-73D9-46AA-8749-2CF8F49D303A}"/>
              </a:ext>
            </a:extLst>
          </p:cNvPr>
          <p:cNvSpPr>
            <a:spLocks noGrp="1"/>
          </p:cNvSpPr>
          <p:nvPr>
            <p:ph sz="half" idx="1"/>
          </p:nvPr>
        </p:nvSpPr>
        <p:spPr/>
        <p:txBody>
          <a:bodyPr>
            <a:normAutofit/>
          </a:bodyPr>
          <a:lstStyle/>
          <a:p>
            <a:r>
              <a:rPr lang="en-US" dirty="0"/>
              <a:t>The same TODO application, implemented using MV* frameworks</a:t>
            </a:r>
          </a:p>
          <a:p>
            <a:r>
              <a:rPr lang="en-US" dirty="0">
                <a:hlinkClick r:id="rId2"/>
              </a:rPr>
              <a:t>https://todomvc.com/</a:t>
            </a:r>
            <a:endParaRPr lang="en-US" dirty="0"/>
          </a:p>
          <a:p>
            <a:r>
              <a:rPr lang="en-US" dirty="0">
                <a:hlinkClick r:id="rId3"/>
              </a:rPr>
              <a:t>https://addyosmani.com/resources/essentialjsdesignpatterns/book/</a:t>
            </a:r>
            <a:endParaRPr lang="en-US" dirty="0"/>
          </a:p>
          <a:p>
            <a:r>
              <a:rPr lang="en-US" dirty="0">
                <a:hlinkClick r:id="rId4"/>
              </a:rPr>
              <a:t>https://www.wintellect.com/model-view-viewmodel-mvvm-explained/</a:t>
            </a:r>
            <a:endParaRPr lang="en-US" dirty="0"/>
          </a:p>
          <a:p>
            <a:r>
              <a:rPr lang="en-US" dirty="0">
                <a:hlinkClick r:id="rId5"/>
              </a:rPr>
              <a:t>https://github.com/ManuelDeLeon/TodoMvc</a:t>
            </a:r>
            <a:endParaRPr lang="en-US" dirty="0"/>
          </a:p>
          <a:p>
            <a:endParaRPr lang="en-US" dirty="0"/>
          </a:p>
        </p:txBody>
      </p:sp>
      <p:sp>
        <p:nvSpPr>
          <p:cNvPr id="6" name="Content Placeholder 5">
            <a:extLst>
              <a:ext uri="{FF2B5EF4-FFF2-40B4-BE49-F238E27FC236}">
                <a16:creationId xmlns:a16="http://schemas.microsoft.com/office/drawing/2014/main" id="{191FF3AE-4E29-4DF8-9C1F-0599C829609B}"/>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98789406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angles</Template>
  <TotalTime>103</TotalTime>
  <Words>384</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Courier New</vt:lpstr>
      <vt:lpstr>Franklin Gothic Book</vt:lpstr>
      <vt:lpstr>Open Sans</vt:lpstr>
      <vt:lpstr>1_RetrospectVTI</vt:lpstr>
      <vt:lpstr>Architectural Patterns</vt:lpstr>
      <vt:lpstr>MVVM</vt:lpstr>
      <vt:lpstr>MVVM</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dc:title>
  <dc:creator>Alexandra Maria Turian</dc:creator>
  <cp:lastModifiedBy>Alexandra Maria Turian</cp:lastModifiedBy>
  <cp:revision>10</cp:revision>
  <dcterms:created xsi:type="dcterms:W3CDTF">2021-04-21T16:44:12Z</dcterms:created>
  <dcterms:modified xsi:type="dcterms:W3CDTF">2021-04-21T18:27:28Z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