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874" autoAdjust="0"/>
  </p:normalViewPr>
  <p:slideViewPr>
    <p:cSldViewPr snapToGrid="0">
      <p:cViewPr varScale="1">
        <p:scale>
          <a:sx n="64" d="100"/>
          <a:sy n="64" d="100"/>
        </p:scale>
        <p:origin x="14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the 3 actors: Client, Adapter, </a:t>
          </a:r>
          <a:r>
            <a:rPr lang="en-US" dirty="0" err="1"/>
            <a:t>Adaptee</a:t>
          </a:r>
          <a:endParaRPr lang="en-US" dirty="0"/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</a:t>
          </a:r>
          <a:r>
            <a:rPr lang="en-US" baseline="0" dirty="0"/>
            <a:t> adapter does not add functionality! It only allow unrelated classes to work together.</a:t>
          </a:r>
          <a:endParaRPr lang="en-US" dirty="0"/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Usually, it is created during the process, because it provides a different interface to a code, that was not originally intended.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to use it: data from multiple data sources, work with multiple different systems or integrate legacy code in your app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it by composition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Two pieces that you need to work together, but be independent from one another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it when you need different versions of the same system or product, 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contrast to Adapter, you use Bridge upfront, when you start designing. They are similar, but with different intentions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Works only with a tree structure (hierarchy)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Deal with any object in the same way, regardless it’s a complex or simple object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 actors: Root (=Component), Composite, Leaf</a:t>
          </a:r>
        </a:p>
        <a:p>
          <a:pPr>
            <a:lnSpc>
              <a:spcPct val="100000"/>
            </a:lnSpc>
          </a:pPr>
          <a:r>
            <a:rPr lang="en-US" dirty="0"/>
            <a:t>Composite !== Composition 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Example usages in apps: file system, task tracker, 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Wraps an object to add functionality without modifying it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 a new class for each functionality you want to add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Often confused with inheritance, but it does not override, but adds/completes behavior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Ideas for your app: compute price (discounts, gift cards, promotions, taxes)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Façade is a class that uses composition, because it contains the APIs you’re trying to simplify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Before implementing a façade, see whether you can refactor the system you’re using (if it’s implemented by you, of course)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It’s very simple to implement, so people tend to overuse it, just like with singleton 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</a:t>
          </a:r>
          <a:r>
            <a:rPr lang="en-US" baseline="0" dirty="0"/>
            <a:t> contrast with adapter pattern, it does not modify the behavior, it just simplifies usage </a:t>
          </a:r>
          <a:endParaRPr lang="en-US" dirty="0"/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Flyweight can be recognized by a creation method that returns cached objects instead of creating new ones</a:t>
          </a:r>
          <a:endParaRPr lang="en-US" dirty="0"/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Purpose: minimizing memory intake. If you don’t have problems with RAM, there is no point in using it</a:t>
          </a:r>
          <a:endParaRPr lang="en-US" dirty="0"/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Caching</a:t>
          </a:r>
          <a:r>
            <a:rPr lang="en-US" baseline="0" dirty="0"/>
            <a:t> can be a clue to identify flyweight pattern. Common usage: video games, graphics, but not only</a:t>
          </a:r>
          <a:endParaRPr lang="en-US" dirty="0"/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It’s an optimization pattern, not a refactoring pattern. 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Keywords: security, remote, operations with massive costs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Proxy = an intermediate object that intercepts calls and delegates to a real object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Proxy is responsible for the real object lifecycle (unlike decorators, where the object is received)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</a:t>
          </a:r>
          <a:r>
            <a:rPr lang="en-US" baseline="0" dirty="0"/>
            <a:t> can add functionality, but it is not its primary purpose</a:t>
          </a:r>
          <a:endParaRPr lang="en-US" dirty="0"/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the 3 actors: Client, Adapter, </a:t>
          </a:r>
          <a:r>
            <a:rPr lang="en-US" sz="1400" kern="1200" dirty="0" err="1"/>
            <a:t>Adaptee</a:t>
          </a:r>
          <a:endParaRPr lang="en-US" sz="1400" kern="1200" dirty="0"/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</a:t>
          </a:r>
          <a:r>
            <a:rPr lang="en-US" sz="1400" kern="1200" baseline="0" dirty="0"/>
            <a:t> adapter does not add functionality! It only allow unrelated classes to work together.</a:t>
          </a:r>
          <a:endParaRPr lang="en-US" sz="1400" kern="1200" dirty="0"/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Usually, it is created during the process, because it provides a different interface to a code, that was not originally intended.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When to use it: data from multiple data sources, work with multiple different systems or integrate legacy code in your app</a:t>
          </a:r>
        </a:p>
      </dsp:txBody>
      <dsp:txXfrm>
        <a:off x="910646" y="2958199"/>
        <a:ext cx="3729089" cy="788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it by composition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Two pieces that you need to work together, but be independent from one another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it when you need different versions of the same system or product, 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 contrast to Adapter, you use Bridge upfront, when you start designing. They are similar, but with different intentions</a:t>
          </a:r>
        </a:p>
      </dsp:txBody>
      <dsp:txXfrm>
        <a:off x="910646" y="2958199"/>
        <a:ext cx="3729089" cy="788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Works only with a tree structure (hierarchy)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Deal with any object in the same way, regardless it’s a complex or simple object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 actors: Root (=Component), Composite, Leaf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Composite !== Composition 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Example usages in apps: file system, task tracker, </a:t>
          </a:r>
        </a:p>
      </dsp:txBody>
      <dsp:txXfrm>
        <a:off x="910646" y="2958199"/>
        <a:ext cx="3729089" cy="7884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Wraps an object to add functionality without modifying it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Implement a new class for each functionality you want to add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Often confused with inheritance, but it does not override, but adds/completes behavior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Ideas for your app: compute price (discounts, gift cards, promotions, taxes)</a:t>
          </a:r>
        </a:p>
      </dsp:txBody>
      <dsp:txXfrm>
        <a:off x="910646" y="2958199"/>
        <a:ext cx="3729089" cy="7884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Façade is a class that uses composition, because it contains the APIs you’re trying to simplify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Before implementing a façade, see whether you can refactor the system you’re using (if it’s implemented by you, of course)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It’s very simple to implement, so people tend to overuse it, just like with singleton 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</a:t>
          </a:r>
          <a:r>
            <a:rPr lang="en-US" sz="1400" kern="1200" baseline="0" dirty="0"/>
            <a:t> contrast with adapter pattern, it does not modify the behavior, it just simplifies usage </a:t>
          </a:r>
          <a:endParaRPr lang="en-US" sz="1400" kern="1200" dirty="0"/>
        </a:p>
      </dsp:txBody>
      <dsp:txXfrm>
        <a:off x="910646" y="2958199"/>
        <a:ext cx="3729089" cy="7884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Flyweight can be recognized by a creation method that returns cached objects instead of creating new ones</a:t>
          </a:r>
          <a:endParaRPr lang="en-US" sz="1400" kern="1200" dirty="0"/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Purpose: minimizing memory intake. If you don’t have problems with RAM, there is no point in using it</a:t>
          </a:r>
          <a:endParaRPr lang="en-US" sz="1400" kern="1200" dirty="0"/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Caching</a:t>
          </a:r>
          <a:r>
            <a:rPr lang="en-US" sz="1400" kern="1200" baseline="0" dirty="0"/>
            <a:t> can be a clue to identify flyweight pattern. Common usage: video games, graphics, but not only</a:t>
          </a:r>
          <a:endParaRPr lang="en-US" sz="1400" kern="1200" dirty="0"/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It’s an optimization pattern, not a refactoring pattern. </a:t>
          </a:r>
        </a:p>
      </dsp:txBody>
      <dsp:txXfrm>
        <a:off x="910646" y="2958199"/>
        <a:ext cx="3729089" cy="7884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Keywords: security, remote, operations with massive costs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Proxy = an intermediate object that intercepts calls and delegates to a real object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Proxy is responsible for the real object lifecycle (unlike decorators, where the object is received)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It</a:t>
          </a:r>
          <a:r>
            <a:rPr lang="en-US" sz="1400" kern="1200" baseline="0" dirty="0"/>
            <a:t> can add functionality, but it is not its primary purpose</a:t>
          </a:r>
          <a:endParaRPr lang="en-US" sz="1400" kern="1200" dirty="0"/>
        </a:p>
      </dsp:txBody>
      <dsp:txXfrm>
        <a:off x="910646" y="2958199"/>
        <a:ext cx="3729089" cy="788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25228-C6B1-4EA6-96EA-5B49C3E6D19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23AC1-94C2-45AF-A25E-9C765FAB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1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Creational = </a:t>
            </a:r>
            <a:r>
              <a:rPr lang="en-US" dirty="0" err="1"/>
              <a:t>mecanisme</a:t>
            </a:r>
            <a:r>
              <a:rPr lang="en-US" dirty="0"/>
              <a:t> de </a:t>
            </a:r>
            <a:r>
              <a:rPr lang="en-US" dirty="0" err="1"/>
              <a:t>creare</a:t>
            </a:r>
            <a:r>
              <a:rPr lang="en-US" dirty="0"/>
              <a:t> a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reutilizare</a:t>
            </a:r>
            <a:r>
              <a:rPr lang="en-US" dirty="0"/>
              <a:t> a </a:t>
            </a:r>
            <a:r>
              <a:rPr lang="en-US" dirty="0" err="1"/>
              <a:t>codului</a:t>
            </a:r>
            <a:endParaRPr lang="en-US" dirty="0"/>
          </a:p>
          <a:p>
            <a:r>
              <a:rPr lang="en-US" dirty="0"/>
              <a:t>Structural = </a:t>
            </a:r>
            <a:r>
              <a:rPr lang="en-US" dirty="0" err="1"/>
              <a:t>asamblarea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claselor</a:t>
            </a:r>
            <a:r>
              <a:rPr lang="en-US" dirty="0"/>
              <a:t>, </a:t>
            </a:r>
            <a:r>
              <a:rPr lang="en-US" dirty="0" err="1"/>
              <a:t>integrarea</a:t>
            </a:r>
            <a:r>
              <a:rPr lang="en-US" dirty="0"/>
              <a:t> lor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largi</a:t>
            </a:r>
            <a:r>
              <a:rPr lang="en-US" dirty="0"/>
              <a:t>, </a:t>
            </a:r>
            <a:r>
              <a:rPr lang="en-US" dirty="0" err="1"/>
              <a:t>lasand</a:t>
            </a:r>
            <a:r>
              <a:rPr lang="en-US" dirty="0"/>
              <a:t> </a:t>
            </a:r>
            <a:r>
              <a:rPr lang="en-US" dirty="0" err="1"/>
              <a:t>totusi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. </a:t>
            </a:r>
            <a:r>
              <a:rPr lang="en-US" dirty="0" err="1"/>
              <a:t>Aici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grele</a:t>
            </a:r>
            <a:r>
              <a:rPr lang="en-US" dirty="0"/>
              <a:t> </a:t>
            </a:r>
            <a:r>
              <a:rPr lang="en-US" dirty="0" err="1"/>
              <a:t>exemplele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nu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lucram</a:t>
            </a:r>
            <a:r>
              <a:rPr lang="en-US" dirty="0"/>
              <a:t> pe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largi</a:t>
            </a:r>
            <a:endParaRPr lang="en-US" dirty="0"/>
          </a:p>
          <a:p>
            <a:r>
              <a:rPr lang="en-US" dirty="0"/>
              <a:t>Behavioral = se </a:t>
            </a:r>
            <a:r>
              <a:rPr lang="en-US" dirty="0" err="1"/>
              <a:t>refera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la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asignarea</a:t>
            </a:r>
            <a:r>
              <a:rPr lang="en-US" dirty="0"/>
              <a:t> </a:t>
            </a:r>
            <a:r>
              <a:rPr lang="en-US" dirty="0" err="1"/>
              <a:t>responsabilitatilor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Palatino"/>
              </a:rPr>
              <a:t>The Composite Pattern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 describes a group of objects that can be treated in the same way a single instance of an object may be.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This allows us to treat both individual objects and compositions in a uniform manner, meaning that the same behavior will be applied regardless of whether we're working with one item or a thousand.</a:t>
            </a:r>
          </a:p>
          <a:p>
            <a:endParaRPr lang="en-US" dirty="0"/>
          </a:p>
          <a:p>
            <a:r>
              <a:rPr lang="en-US" dirty="0"/>
              <a:t>Pitfalls: simplifies too much, it’s difficult to set restrictions because of the unity you have to follow between objects</a:t>
            </a:r>
          </a:p>
          <a:p>
            <a:r>
              <a:rPr lang="en-US" dirty="0"/>
              <a:t>Composite is different from composition.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23AC1-94C2-45AF-A25E-9C765FAB94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00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use of decorator, you add functionality to an object, without modifying that object itself. </a:t>
            </a:r>
          </a:p>
          <a:p>
            <a:r>
              <a:rPr lang="en-US" dirty="0"/>
              <a:t>You can add multiple new functionalities in subclasses. This will respect the single responsibility principle, because each decorator will deal with its own functionality.</a:t>
            </a:r>
          </a:p>
          <a:p>
            <a:r>
              <a:rPr lang="en-US" dirty="0"/>
              <a:t>It is based on inheritance, but it’s more than the only concept of inheritance.</a:t>
            </a:r>
          </a:p>
          <a:p>
            <a:r>
              <a:rPr lang="en-US" dirty="0"/>
              <a:t>You will send to the constructor what is decorated (that can be an object or another decorator object).</a:t>
            </a:r>
          </a:p>
          <a:p>
            <a:r>
              <a:rPr lang="en-US" dirty="0"/>
              <a:t>Just like in composite, you treat the objects in the same way, but you add functionality, you don’t that to have unity </a:t>
            </a:r>
            <a:r>
              <a:rPr lang="en-US"/>
              <a:t>between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23AC1-94C2-45AF-A25E-9C765FAB94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3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You create a single class that hides the complexity of an entire subsystem.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Think of it as simplifying the API being presented to other developers, something which almost always improves usability.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This gives us the ability to indirectly interact with subsystems in a way that can sometimes be less prone to error than accessing the subsystem directly. 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When using the pattern, try to be aware of any performance costs involved and make a call on whether they are worth the level of abstraction offered.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23AC1-94C2-45AF-A25E-9C765FAB94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6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The Flyweight pattern is a solution for optimizing code that is repetitive, slow and inefficiently shares data.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 It aims to minimize the use of memory in an application by sharing as much data as possible with related objects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alatino"/>
              </a:rPr>
              <a:t>e.g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 application configuration, state and so on).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Fun fact: named after the boxing weight class that includes fighters weighing less than 112lb.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In the Flyweight pattern there's a concept of two states - intrinsic and extrinsic. Intrinsic information may be required by internal methods in our objects which they absolutely cannot function without. Extrinsic information can however be removed and stored externally.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Books example (borrows, book specific, borrow specific)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23AC1-94C2-45AF-A25E-9C765FAB94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51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substitute/placeholder for another object, something intermediary.</a:t>
            </a:r>
          </a:p>
          <a:p>
            <a:r>
              <a:rPr lang="en-US" dirty="0"/>
              <a:t>The proxy must follow the same interface as the real service.</a:t>
            </a:r>
          </a:p>
          <a:p>
            <a:r>
              <a:rPr lang="en-US" dirty="0"/>
              <a:t>Proxy manages the lifecycle of its service, sometimes is sent in constructor, but it’s a rather rare scenario.</a:t>
            </a:r>
          </a:p>
          <a:p>
            <a:r>
              <a:rPr lang="en-US" dirty="0"/>
              <a:t>You can do this for:</a:t>
            </a:r>
          </a:p>
          <a:p>
            <a:pPr marL="171450" indent="-171450">
              <a:buFontTx/>
              <a:buChar char="-"/>
            </a:pPr>
            <a:r>
              <a:rPr lang="en-US" dirty="0"/>
              <a:t>Security reasons (want to check access before executing an operation) -&gt; protection proxy</a:t>
            </a:r>
          </a:p>
          <a:p>
            <a:pPr marL="171450" indent="-171450">
              <a:buFontTx/>
              <a:buChar char="-"/>
            </a:pPr>
            <a:r>
              <a:rPr lang="en-US" dirty="0"/>
              <a:t>Lazy initialization -&gt; virtual proxy</a:t>
            </a:r>
          </a:p>
          <a:p>
            <a:pPr marL="171450" indent="-171450">
              <a:buFontTx/>
              <a:buChar char="-"/>
            </a:pPr>
            <a:r>
              <a:rPr lang="en-US" dirty="0"/>
              <a:t>Caching (audio to text example) -&gt; caching proxy</a:t>
            </a:r>
          </a:p>
          <a:p>
            <a:pPr marL="171450" indent="-171450">
              <a:buFontTx/>
              <a:buChar char="-"/>
            </a:pPr>
            <a:r>
              <a:rPr lang="en-US" dirty="0"/>
              <a:t>Pass requests over the network -&gt; remote proxy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23AC1-94C2-45AF-A25E-9C765FAB94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ypescriptlang.org/docs/handbook/decorators.html" TargetMode="External"/><Relationship Id="rId3" Type="http://schemas.openxmlformats.org/officeDocument/2006/relationships/diagramLayout" Target="../diagrams/layout4.xml"/><Relationship Id="rId7" Type="http://schemas.openxmlformats.org/officeDocument/2006/relationships/hyperlink" Target="https://reactjs.org/docs/higher-order-components.html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https://labs.thisdot.co/blog/ngrx-facade-pattern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aturian/design-patterns" TargetMode="External"/><Relationship Id="rId7" Type="http://schemas.openxmlformats.org/officeDocument/2006/relationships/hyperlink" Target="https://medium.com/" TargetMode="External"/><Relationship Id="rId2" Type="http://schemas.openxmlformats.org/officeDocument/2006/relationships/hyperlink" Target="https://github.com/alexandraturian/food-delivery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reecodecamp.org/news/tag/design-patterns/" TargetMode="External"/><Relationship Id="rId5" Type="http://schemas.openxmlformats.org/officeDocument/2006/relationships/hyperlink" Target="https://addyosmani.com/resources/essentialjsdesignpatterns/book/" TargetMode="External"/><Relationship Id="rId4" Type="http://schemas.openxmlformats.org/officeDocument/2006/relationships/hyperlink" Target="https://refactoring.gur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docs.microsoft.com/en-us/archive/msdn-magazine/2005/july/discovering-the-design-patterns-you-re-already-using-in-net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mit.edu/java_v1.5.0_22/distrib/share/docs/guide/jdbc/bridge.html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www.codeproject.com/Articles/890/Bridge-Pattern-Bridging-the-gap-between-Interface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9410" y="1564012"/>
            <a:ext cx="3214307" cy="1779908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9410" y="4150527"/>
            <a:ext cx="3205640" cy="132101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LESSON 2</a:t>
            </a:r>
          </a:p>
          <a:p>
            <a:pPr>
              <a:lnSpc>
                <a:spcPct val="100000"/>
              </a:lnSpc>
            </a:pPr>
            <a:r>
              <a:rPr lang="en-US" sz="1600" dirty="0" err="1"/>
              <a:t>sTRUCTURAL</a:t>
            </a:r>
            <a:r>
              <a:rPr lang="en-US" sz="1600" dirty="0"/>
              <a:t> PATTERNS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7486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Decorator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57918901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Java: </a:t>
            </a:r>
            <a:r>
              <a:rPr lang="en-US" dirty="0" err="1"/>
              <a:t>InputStream</a:t>
            </a:r>
            <a:r>
              <a:rPr lang="en-US" dirty="0"/>
              <a:t>, UI components in swing, </a:t>
            </a:r>
            <a:r>
              <a:rPr lang="en-US" dirty="0" err="1"/>
              <a:t>Collection.checkedList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C#: </a:t>
            </a:r>
            <a:r>
              <a:rPr lang="en-US" dirty="0" err="1"/>
              <a:t>System.IO.Stream</a:t>
            </a:r>
            <a:r>
              <a:rPr lang="en-US" dirty="0"/>
              <a:t> </a:t>
            </a:r>
          </a:p>
          <a:p>
            <a:pPr marL="201168" lvl="1" indent="0">
              <a:buNone/>
            </a:pPr>
            <a:r>
              <a:rPr lang="en-US" dirty="0" err="1"/>
              <a:t>jQuery.extend</a:t>
            </a:r>
            <a:r>
              <a:rPr lang="en-US" dirty="0"/>
              <a:t>()</a:t>
            </a:r>
          </a:p>
          <a:p>
            <a:pPr marL="201168" lvl="1" indent="0">
              <a:buNone/>
            </a:pPr>
            <a:r>
              <a:rPr lang="en-US" dirty="0"/>
              <a:t>React: Higher Order Components </a:t>
            </a:r>
            <a:r>
              <a:rPr lang="en-US" dirty="0">
                <a:hlinkClick r:id="rId7"/>
              </a:rPr>
              <a:t>https://reactjs.org/docs/higher-order-components.html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TypeScript decorators (experimental) </a:t>
            </a:r>
            <a:r>
              <a:rPr lang="en-US" dirty="0">
                <a:hlinkClick r:id="rId8"/>
              </a:rPr>
              <a:t>https://www.typescriptlang.org/docs/handbook/decorators.html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09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Facade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 poorly designed or complicated system that you need to use in your app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create an interface (a façade) to allow the client to use the code easier</a:t>
            </a:r>
          </a:p>
        </p:txBody>
      </p:sp>
      <p:pic>
        <p:nvPicPr>
          <p:cNvPr id="2" name="Picture 2" descr="Association or Aggregation relationship for Facade design pattern? - Stack  Overflow">
            <a:extLst>
              <a:ext uri="{FF2B5EF4-FFF2-40B4-BE49-F238E27FC236}">
                <a16:creationId xmlns:a16="http://schemas.microsoft.com/office/drawing/2014/main" id="{2AD0BBA7-51D6-4614-961A-427749F61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344" y="228858"/>
            <a:ext cx="6541278" cy="409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43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Facade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256159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dirty="0"/>
              <a:t>Java: </a:t>
            </a:r>
            <a:r>
              <a:rPr lang="en-US" dirty="0" err="1"/>
              <a:t>java.util.Connection</a:t>
            </a:r>
            <a:r>
              <a:rPr lang="en-US" dirty="0"/>
              <a:t>, </a:t>
            </a:r>
            <a:r>
              <a:rPr lang="en-US" dirty="0" err="1"/>
              <a:t>javax.faces.context.FacesContext</a:t>
            </a:r>
            <a:r>
              <a:rPr lang="en-US" dirty="0"/>
              <a:t>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C#: </a:t>
            </a:r>
            <a:r>
              <a:rPr lang="en-US" dirty="0" err="1"/>
              <a:t>System.Environment</a:t>
            </a:r>
            <a:r>
              <a:rPr lang="en-US" dirty="0"/>
              <a:t>, </a:t>
            </a:r>
            <a:r>
              <a:rPr lang="en-US" dirty="0" err="1"/>
              <a:t>System.String</a:t>
            </a:r>
            <a:r>
              <a:rPr lang="en-US" dirty="0"/>
              <a:t>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Retrofit for Android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NgRx</a:t>
            </a:r>
            <a:r>
              <a:rPr lang="en-US" dirty="0"/>
              <a:t> for Angular, built on top of </a:t>
            </a:r>
            <a:r>
              <a:rPr lang="en-US" dirty="0" err="1"/>
              <a:t>RxJS</a:t>
            </a:r>
            <a:endParaRPr lang="en-US" dirty="0"/>
          </a:p>
          <a:p>
            <a:pPr marL="201168" lvl="1" indent="0">
              <a:buNone/>
            </a:pPr>
            <a:r>
              <a:rPr lang="en-US" dirty="0">
                <a:hlinkClick r:id="rId7"/>
              </a:rPr>
              <a:t>https://labs.thisdot.co/blog/ngrx-facade-pattern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jQuery: $(element).</a:t>
            </a:r>
            <a:r>
              <a:rPr lang="en-US" dirty="0" err="1"/>
              <a:t>css</a:t>
            </a:r>
            <a:r>
              <a:rPr lang="en-US" dirty="0"/>
              <a:t>(), $(element).animate(), $(document).ready()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16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Flyweight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 problems with RAM because of keeping a lot of similar objects in memory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separate state that never changes = immutable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(intrinsic state) </a:t>
            </a:r>
            <a:r>
              <a:rPr lang="en-US" dirty="0"/>
              <a:t>from state unique to each object, that can be changed by the client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(extrinsic state)</a:t>
            </a:r>
          </a:p>
        </p:txBody>
      </p:sp>
      <p:pic>
        <p:nvPicPr>
          <p:cNvPr id="2" name="Picture 2" descr="Flyweight">
            <a:extLst>
              <a:ext uri="{FF2B5EF4-FFF2-40B4-BE49-F238E27FC236}">
                <a16:creationId xmlns:a16="http://schemas.microsoft.com/office/drawing/2014/main" id="{933F795C-E8E6-4191-B26A-5C339A0E2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703" y="131423"/>
            <a:ext cx="3216560" cy="424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25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Flyweight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51674078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Java: </a:t>
            </a:r>
            <a:r>
              <a:rPr lang="en-US" dirty="0" err="1"/>
              <a:t>java.lang.integer.valueOf</a:t>
            </a:r>
            <a:r>
              <a:rPr lang="en-US" dirty="0"/>
              <a:t>()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C#: </a:t>
            </a:r>
            <a:r>
              <a:rPr lang="en-US" dirty="0" err="1"/>
              <a:t>System.StringComparer</a:t>
            </a:r>
            <a:r>
              <a:rPr lang="en-US" dirty="0"/>
              <a:t>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3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Proxy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 object that consumes a lot of resources, but is not always needed, security issues, remote communication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create an intermediate object (a proxy) that follows the same interface as the service it delegates actions to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6" name="Picture 4" descr="Proxy scheme">
            <a:extLst>
              <a:ext uri="{FF2B5EF4-FFF2-40B4-BE49-F238E27FC236}">
                <a16:creationId xmlns:a16="http://schemas.microsoft.com/office/drawing/2014/main" id="{32AE79BE-39C8-459A-B7F8-41B97207A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33" y="681074"/>
            <a:ext cx="4340273" cy="321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37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Proxy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8512821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Java: </a:t>
            </a:r>
          </a:p>
          <a:p>
            <a:pPr marL="201168" lvl="1" indent="0">
              <a:buNone/>
            </a:pPr>
            <a:r>
              <a:rPr lang="en-US" dirty="0" err="1"/>
              <a:t>java.lang.reflect.InvocationHandler</a:t>
            </a:r>
            <a:r>
              <a:rPr lang="en-US" dirty="0"/>
              <a:t>, </a:t>
            </a:r>
            <a:r>
              <a:rPr lang="en-US" dirty="0" err="1"/>
              <a:t>java.lang.reflect.Proxy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C#: </a:t>
            </a:r>
          </a:p>
          <a:p>
            <a:pPr marL="201168" lvl="1" indent="0">
              <a:buNone/>
            </a:pPr>
            <a:r>
              <a:rPr lang="en-US" dirty="0" err="1"/>
              <a:t>System.Net.WebClient</a:t>
            </a:r>
            <a:r>
              <a:rPr lang="en-US" dirty="0"/>
              <a:t> </a:t>
            </a:r>
          </a:p>
          <a:p>
            <a:pPr marL="201168" lvl="1" indent="0">
              <a:buNone/>
            </a:pPr>
            <a:r>
              <a:rPr lang="en-US" dirty="0" err="1"/>
              <a:t>System.Runtime.Remoting.Proxies.RealProxy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jQuery.proxy</a:t>
            </a:r>
            <a:r>
              <a:rPr lang="en-US" dirty="0"/>
              <a:t>()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JavaScript: Proxy object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4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3444580-F2A0-4DCA-BEC7-A995A884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12C1AD-EDC8-48BB-A56E-8F911CB28B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[INTERNAL]</a:t>
            </a:r>
          </a:p>
          <a:p>
            <a:r>
              <a:rPr lang="en-US" dirty="0">
                <a:hlinkClick r:id="rId2"/>
              </a:rPr>
              <a:t>https://github.com/alexandraturian/food-delivery</a:t>
            </a:r>
            <a:endParaRPr lang="en-US" dirty="0"/>
          </a:p>
          <a:p>
            <a:r>
              <a:rPr lang="en-US" dirty="0">
                <a:hlinkClick r:id="rId3"/>
              </a:rPr>
              <a:t>https://github.com/alexandraturian/design-patterns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1D0432-9418-4649-8013-72AEE70C5D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[EXTERNAL]</a:t>
            </a:r>
          </a:p>
          <a:p>
            <a:r>
              <a:rPr lang="en-US" dirty="0">
                <a:hlinkClick r:id="rId4"/>
              </a:rPr>
              <a:t>https://refactoring.guru/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5"/>
              </a:rPr>
              <a:t>https://addyosmani.com/resources/essentialjsdesignpatterns/book/</a:t>
            </a:r>
            <a:endParaRPr lang="en-US" dirty="0"/>
          </a:p>
          <a:p>
            <a:r>
              <a:rPr lang="en-US" dirty="0">
                <a:hlinkClick r:id="rId6"/>
              </a:rPr>
              <a:t>https://www.freecodecamp.org/news/tag/design-patterns/</a:t>
            </a:r>
            <a:endParaRPr lang="en-US" dirty="0"/>
          </a:p>
          <a:p>
            <a:r>
              <a:rPr lang="en-US" dirty="0"/>
              <a:t>Articles on </a:t>
            </a:r>
            <a:r>
              <a:rPr lang="en-US" dirty="0">
                <a:hlinkClick r:id="rId7"/>
              </a:rPr>
              <a:t>https://medium.com/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3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24EB-21C4-42D8-A260-0B63C1C3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ACF8-BE9D-4260-BE40-F6D983EAD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363988"/>
            <a:ext cx="5928344" cy="61522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Creational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provide various object creation mechanisms, which increase flexibility and reuse of existing code.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Singleton, Factory Method, Abstract Factory, Builder, Prototype</a:t>
            </a: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Structural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explain how to assemble objects and classes into larger structures while keeping these structures flexible and efficient.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Adapter, Bridge, Composite, Decorator, Façade, Flyweight, Proxy</a:t>
            </a:r>
            <a:endParaRPr lang="en-US" b="0" i="0" dirty="0">
              <a:solidFill>
                <a:srgbClr val="444444"/>
              </a:solidFill>
              <a:effectLst/>
              <a:latin typeface="PT Sans"/>
            </a:endParaRP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Behavioral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handle how objects interact: communication, dependencies, isolation.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Chain of responsibility, Command, Iterator, Mediator, Memento, Observer, State, Strategy, Template Method, Visitor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214B2-4D03-474B-822A-6335F9FE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364637"/>
            <a:ext cx="3517567" cy="274291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Creational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Structural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Behavioral Patterns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E9D8E7-4EF3-4B49-A7B8-8F627B83579D}"/>
              </a:ext>
            </a:extLst>
          </p:cNvPr>
          <p:cNvCxnSpPr>
            <a:cxnSpLocks/>
          </p:cNvCxnSpPr>
          <p:nvPr/>
        </p:nvCxnSpPr>
        <p:spPr>
          <a:xfrm>
            <a:off x="5458984" y="2210540"/>
            <a:ext cx="552191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9BC2B4-1D74-43A3-B658-15E36150317A}"/>
              </a:ext>
            </a:extLst>
          </p:cNvPr>
          <p:cNvCxnSpPr>
            <a:cxnSpLocks/>
          </p:cNvCxnSpPr>
          <p:nvPr/>
        </p:nvCxnSpPr>
        <p:spPr>
          <a:xfrm>
            <a:off x="5458984" y="4466948"/>
            <a:ext cx="56913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2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Adapter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interface incompatibility, legacy code, 3</a:t>
            </a:r>
            <a:r>
              <a:rPr lang="en-US" baseline="30000" dirty="0"/>
              <a:t>rd</a:t>
            </a:r>
            <a:r>
              <a:rPr lang="en-US" dirty="0"/>
              <a:t> party apps that do not fit your interface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create adapter that makes the conversion between 2 incompatible classes. Target uses a method from Adapter and the Adapter translates that request so that the </a:t>
            </a:r>
            <a:r>
              <a:rPr lang="en-US" dirty="0" err="1"/>
              <a:t>Adaptee</a:t>
            </a:r>
            <a:r>
              <a:rPr lang="en-US" dirty="0"/>
              <a:t> (which is a private field in Adapter) will understand</a:t>
            </a:r>
          </a:p>
        </p:txBody>
      </p:sp>
      <p:pic>
        <p:nvPicPr>
          <p:cNvPr id="1030" name="Picture 6" descr="Adapter Design Pattern- Relationship Types Between Roles - Stack Overflow">
            <a:extLst>
              <a:ext uri="{FF2B5EF4-FFF2-40B4-BE49-F238E27FC236}">
                <a16:creationId xmlns:a16="http://schemas.microsoft.com/office/drawing/2014/main" id="{9BC025CD-27A3-4DD1-9F1E-5806E4DF5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11" y="704689"/>
            <a:ext cx="5494917" cy="319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95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Adapter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1404457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Java: </a:t>
            </a:r>
            <a:r>
              <a:rPr lang="en-US" dirty="0" err="1"/>
              <a:t>java.util.Collections</a:t>
            </a:r>
            <a:r>
              <a:rPr lang="en-US" dirty="0"/>
              <a:t> </a:t>
            </a:r>
          </a:p>
          <a:p>
            <a:r>
              <a:rPr lang="en-US" dirty="0"/>
              <a:t>C#: </a:t>
            </a:r>
            <a:r>
              <a:rPr lang="en-US" dirty="0" err="1"/>
              <a:t>System.IO.StreamReader</a:t>
            </a:r>
            <a:endParaRPr lang="en-US" dirty="0"/>
          </a:p>
          <a:p>
            <a:r>
              <a:rPr lang="en-US" dirty="0"/>
              <a:t>Backward compatibility with COM objects</a:t>
            </a:r>
          </a:p>
          <a:p>
            <a:r>
              <a:rPr lang="en-US" dirty="0">
                <a:hlinkClick r:id="rId7"/>
              </a:rPr>
              <a:t>https://docs.microsoft.com/en-us/archive/msdn-magazine/2005/july/discovering-the-design-patterns-you-re-already-using-in-net</a:t>
            </a:r>
            <a:endParaRPr lang="en-US" dirty="0"/>
          </a:p>
          <a:p>
            <a:r>
              <a:rPr lang="en-US" dirty="0"/>
              <a:t>jQuery: </a:t>
            </a:r>
            <a:r>
              <a:rPr lang="en-US" b="0" i="0" dirty="0">
                <a:solidFill>
                  <a:srgbClr val="DD1144"/>
                </a:solidFill>
                <a:effectLst/>
                <a:latin typeface="Menlo"/>
              </a:rPr>
              <a:t>jQuery.fn.css()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3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Bridge</a:t>
            </a:r>
            <a:br>
              <a:rPr lang="en-US" sz="4000" dirty="0"/>
            </a:br>
            <a:r>
              <a:rPr lang="en-US" sz="2000" b="0" i="1" dirty="0">
                <a:solidFill>
                  <a:schemeClr val="bg2">
                    <a:lumMod val="90000"/>
                  </a:schemeClr>
                </a:solidFill>
                <a:effectLst/>
                <a:latin typeface="Palatino"/>
              </a:rPr>
              <a:t>Separates an object's interface from its implementation so the two can vary independently.</a:t>
            </a:r>
            <a:endParaRPr lang="en-US" sz="4000" i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a lot of subclasses because the objects are composed (red car with diesel engine, blue car with petrol engine, etc.)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composition. Add field of type B (Implementor) in class A (Abstraction), that will act as a bridge</a:t>
            </a:r>
          </a:p>
        </p:txBody>
      </p:sp>
      <p:pic>
        <p:nvPicPr>
          <p:cNvPr id="1028" name="Picture 4" descr="Bridge Design Pattern">
            <a:extLst>
              <a:ext uri="{FF2B5EF4-FFF2-40B4-BE49-F238E27FC236}">
                <a16:creationId xmlns:a16="http://schemas.microsoft.com/office/drawing/2014/main" id="{4796A792-B8F3-47B0-8B3A-567224F5D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3" y="314903"/>
            <a:ext cx="5248273" cy="34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56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Bridge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8710495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>
                <a:hlinkClick r:id="rId7"/>
              </a:rPr>
              <a:t>https://www.codeproject.com/Articles/890/Bridge-Pattern-Bridging-the-gap-between-Interface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>
                <a:hlinkClick r:id="rId8"/>
              </a:rPr>
              <a:t>https://web.mit.edu/java_v1.5.0_22/distrib/share/docs/guide/jdbc/bridge.html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57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Composite</a:t>
            </a:r>
            <a:br>
              <a:rPr lang="en-US" sz="4000" dirty="0"/>
            </a:br>
            <a:r>
              <a:rPr lang="en-US" sz="2000" i="1" dirty="0">
                <a:solidFill>
                  <a:schemeClr val="bg2">
                    <a:lumMod val="90000"/>
                  </a:schemeClr>
                </a:solidFill>
                <a:latin typeface="Palatino"/>
              </a:rPr>
              <a:t>D</a:t>
            </a:r>
            <a:r>
              <a:rPr lang="en-US" sz="2000" b="0" i="1" dirty="0">
                <a:solidFill>
                  <a:schemeClr val="bg2">
                    <a:lumMod val="90000"/>
                  </a:schemeClr>
                </a:solidFill>
                <a:effectLst/>
                <a:latin typeface="Palatino"/>
              </a:rPr>
              <a:t>escribes a group of objects that can be treated in the same way a single instance of an object may be</a:t>
            </a:r>
            <a:endParaRPr lang="en-US" sz="4000" i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 complex tree representation of your app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In Client, work only with an interface implemented by leaves and composites.</a:t>
            </a:r>
          </a:p>
          <a:p>
            <a:pPr>
              <a:lnSpc>
                <a:spcPct val="100000"/>
              </a:lnSpc>
            </a:pPr>
            <a:r>
              <a:rPr lang="en-US" dirty="0"/>
              <a:t>Have one common method (render, </a:t>
            </a:r>
            <a:r>
              <a:rPr lang="en-US" dirty="0" err="1"/>
              <a:t>computePrice</a:t>
            </a:r>
            <a:r>
              <a:rPr lang="en-US" dirty="0"/>
              <a:t> etc.), Leaf does some work for itself, Composite deals with itself + delegate work to its children </a:t>
            </a:r>
          </a:p>
        </p:txBody>
      </p:sp>
      <p:pic>
        <p:nvPicPr>
          <p:cNvPr id="1026" name="Picture 2" descr="Composite pattern - Wikipedia">
            <a:extLst>
              <a:ext uri="{FF2B5EF4-FFF2-40B4-BE49-F238E27FC236}">
                <a16:creationId xmlns:a16="http://schemas.microsoft.com/office/drawing/2014/main" id="{31894F67-0BAF-4D6B-A4A5-1EE38B589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37" y="429603"/>
            <a:ext cx="57150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52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Composite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70579799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Java: </a:t>
            </a:r>
            <a:r>
              <a:rPr lang="en-US" dirty="0" err="1"/>
              <a:t>java.awt.Container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C#: </a:t>
            </a:r>
            <a:r>
              <a:rPr lang="en-US" dirty="0" err="1"/>
              <a:t>System.ComponentModel.IComponent</a:t>
            </a:r>
            <a:r>
              <a:rPr lang="en-US" dirty="0"/>
              <a:t> </a:t>
            </a:r>
          </a:p>
          <a:p>
            <a:pPr marL="201168" lvl="1" indent="0">
              <a:buNone/>
            </a:pPr>
            <a:r>
              <a:rPr lang="en-US" dirty="0"/>
              <a:t>jQuery: </a:t>
            </a:r>
            <a:r>
              <a:rPr lang="en-US" dirty="0" err="1"/>
              <a:t>addClass</a:t>
            </a:r>
            <a:r>
              <a:rPr lang="en-US" dirty="0"/>
              <a:t>()</a:t>
            </a:r>
          </a:p>
          <a:p>
            <a:pPr marL="201168" lvl="1" indent="0">
              <a:buNone/>
            </a:pPr>
            <a:r>
              <a:rPr lang="en-US" dirty="0"/>
              <a:t>React architecture (render method, App as entry point)</a:t>
            </a:r>
          </a:p>
          <a:p>
            <a:pPr marL="201168" lvl="1" indent="0">
              <a:buNone/>
            </a:pP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6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Decorator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 need extra functionality, but don’t want to modify existing classes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Create wrappers to extend the behavior of an object</a:t>
            </a:r>
          </a:p>
        </p:txBody>
      </p:sp>
      <p:pic>
        <p:nvPicPr>
          <p:cNvPr id="1026" name="Picture 2" descr="Decorator pattern - Wikiwand">
            <a:extLst>
              <a:ext uri="{FF2B5EF4-FFF2-40B4-BE49-F238E27FC236}">
                <a16:creationId xmlns:a16="http://schemas.microsoft.com/office/drawing/2014/main" id="{512E73DC-1AF8-4DBA-B3A3-B68F4FE7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13" y="216361"/>
            <a:ext cx="5209713" cy="412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66102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{99531FD8-30D1-41E5-8229-BEF067DC710D}tf11429527_win32</Template>
  <TotalTime>3435</TotalTime>
  <Words>1892</Words>
  <Application>Microsoft Office PowerPoint</Application>
  <PresentationFormat>Widescreen</PresentationFormat>
  <Paragraphs>167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inherit</vt:lpstr>
      <vt:lpstr>Menlo</vt:lpstr>
      <vt:lpstr>Palatino</vt:lpstr>
      <vt:lpstr>PT Sans</vt:lpstr>
      <vt:lpstr>1_RetrospectVTI</vt:lpstr>
      <vt:lpstr>Design Patterns</vt:lpstr>
      <vt:lpstr>Classification</vt:lpstr>
      <vt:lpstr>Adapter</vt:lpstr>
      <vt:lpstr>Adapter in a few words + examples from open-source projects</vt:lpstr>
      <vt:lpstr>Bridge Separates an object's interface from its implementation so the two can vary independently.</vt:lpstr>
      <vt:lpstr>Bridge in a few words + examples from open-source projects</vt:lpstr>
      <vt:lpstr>Composite Describes a group of objects that can be treated in the same way a single instance of an object may be</vt:lpstr>
      <vt:lpstr>Composite in a few words + examples from open-source projects</vt:lpstr>
      <vt:lpstr>Decorator</vt:lpstr>
      <vt:lpstr>Decorator in a few words + examples from open-source projects</vt:lpstr>
      <vt:lpstr>Facade</vt:lpstr>
      <vt:lpstr>Facade in a few words + examples from open-source projects</vt:lpstr>
      <vt:lpstr>Flyweight</vt:lpstr>
      <vt:lpstr>Flyweight in a few words + examples from open-source projects</vt:lpstr>
      <vt:lpstr>Proxy</vt:lpstr>
      <vt:lpstr>Proxy in a few words + examples from open-source projects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Alexandra Maria Turian</dc:creator>
  <cp:lastModifiedBy>Alexandra Maria Turian</cp:lastModifiedBy>
  <cp:revision>45</cp:revision>
  <dcterms:created xsi:type="dcterms:W3CDTF">2021-03-04T10:17:13Z</dcterms:created>
  <dcterms:modified xsi:type="dcterms:W3CDTF">2021-04-01T10:55:31Z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