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5" r:id="rId5"/>
    <p:sldId id="286" r:id="rId6"/>
    <p:sldId id="288" r:id="rId7"/>
    <p:sldId id="289" r:id="rId8"/>
    <p:sldId id="290" r:id="rId9"/>
    <p:sldId id="293" r:id="rId10"/>
    <p:sldId id="291" r:id="rId11"/>
    <p:sldId id="294" r:id="rId12"/>
    <p:sldId id="292" r:id="rId13"/>
    <p:sldId id="295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ria Turian" initials="AMT" lastIdx="1" clrIdx="0">
    <p:extLst>
      <p:ext uri="{19B8F6BF-5375-455C-9EA6-DF929625EA0E}">
        <p15:presenceInfo xmlns:p15="http://schemas.microsoft.com/office/powerpoint/2012/main" userId="S::aturian@endava.com::f35ff52c-508c-49b1-b4cc-38fa34098c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497" autoAdjust="0"/>
  </p:normalViewPr>
  <p:slideViewPr>
    <p:cSldViewPr snapToGrid="0">
      <p:cViewPr varScale="1">
        <p:scale>
          <a:sx n="64" d="100"/>
          <a:sy n="64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18:06.026" idx="1">
    <p:pos x="10" y="10"/>
    <p:text>React DOM - composite
valueOf flyweight, I suppose useMemo
Observable Angular
Iterator
Decorator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Course Presentation</a:t>
          </a:r>
        </a:p>
        <a:p>
          <a:pPr>
            <a:defRPr b="1"/>
          </a:pPr>
          <a:r>
            <a:rPr lang="en-US" b="0" dirty="0"/>
            <a:t>(throughout the whole semester)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dirty="0"/>
            <a:t>Choose a pattern to present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Lab Presentation</a:t>
          </a:r>
        </a:p>
        <a:p>
          <a:pPr>
            <a:defRPr b="1"/>
          </a:pPr>
          <a:r>
            <a:rPr lang="en-US" b="0" dirty="0"/>
            <a:t>(let’s decide together)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dirty="0"/>
            <a:t>Option1: integrate 5 design patterns in your thesis</a:t>
          </a:r>
        </a:p>
        <a:p>
          <a:r>
            <a:rPr lang="en-US" dirty="0"/>
            <a:t>Option2: create a new application from scratch and integrate 5 design patterns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Final </a:t>
          </a:r>
          <a:r>
            <a:rPr lang="en-US" b="1" i="0" dirty="0"/>
            <a:t>Colloquium</a:t>
          </a:r>
          <a:r>
            <a:rPr lang="en-US" b="0" i="0" dirty="0"/>
            <a:t> </a:t>
          </a:r>
        </a:p>
        <a:p>
          <a:pPr>
            <a:defRPr b="1"/>
          </a:pPr>
          <a:r>
            <a:rPr lang="en-US" b="0" i="0" dirty="0"/>
            <a:t>(final weeks)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dirty="0"/>
            <a:t>Conversation about design patterns</a:t>
          </a:r>
        </a:p>
        <a:p>
          <a:r>
            <a:rPr lang="en-US" dirty="0"/>
            <a:t>Tips: prepare 2 design patterns examples from an open-source project, library, framework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74C3CC32-C6AF-41E5-AD95-D6FEE8239541}">
      <dgm:prSet/>
      <dgm:spPr/>
      <dgm:t>
        <a:bodyPr/>
        <a:lstStyle/>
        <a:p>
          <a:r>
            <a:rPr lang="en-US" dirty="0"/>
            <a:t>Schedule your presentation</a:t>
          </a:r>
        </a:p>
      </dgm:t>
    </dgm:pt>
    <dgm:pt modelId="{88A45082-8D4D-45F5-98A1-9DB0B7E1CE31}" type="parTrans" cxnId="{6E952FC3-D271-4F13-8C34-92EB1C58198C}">
      <dgm:prSet/>
      <dgm:spPr/>
      <dgm:t>
        <a:bodyPr/>
        <a:lstStyle/>
        <a:p>
          <a:endParaRPr lang="en-US"/>
        </a:p>
      </dgm:t>
    </dgm:pt>
    <dgm:pt modelId="{DA5E3BEB-955D-4DEE-9BC5-B8FDA954DCB0}" type="sibTrans" cxnId="{6E952FC3-D271-4F13-8C34-92EB1C58198C}">
      <dgm:prSet/>
      <dgm:spPr/>
      <dgm:t>
        <a:bodyPr/>
        <a:lstStyle/>
        <a:p>
          <a:endParaRPr lang="en-US"/>
        </a:p>
      </dgm:t>
    </dgm:pt>
    <dgm:pt modelId="{A789EDCA-3E22-4A75-9D5A-507C9A7A9FEB}">
      <dgm:prSet/>
      <dgm:spPr/>
      <dgm:t>
        <a:bodyPr/>
        <a:lstStyle/>
        <a:p>
          <a:r>
            <a:rPr lang="en-US" dirty="0"/>
            <a:t>Prepare a live presentation</a:t>
          </a:r>
        </a:p>
        <a:p>
          <a:r>
            <a:rPr lang="en-US" dirty="0"/>
            <a:t>My recommendation for the </a:t>
          </a:r>
          <a:r>
            <a:rPr lang="en-US" b="1" dirty="0">
              <a:solidFill>
                <a:schemeClr val="accent4">
                  <a:lumMod val="75000"/>
                </a:schemeClr>
              </a:solidFill>
            </a:rPr>
            <a:t>presentation structure</a:t>
          </a:r>
          <a:r>
            <a:rPr lang="en-US" dirty="0"/>
            <a:t>: what problem is solved, concepts (summary of basic ideas), design (UML diagrams, explain actors), pitfalls, maybe a comparison between your pattern and the one previously presented, if it makes sense </a:t>
          </a:r>
        </a:p>
      </dgm:t>
    </dgm:pt>
    <dgm:pt modelId="{EC85BEE1-2ADF-4C60-A9FE-A2598869DEAD}" type="parTrans" cxnId="{B5F604FC-CAF9-400E-95BA-C85061C8F178}">
      <dgm:prSet/>
      <dgm:spPr/>
      <dgm:t>
        <a:bodyPr/>
        <a:lstStyle/>
        <a:p>
          <a:endParaRPr lang="en-US"/>
        </a:p>
      </dgm:t>
    </dgm:pt>
    <dgm:pt modelId="{54C3CA1E-4781-4502-BF9F-65F569BE6377}" type="sibTrans" cxnId="{B5F604FC-CAF9-400E-95BA-C85061C8F178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 custScaleY="105155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FF4DF600-5DF4-4C14-81D8-6C191B7E7948}" type="presOf" srcId="{A789EDCA-3E22-4A75-9D5A-507C9A7A9FEB}" destId="{3ED01646-9ED9-44BF-8F18-EE860C524998}" srcOrd="0" destOrd="2" presId="urn:microsoft.com/office/officeart/2017/3/layout/DropPinTimeline"/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8A7C4B36-8640-4E74-9A64-F1A16F0A9F48}" type="presOf" srcId="{74C3CC32-C6AF-41E5-AD95-D6FEE8239541}" destId="{3ED01646-9ED9-44BF-8F18-EE860C524998}" srcOrd="0" destOrd="1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6E952FC3-D271-4F13-8C34-92EB1C58198C}" srcId="{BAE4A921-75C0-457E-B6C7-AF5D3F924778}" destId="{74C3CC32-C6AF-41E5-AD95-D6FEE8239541}" srcOrd="1" destOrd="0" parTransId="{88A45082-8D4D-45F5-98A1-9DB0B7E1CE31}" sibTransId="{DA5E3BEB-955D-4DEE-9BC5-B8FDA954DCB0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B5F604FC-CAF9-400E-95BA-C85061C8F178}" srcId="{BAE4A921-75C0-457E-B6C7-AF5D3F924778}" destId="{A789EDCA-3E22-4A75-9D5A-507C9A7A9FEB}" srcOrd="2" destOrd="0" parTransId="{EC85BEE1-2ADF-4C60-A9FE-A2598869DEAD}" sibTransId="{54C3CA1E-4781-4502-BF9F-65F569BE6377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 interface for products, implemented by concrete classes. The client does not know with what kind of product it works.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Usually, you have a parameter used to decide which concrete class is going to be instantiated. 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want to choose the type of a product (object) at runtime, factory is the only one suited for that.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function. It is NOT a class, NOT a constructor, it returns an object.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Solves a specific problem: groups factories. It’s more like a framework. Keyword: family of factories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you start with a factory and realize you need a family of products and extend to abstract factory.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Recognizable by creational methods returning the factory itself, which in turn can be used to create another abstract/interface type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a bit complex, a lot of code, might be difficult to implement. It’s something that you design rather in the beginning, it’s hard to refactor.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setter for each field, where “this” is returned and a method for retrieving the created object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you will realize you use it more than you create it by hand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 by step creation of a complex object.</a:t>
          </a:r>
        </a:p>
        <a:p>
          <a:pPr>
            <a:lnSpc>
              <a:spcPct val="100000"/>
            </a:lnSpc>
          </a:pPr>
          <a:r>
            <a:rPr lang="en-US" dirty="0"/>
            <a:t>Use it when you create an object in multiple steps or in a specific order.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recognize it upon this format: </a:t>
          </a:r>
        </a:p>
        <a:p>
          <a:pPr>
            <a:lnSpc>
              <a:spcPct val="100000"/>
            </a:lnSpc>
          </a:pPr>
          <a:r>
            <a:rPr lang="en-US" dirty="0" err="1"/>
            <a:t>someBuilder.setValue</a:t>
          </a:r>
          <a:r>
            <a:rPr lang="en-US" dirty="0"/>
            <a:t>(x).</a:t>
          </a:r>
          <a:r>
            <a:rPr lang="en-US" dirty="0" err="1"/>
            <a:t>setAnotherValue</a:t>
          </a:r>
          <a:r>
            <a:rPr lang="en-US" dirty="0"/>
            <a:t>(y)…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9140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705181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17049"/>
          <a:ext cx="2819433" cy="1758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a pattern to present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Schedule your presentation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Prepare a live presentation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My recommendation for the </a:t>
          </a:r>
          <a:r>
            <a:rPr lang="en-US" sz="1100" b="1" kern="1200" dirty="0">
              <a:solidFill>
                <a:schemeClr val="accent4">
                  <a:lumMod val="75000"/>
                </a:schemeClr>
              </a:solidFill>
            </a:rPr>
            <a:t>presentation structure</a:t>
          </a:r>
          <a:r>
            <a:rPr lang="en-US" sz="1100" kern="1200" dirty="0"/>
            <a:t>: what problem is solved, concepts (summary of basic ideas), design (UML diagrams, explain actors), pitfalls, maybe a comparison between your pattern and the one previously presented, if it makes sense </a:t>
          </a:r>
        </a:p>
      </dsp:txBody>
      <dsp:txXfrm>
        <a:off x="592650" y="1117049"/>
        <a:ext cx="2819433" cy="1758584"/>
      </dsp:txXfrm>
    </dsp:sp>
    <dsp:sp modelId="{9A7C4BC5-8408-4A9F-95F6-2C530BD76C90}">
      <dsp:nvSpPr>
        <dsp:cNvPr id="0" name=""/>
        <dsp:cNvSpPr/>
      </dsp:nvSpPr>
      <dsp:spPr>
        <a:xfrm>
          <a:off x="592650" y="557418"/>
          <a:ext cx="2819433" cy="61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Course Presentation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kern="1200" dirty="0"/>
            <a:t>(throughout the whole semester)</a:t>
          </a:r>
        </a:p>
      </dsp:txBody>
      <dsp:txXfrm>
        <a:off x="592650" y="557418"/>
        <a:ext cx="2819433" cy="617881"/>
      </dsp:txXfrm>
    </dsp:sp>
    <dsp:sp modelId="{7489FD9C-209C-450B-A153-25ECC5553CBF}">
      <dsp:nvSpPr>
        <dsp:cNvPr id="0" name=""/>
        <dsp:cNvSpPr/>
      </dsp:nvSpPr>
      <dsp:spPr>
        <a:xfrm>
          <a:off x="299599" y="1160154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9645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Option1: integrate 5 design patterns in your thesis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Option2: create a new application from scratch and integrate 5 design patterns</a:t>
          </a: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Lab Presentation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kern="1200" dirty="0"/>
            <a:t>(let’s decide together)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Conversation about design patterns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Tips: prepare 2 design patterns examples from an open-source project, library, framework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Final </a:t>
          </a:r>
          <a:r>
            <a:rPr lang="en-US" sz="1500" b="1" i="0" kern="1200" dirty="0"/>
            <a:t>Colloquium</a:t>
          </a:r>
          <a:r>
            <a:rPr lang="en-US" sz="1500" b="0" i="0" kern="1200" dirty="0"/>
            <a:t> 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i="0" kern="1200" dirty="0"/>
            <a:t>(final weeks)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Common interface for products, implemented by concrete classes. The client does not know with what kind of product it works.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Usually, you have a parameter used to decide which concrete class is going to be instantiated. 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you want to choose the type of a product (object) at runtime, factory is the only one suited for that.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Any function. It is NOT a class, NOT a constructor, it returns an object.</a:t>
          </a:r>
        </a:p>
      </dsp:txBody>
      <dsp:txXfrm>
        <a:off x="910646" y="2958199"/>
        <a:ext cx="3729089" cy="78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Solves a specific problem: groups factories. It’s more like a framework. Keyword: family of factories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you start with a factory and realize you need a family of products and extend to abstract factory.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Recognizable by creational methods returning the factory itself, which in turn can be used to create another abstract/interface type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Is a bit complex, a lot of code, might be difficult to implement. It’s something that you design rather in the beginning, it’s hard to refactor.</a:t>
          </a:r>
        </a:p>
      </dsp:txBody>
      <dsp:txXfrm>
        <a:off x="910646" y="2958199"/>
        <a:ext cx="3729089" cy="788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2287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25257" y="169833"/>
          <a:ext cx="409958" cy="409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860472" y="2287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Has setter for each field, where “this” is returned and a method for retrieving the created object</a:t>
          </a:r>
        </a:p>
      </dsp:txBody>
      <dsp:txXfrm>
        <a:off x="860472" y="2287"/>
        <a:ext cx="3551003" cy="791919"/>
      </dsp:txXfrm>
    </dsp:sp>
    <dsp:sp modelId="{37F77629-432B-4A69-837C-14C65DEDD20C}">
      <dsp:nvSpPr>
        <dsp:cNvPr id="0" name=""/>
        <dsp:cNvSpPr/>
      </dsp:nvSpPr>
      <dsp:spPr>
        <a:xfrm>
          <a:off x="0" y="9861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25257" y="1153733"/>
          <a:ext cx="409958" cy="409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860472" y="9861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you will realize you use it more than you create it by hand</a:t>
          </a:r>
        </a:p>
      </dsp:txBody>
      <dsp:txXfrm>
        <a:off x="860472" y="986186"/>
        <a:ext cx="3551003" cy="791919"/>
      </dsp:txXfrm>
    </dsp:sp>
    <dsp:sp modelId="{7760943E-59EA-4625-8C71-92A18A3E7522}">
      <dsp:nvSpPr>
        <dsp:cNvPr id="0" name=""/>
        <dsp:cNvSpPr/>
      </dsp:nvSpPr>
      <dsp:spPr>
        <a:xfrm>
          <a:off x="0" y="19700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25257" y="2137633"/>
          <a:ext cx="409958" cy="409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860472" y="19700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by step creation of a complex object.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it when you create an object in multiple steps or in a specific order.</a:t>
          </a:r>
        </a:p>
      </dsp:txBody>
      <dsp:txXfrm>
        <a:off x="860472" y="1970086"/>
        <a:ext cx="3551003" cy="791919"/>
      </dsp:txXfrm>
    </dsp:sp>
    <dsp:sp modelId="{79AEF808-314B-4C4B-82AA-6EEA54A65F07}">
      <dsp:nvSpPr>
        <dsp:cNvPr id="0" name=""/>
        <dsp:cNvSpPr/>
      </dsp:nvSpPr>
      <dsp:spPr>
        <a:xfrm>
          <a:off x="0" y="29539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25257" y="3121533"/>
          <a:ext cx="409958" cy="409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860472" y="29539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can recognize it upon this format: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someBuilder.setValue</a:t>
          </a:r>
          <a:r>
            <a:rPr lang="en-US" sz="1400" kern="1200" dirty="0"/>
            <a:t>(x).</a:t>
          </a:r>
          <a:r>
            <a:rPr lang="en-US" sz="1400" kern="1200" dirty="0" err="1"/>
            <a:t>setAnotherValue</a:t>
          </a:r>
          <a:r>
            <a:rPr lang="en-US" sz="1400" kern="1200" dirty="0"/>
            <a:t>(y)…</a:t>
          </a:r>
        </a:p>
      </dsp:txBody>
      <dsp:txXfrm>
        <a:off x="860472" y="2953986"/>
        <a:ext cx="3551003" cy="79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5C3D-F2A1-4895-9BA5-8D88B31E4CA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1CB6-2A81-414E-BB08-7FFB096C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React DOM - composite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Segoe UI" panose="020B0502040204020203" pitchFamily="34" charset="0"/>
              </a:rPr>
              <a:t>valueOf</a:t>
            </a:r>
            <a:r>
              <a:rPr lang="en-US" sz="1800" dirty="0">
                <a:effectLst/>
                <a:latin typeface="Segoe UI" panose="020B0502040204020203" pitchFamily="34" charset="0"/>
              </a:rPr>
              <a:t> flyweight, I suppose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useMemo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Observable Angular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Iterator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Decorator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Daca ai un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ciocan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totul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arata</a:t>
            </a:r>
            <a:r>
              <a:rPr lang="en-US" sz="1800" dirty="0">
                <a:effectLst/>
                <a:latin typeface="Arial" panose="020B0604020202020204" pitchFamily="34" charset="0"/>
              </a:rPr>
              <a:t> ca un cui, e o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capcana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Dupa</a:t>
            </a:r>
            <a:r>
              <a:rPr lang="en-US" sz="1800" dirty="0">
                <a:effectLst/>
                <a:latin typeface="Arial" panose="020B0604020202020204" pitchFamily="34" charset="0"/>
              </a:rPr>
              <a:t> cum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puteti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imagina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fiind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solutii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propuse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demult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discutate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intens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multe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limbaje</a:t>
            </a:r>
            <a:r>
              <a:rPr lang="en-US" sz="1800" dirty="0">
                <a:effectLst/>
                <a:latin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programare</a:t>
            </a:r>
            <a:r>
              <a:rPr lang="en-US" sz="1800" dirty="0">
                <a:effectLst/>
                <a:latin typeface="Arial" panose="020B0604020202020204" pitchFamily="34" charset="0"/>
              </a:rPr>
              <a:t> au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adaptat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implementarea</a:t>
            </a:r>
            <a:r>
              <a:rPr lang="en-US" sz="1800" dirty="0">
                <a:effectLst/>
                <a:latin typeface="Arial" panose="020B0604020202020204" pitchFamily="34" charset="0"/>
              </a:rPr>
              <a:t> lor cu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aceste</a:t>
            </a:r>
            <a:r>
              <a:rPr lang="en-US" sz="1800" dirty="0">
                <a:effectLst/>
                <a:latin typeface="Arial" panose="020B0604020202020204" pitchFamily="34" charset="0"/>
              </a:rPr>
              <a:t> patterns</a:t>
            </a: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Fortare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chiar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daca</a:t>
            </a:r>
            <a:r>
              <a:rPr lang="en-US" sz="1800" dirty="0">
                <a:effectLst/>
                <a:latin typeface="Arial" panose="020B0604020202020204" pitchFamily="34" charset="0"/>
              </a:rPr>
              <a:t> nu se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potriveste</a:t>
            </a:r>
            <a:r>
              <a:rPr lang="en-US" sz="1800" dirty="0">
                <a:effectLst/>
                <a:latin typeface="Arial" panose="020B0604020202020204" pitchFamily="34" charset="0"/>
              </a:rPr>
              <a:t> in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contextul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priectului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Exista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alte</a:t>
            </a:r>
            <a:r>
              <a:rPr lang="en-US" sz="1800" dirty="0">
                <a:effectLst/>
                <a:latin typeface="Arial" panose="020B0604020202020204" pitchFamily="34" charset="0"/>
              </a:rPr>
              <a:t> patterns,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noi</a:t>
            </a:r>
            <a:r>
              <a:rPr lang="en-US" sz="1800" dirty="0">
                <a:effectLst/>
                <a:latin typeface="Arial" panose="020B0604020202020204" pitchFamily="34" charset="0"/>
              </a:rPr>
              <a:t> le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vom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discuta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doar</a:t>
            </a:r>
            <a:r>
              <a:rPr lang="en-US" sz="1800" dirty="0">
                <a:effectLst/>
                <a:latin typeface="Arial" panose="020B0604020202020204" pitchFamily="34" charset="0"/>
              </a:rPr>
              <a:t> pe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cele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clasice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Matrite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probleme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recurente</a:t>
            </a:r>
            <a:r>
              <a:rPr lang="en-US" sz="1800" dirty="0">
                <a:effectLst/>
                <a:latin typeface="Arial" panose="020B0604020202020204" pitchFamily="34" charset="0"/>
              </a:rPr>
              <a:t>, nu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functioneaza</a:t>
            </a:r>
            <a:r>
              <a:rPr lang="en-US" sz="1800" dirty="0">
                <a:effectLst/>
                <a:latin typeface="Arial" panose="020B0604020202020204" pitchFamily="34" charset="0"/>
              </a:rPr>
              <a:t> ca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librariile</a:t>
            </a:r>
            <a:r>
              <a:rPr lang="en-US" sz="1800" dirty="0">
                <a:effectLst/>
                <a:latin typeface="Arial" panose="020B0604020202020204" pitchFamily="34" charset="0"/>
              </a:rPr>
              <a:t>, ca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iei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folosesti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codul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trebuie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sa</a:t>
            </a:r>
            <a:r>
              <a:rPr lang="en-US" sz="1800" dirty="0">
                <a:effectLst/>
                <a:latin typeface="Arial" panose="020B0604020202020204" pitchFamily="34" charset="0"/>
              </a:rPr>
              <a:t> se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potriveasca</a:t>
            </a:r>
            <a:r>
              <a:rPr lang="en-US" sz="1800" dirty="0">
                <a:effectLst/>
                <a:latin typeface="Arial" panose="020B0604020202020204" pitchFamily="34" charset="0"/>
              </a:rPr>
              <a:t> cu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realitatea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proiectului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Cand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invatati</a:t>
            </a:r>
            <a:r>
              <a:rPr lang="en-US" sz="1800" dirty="0">
                <a:effectLst/>
                <a:latin typeface="Arial" panose="020B0604020202020204" pitchFamily="34" charset="0"/>
              </a:rPr>
              <a:t> un pattern,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voi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</a:rPr>
              <a:t> ii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invatati</a:t>
            </a:r>
            <a:r>
              <a:rPr lang="en-US" sz="1800" dirty="0">
                <a:effectLst/>
                <a:latin typeface="Arial" panose="020B0604020202020204" pitchFamily="34" charset="0"/>
              </a:rPr>
              <a:t> pe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altii</a:t>
            </a:r>
            <a:r>
              <a:rPr lang="en-US" sz="1800" dirty="0">
                <a:effectLst/>
                <a:latin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intentie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motivatie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structura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exemplu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aturian/design-patterns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github.com/alexandraturian/food-delivery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codecamp.org/news/tag/design-patterns/" TargetMode="External"/><Relationship Id="rId5" Type="http://schemas.openxmlformats.org/officeDocument/2006/relationships/hyperlink" Target="https://addyosmani.com/resources/essentialjsdesignpatterns/book/" TargetMode="External"/><Relationship Id="rId4" Type="http://schemas.openxmlformats.org/officeDocument/2006/relationships/hyperlink" Target="https://refactoring.gur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FrontendMatter/dom-factory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actoryboy.readthedocs.io/en/stable/index.html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docs.microsoft.com/en-us/dotnet/api/system.data.common.dbproviderfactory?view=net-5.0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226673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4129389"/>
            <a:ext cx="3205640" cy="125337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1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What to expect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resources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Builder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7043238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Java: StringBuilder, </a:t>
            </a: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en-US" dirty="0" err="1"/>
              <a:t>Locale.Builder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Spring: </a:t>
            </a:r>
            <a:r>
              <a:rPr lang="en-US" dirty="0" err="1"/>
              <a:t>UriBuilder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find more by yourself, I’m sure!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4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444580-F2A0-4DCA-BEC7-A995A884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12C1AD-EDC8-48BB-A56E-8F911CB28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[INTERNAL]</a:t>
            </a:r>
          </a:p>
          <a:p>
            <a:r>
              <a:rPr lang="en-US" dirty="0">
                <a:hlinkClick r:id="rId2"/>
              </a:rPr>
              <a:t>https://github.com/alexandraturian/food-delivery</a:t>
            </a:r>
            <a:endParaRPr lang="en-US" dirty="0"/>
          </a:p>
          <a:p>
            <a:r>
              <a:rPr lang="en-US" dirty="0">
                <a:hlinkClick r:id="rId3"/>
              </a:rPr>
              <a:t>https://github.com/alexandraturian/design-patterns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1D0432-9418-4649-8013-72AEE70C5D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[EXTERNAL]</a:t>
            </a:r>
          </a:p>
          <a:p>
            <a:r>
              <a:rPr lang="en-US" dirty="0">
                <a:hlinkClick r:id="rId4"/>
              </a:rPr>
              <a:t>https://refactoring.guru/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https://addyosmani.com/resources/essentialjsdesignpatterns/book/</a:t>
            </a:r>
            <a:endParaRPr lang="en-US" dirty="0"/>
          </a:p>
          <a:p>
            <a:r>
              <a:rPr lang="en-US" dirty="0">
                <a:hlinkClick r:id="rId6"/>
              </a:rPr>
              <a:t>https://www.freecodecamp.org/news/tag/design-patterns/</a:t>
            </a:r>
            <a:endParaRPr lang="en-US" dirty="0"/>
          </a:p>
          <a:p>
            <a:r>
              <a:rPr lang="en-US" dirty="0"/>
              <a:t>Articles on </a:t>
            </a:r>
            <a:r>
              <a:rPr lang="en-US" dirty="0">
                <a:hlinkClick r:id="rId7"/>
              </a:rPr>
              <a:t>https://medium.com/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Timeline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0711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2A7D-A74D-4CF6-A768-606EB7D2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those? </a:t>
            </a:r>
            <a:br>
              <a:rPr lang="en-US" dirty="0"/>
            </a:br>
            <a:r>
              <a:rPr lang="en-US" dirty="0"/>
              <a:t>Motivation,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D39B-893D-460A-8999-AF1FD3FD6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4873841" cy="207823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 are common solutions to common problems in software design.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Each pattern is like a blueprint that you can customize to solve a particular design problem in your code.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BA0D-333C-46E8-90DD-8B3313CBD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534" y="2120900"/>
            <a:ext cx="4808146" cy="15977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Patterns are a toolkit of solutions to common problems in software design. They define a common language that helps your team communicate more efficiently.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81D80-DCF4-47B5-BFFB-AEAED3B81806}"/>
              </a:ext>
            </a:extLst>
          </p:cNvPr>
          <p:cNvSpPr txBox="1"/>
          <p:nvPr/>
        </p:nvSpPr>
        <p:spPr>
          <a:xfrm>
            <a:off x="1097281" y="4065973"/>
            <a:ext cx="4873841" cy="92333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PT Sans"/>
              </a:rPr>
              <a:t>Are patterns as good as advertised?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PT Sans"/>
            </a:endParaRPr>
          </a:p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PT Sans"/>
              </a:rPr>
              <a:t>Is it always possible to use them?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EC929-2124-4FBE-8BD3-8E6434AFFEA6}"/>
              </a:ext>
            </a:extLst>
          </p:cNvPr>
          <p:cNvSpPr txBox="1"/>
          <p:nvPr/>
        </p:nvSpPr>
        <p:spPr>
          <a:xfrm>
            <a:off x="6347534" y="4065973"/>
            <a:ext cx="5042251" cy="2031325"/>
          </a:xfrm>
          <a:prstGeom prst="rect">
            <a:avLst/>
          </a:prstGeom>
          <a:noFill/>
          <a:ln>
            <a:solidFill>
              <a:srgbClr val="33996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Concrete, well-tested solutions</a:t>
            </a:r>
          </a:p>
          <a:p>
            <a:pPr algn="l"/>
            <a:endParaRPr lang="en-US" b="0" i="0" dirty="0">
              <a:solidFill>
                <a:srgbClr val="3399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A clearer picture of how you are implementing the design</a:t>
            </a:r>
          </a:p>
          <a:p>
            <a:pPr algn="l"/>
            <a:endParaRPr lang="en-US" b="0" i="0" dirty="0">
              <a:solidFill>
                <a:srgbClr val="3399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A common language and jargon for programmers.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8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title">
            <a:extLst>
              <a:ext uri="{FF2B5EF4-FFF2-40B4-BE49-F238E27FC236}">
                <a16:creationId xmlns:a16="http://schemas.microsoft.com/office/drawing/2014/main" id="{885DDBD5-ABC5-43A4-9A55-06C8533E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309" y="643538"/>
            <a:ext cx="5878481" cy="355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Factory Method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many if conditions when creating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usually pass type to a factory method and that method will return the corresponding object using new keyword, as usual</a:t>
            </a:r>
          </a:p>
        </p:txBody>
      </p:sp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Factory method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Java: </a:t>
            </a:r>
            <a:r>
              <a:rPr lang="en-US" dirty="0" err="1"/>
              <a:t>java.util.Calendar</a:t>
            </a:r>
            <a:r>
              <a:rPr lang="en-US" dirty="0"/>
              <a:t>, </a:t>
            </a:r>
            <a:r>
              <a:rPr lang="en-US" dirty="0" err="1"/>
              <a:t>ElementBuilderFactory</a:t>
            </a:r>
            <a:r>
              <a:rPr lang="en-US" dirty="0"/>
              <a:t>, </a:t>
            </a:r>
            <a:r>
              <a:rPr lang="en-US" dirty="0" err="1"/>
              <a:t>ResourceBundle</a:t>
            </a:r>
            <a:r>
              <a:rPr lang="en-US" dirty="0"/>
              <a:t>, </a:t>
            </a:r>
            <a:r>
              <a:rPr lang="en-US" dirty="0" err="1"/>
              <a:t>NumberFormat</a:t>
            </a:r>
            <a:r>
              <a:rPr lang="en-US" dirty="0"/>
              <a:t>, </a:t>
            </a:r>
            <a:r>
              <a:rPr lang="en-US" dirty="0" err="1"/>
              <a:t>BeanFactory</a:t>
            </a:r>
            <a:r>
              <a:rPr lang="en-US" dirty="0"/>
              <a:t> Spring, </a:t>
            </a:r>
            <a:r>
              <a:rPr lang="en-US" dirty="0" err="1"/>
              <a:t>ThreadFactory</a:t>
            </a:r>
            <a:r>
              <a:rPr lang="en-US" dirty="0"/>
              <a:t>, Signature, </a:t>
            </a:r>
          </a:p>
          <a:p>
            <a:r>
              <a:rPr lang="en-US" dirty="0"/>
              <a:t>Android: </a:t>
            </a:r>
            <a:r>
              <a:rPr lang="en-US" dirty="0" err="1"/>
              <a:t>Android.Graphic.Drawables</a:t>
            </a:r>
            <a:endParaRPr lang="en-US" dirty="0"/>
          </a:p>
          <a:p>
            <a:r>
              <a:rPr lang="en-US" dirty="0"/>
              <a:t>JavaScript: Factory for creating UI components </a:t>
            </a:r>
            <a:r>
              <a:rPr lang="en-US" dirty="0">
                <a:hlinkClick r:id="rId7"/>
              </a:rPr>
              <a:t>https://github.com/FrontendMatter/dom-factory</a:t>
            </a:r>
            <a:endParaRPr lang="en-US" dirty="0"/>
          </a:p>
          <a:p>
            <a:r>
              <a:rPr lang="en-US" dirty="0" err="1"/>
              <a:t>React.DOM</a:t>
            </a:r>
            <a:r>
              <a:rPr lang="en-US" dirty="0"/>
              <a:t> for creating elements (when you don’t use JSX)</a:t>
            </a:r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3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Abstract Factory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you have a family of related products (objects) and you need a lot of conditionals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factory of factories, adds an abstraction layer on factory, using composition (car has an engine, has a door etc.)</a:t>
            </a:r>
          </a:p>
        </p:txBody>
      </p:sp>
      <p:pic>
        <p:nvPicPr>
          <p:cNvPr id="3074" name="Picture 2" descr="UML class diagram example for the Abstract Factory Design Pattern.">
            <a:extLst>
              <a:ext uri="{FF2B5EF4-FFF2-40B4-BE49-F238E27FC236}">
                <a16:creationId xmlns:a16="http://schemas.microsoft.com/office/drawing/2014/main" id="{0E0B90EC-AB6A-49D9-B4EA-CA2EE74D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12" y="181953"/>
            <a:ext cx="868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35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Factory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022319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Java: JDBC API, </a:t>
            </a:r>
            <a:r>
              <a:rPr lang="en-US" dirty="0" err="1"/>
              <a:t>DocumentBuilderFactory</a:t>
            </a:r>
            <a:r>
              <a:rPr lang="en-US" dirty="0"/>
              <a:t>, </a:t>
            </a:r>
            <a:r>
              <a:rPr lang="en-US" dirty="0" err="1"/>
              <a:t>TransformerFactory</a:t>
            </a:r>
            <a:r>
              <a:rPr lang="en-US" dirty="0"/>
              <a:t>, </a:t>
            </a:r>
            <a:r>
              <a:rPr lang="en-US" dirty="0" err="1"/>
              <a:t>XPathFactory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.NET: </a:t>
            </a:r>
            <a:r>
              <a:rPr lang="en-US" dirty="0" err="1"/>
              <a:t>DbProviderFactory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https://docs.microsoft.com/en-us/dotnet/api/system.data.common.dbproviderfactory?view=net-5.0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Python: </a:t>
            </a:r>
            <a:r>
              <a:rPr lang="en-US" dirty="0" err="1"/>
              <a:t>factory_boy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https://factoryboy.readthedocs.io/en/stable/index.html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Builder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huge constructors, with optional parameters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built each step one at a time (optional: create a Director class that has a Builder, so you can control the order)</a:t>
            </a:r>
          </a:p>
        </p:txBody>
      </p:sp>
      <p:pic>
        <p:nvPicPr>
          <p:cNvPr id="4098" name="Picture 2" descr="Builder Design Pattern">
            <a:extLst>
              <a:ext uri="{FF2B5EF4-FFF2-40B4-BE49-F238E27FC236}">
                <a16:creationId xmlns:a16="http://schemas.microsoft.com/office/drawing/2014/main" id="{8B46D428-151D-4BE1-9230-7D6067F6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90553"/>
            <a:ext cx="7221911" cy="3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659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{9FAB9DFE-08EB-422F-A2B7-E057010DD733}tf11429527_win32</Template>
  <TotalTime>2652</TotalTime>
  <Words>1131</Words>
  <Application>Microsoft Office PowerPoint</Application>
  <PresentationFormat>Widescreen</PresentationFormat>
  <Paragraphs>112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inherit</vt:lpstr>
      <vt:lpstr>PT Sans</vt:lpstr>
      <vt:lpstr>Segoe UI</vt:lpstr>
      <vt:lpstr>1_RetrospectVTI</vt:lpstr>
      <vt:lpstr>Design Patterns</vt:lpstr>
      <vt:lpstr>Timeline</vt:lpstr>
      <vt:lpstr>What are those?  Motivation, benefits</vt:lpstr>
      <vt:lpstr>Classification</vt:lpstr>
      <vt:lpstr>Factory Method</vt:lpstr>
      <vt:lpstr>Factory method in a few words + examples from open-source projects</vt:lpstr>
      <vt:lpstr>Abstract Factory</vt:lpstr>
      <vt:lpstr>Abstract Factory in a few words + examples from open-source projects</vt:lpstr>
      <vt:lpstr>Builder</vt:lpstr>
      <vt:lpstr>Builder in a few words + examples from open-source projects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Alexandra Maria Turian</dc:creator>
  <cp:lastModifiedBy>Alexandra Maria Turian</cp:lastModifiedBy>
  <cp:revision>28</cp:revision>
  <dcterms:created xsi:type="dcterms:W3CDTF">2021-02-23T18:47:11Z</dcterms:created>
  <dcterms:modified xsi:type="dcterms:W3CDTF">2021-02-25T14:59:57Z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