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87" r:id="rId5"/>
    <p:sldId id="288" r:id="rId6"/>
    <p:sldId id="289" r:id="rId7"/>
    <p:sldId id="291" r:id="rId8"/>
    <p:sldId id="294" r:id="rId9"/>
    <p:sldId id="295" r:id="rId10"/>
    <p:sldId id="292" r:id="rId11"/>
    <p:sldId id="293"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a Maria Turian" initials="AMT" lastIdx="1" clrIdx="0">
    <p:extLst>
      <p:ext uri="{19B8F6BF-5375-455C-9EA6-DF929625EA0E}">
        <p15:presenceInfo xmlns:p15="http://schemas.microsoft.com/office/powerpoint/2012/main" userId="S::aturian@endava.com::f35ff52c-508c-49b1-b4cc-38fa34098c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25"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6T18:48:35.979" idx="1">
    <p:pos x="10" y="10"/>
    <p:text/>
    <p:extLst>
      <p:ext uri="{C676402C-5697-4E1C-873F-D02D1690AC5C}">
        <p15:threadingInfo xmlns:p15="http://schemas.microsoft.com/office/powerpoint/2012/main" timeZoneBias="-18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en.wikipedia.org/wiki/God_object"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www.baeldung.com/java-fail-safe-vs-fail-fast-iterator"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refactoring.guru/design-patterns/memento"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refactoring.guru/design-patterns/state"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en.wikipedia.org/wiki/God_object"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hyperlink" Target="https://www.baeldung.com/java-fail-safe-vs-fail-fast-iterator" TargetMode="External"/><Relationship Id="rId4" Type="http://schemas.openxmlformats.org/officeDocument/2006/relationships/image" Target="../media/image6.svg"/><Relationship Id="rId9"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refactoring.guru/design-patterns/memento"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refactoring.guru/design-patterns/state" TargetMode="External"/><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Unique handlers, each handler knows about its successor</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Can become difficult if it’s a long chain of handlers, you can have performance issues </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Hierarchical structure, but a handler is not aware of the whole hierarchy, it just knows the next handler</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There might be the risk of leaving a request unprocessed</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Encapsulate in an object all the data required to perform an action (command)</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Sender is decoupled from the processor =&gt; MAINTAINABILITY</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Together with Memento you can implement undo functionality</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Macro command = it receives multiple receivers in the constructor</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Eliminate dependencies between a set of system components</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Defines interaction between components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Components are very often called “colleagues”</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Classic pitfall: </a:t>
          </a:r>
          <a:r>
            <a:rPr lang="en-US" dirty="0">
              <a:hlinkClick xmlns:r="http://schemas.openxmlformats.org/officeDocument/2006/relationships" r:id="rId1"/>
            </a:rPr>
            <a:t>God object</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Suitable for complex data structure</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hlinkClick xmlns:r="http://schemas.openxmlformats.org/officeDocument/2006/relationships" r:id="rId1"/>
            </a:rPr>
            <a:t>Fail fast vs fail safe</a:t>
          </a:r>
          <a:endParaRPr lang="en-US" dirty="0"/>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Does not expose collection structure, so no index, like in a for loop</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Can</a:t>
          </a:r>
          <a:r>
            <a:rPr lang="en-US" baseline="0" dirty="0"/>
            <a:t> also be implemented for security reasons</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Used to restore</a:t>
          </a:r>
          <a:r>
            <a:rPr lang="en-US" baseline="0" dirty="0"/>
            <a:t> a previous state</a:t>
          </a:r>
          <a:endParaRPr lang="en-US" dirty="0"/>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Memento must be immutable, so no setter methods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Classic use case: undo functionality</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Several</a:t>
          </a:r>
          <a:r>
            <a:rPr lang="en-US" baseline="0" dirty="0"/>
            <a:t> implementations: nested classes, interface </a:t>
          </a:r>
          <a:r>
            <a:rPr lang="en-US" baseline="0" dirty="0">
              <a:hlinkClick xmlns:r="http://schemas.openxmlformats.org/officeDocument/2006/relationships" r:id="rId1"/>
            </a:rPr>
            <a:t>(find more details here)</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All subscribers need to follow the same interface, so that the Subject/Publisher can interact uniformly with them</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Usually, 1 to many relationship (1 observable with many subscribers)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Change subscribers at runtime</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Can make debugging difficult, can lead to unexpected updates</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Alter an object’s behavior when its state changes</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Very similar to finite state machine concept</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All states have to implement some update method (even if it does nothing, </a:t>
          </a:r>
          <a:r>
            <a:rPr lang="en-US" dirty="0">
              <a:hlinkClick xmlns:r="http://schemas.openxmlformats.org/officeDocument/2006/relationships" r:id="rId1"/>
            </a:rPr>
            <a:t>see audio player example</a:t>
          </a:r>
          <a:r>
            <a:rPr lang="en-US" dirty="0"/>
            <a:t>)</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Very similar to Strategy pattern, but with different intents </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Define a family of algorithms, making them interchangeable </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Based</a:t>
          </a:r>
          <a:r>
            <a:rPr lang="en-US" baseline="0" dirty="0"/>
            <a:t> on composition</a:t>
          </a:r>
          <a:endParaRPr lang="en-US" dirty="0"/>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Strategies are meant to be changed at runtime</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Use cases: validation, filter, sort, payment method, auth method, storing strategies</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Benefit: remove duplicated code</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Based on inheritance</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b="1" dirty="0"/>
            <a:t>Invariant</a:t>
          </a:r>
          <a:r>
            <a:rPr lang="en-US" baseline="0" dirty="0"/>
            <a:t> (standard) steps of an algorithm </a:t>
          </a:r>
          <a:r>
            <a:rPr lang="en-US" b="1" baseline="0" dirty="0"/>
            <a:t>Variant</a:t>
          </a:r>
          <a:r>
            <a:rPr lang="en-US" baseline="0" dirty="0"/>
            <a:t> (customizable, hooks, placeholders) steps</a:t>
          </a:r>
          <a:endParaRPr lang="en-US" dirty="0"/>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Read about the Hollywood Principle </a:t>
          </a:r>
          <a:r>
            <a:rPr lang="en-US" dirty="0">
              <a:sym typeface="Wingdings" panose="05000000000000000000" pitchFamily="2" charset="2"/>
            </a:rPr>
            <a:t></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custLinFactNeighborX="-577" custLinFactNeighborY="-9287">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Unique handlers, each handler knows about its successor</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Can become difficult if it’s a long chain of handlers, you can have performance issues </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Hierarchical structure, but a handler is not aware of the whole hierarchy, it just knows the next handler</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There might be the risk of leaving a request unprocessed</a:t>
          </a:r>
        </a:p>
      </dsp:txBody>
      <dsp:txXfrm>
        <a:off x="910646" y="2958199"/>
        <a:ext cx="3729089" cy="788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Encapsulate in an object all the data required to perform an action (command)</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Sender is decoupled from the processor =&gt; MAINTAINABILITY</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Together with Memento you can implement undo functionality</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Macro command = it receives multiple receivers in the constructor</a:t>
          </a:r>
        </a:p>
      </dsp:txBody>
      <dsp:txXfrm>
        <a:off x="910646" y="2958199"/>
        <a:ext cx="3729089" cy="7884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Eliminate dependencies between a set of system components</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Defines interaction between components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Components are very often called “colleagues”</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Classic pitfall: </a:t>
          </a:r>
          <a:r>
            <a:rPr lang="en-US" sz="2000" kern="1200" dirty="0">
              <a:hlinkClick xmlns:r="http://schemas.openxmlformats.org/officeDocument/2006/relationships" r:id="rId9"/>
            </a:rPr>
            <a:t>God object</a:t>
          </a:r>
          <a:endParaRPr lang="en-US" sz="2000" kern="1200" dirty="0"/>
        </a:p>
      </dsp:txBody>
      <dsp:txXfrm>
        <a:off x="910646" y="2958199"/>
        <a:ext cx="3729089" cy="788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Suitable for complex data structure</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hlinkClick xmlns:r="http://schemas.openxmlformats.org/officeDocument/2006/relationships" r:id="rId5"/>
            </a:rPr>
            <a:t>Fail fast vs fail safe</a:t>
          </a:r>
          <a:endParaRPr lang="en-US" sz="1800" kern="1200" dirty="0"/>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Does not expose collection structure, so no index, like in a for loop</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Can</a:t>
          </a:r>
          <a:r>
            <a:rPr lang="en-US" sz="1800" kern="1200" baseline="0" dirty="0"/>
            <a:t> also be implemented for security reasons</a:t>
          </a:r>
          <a:endParaRPr lang="en-US" sz="1800" kern="1200" dirty="0"/>
        </a:p>
      </dsp:txBody>
      <dsp:txXfrm>
        <a:off x="910646" y="2958199"/>
        <a:ext cx="3729089" cy="7884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Used to restore</a:t>
          </a:r>
          <a:r>
            <a:rPr lang="en-US" sz="1600" kern="1200" baseline="0" dirty="0"/>
            <a:t> a previous state</a:t>
          </a:r>
          <a:endParaRPr lang="en-US" sz="1600" kern="1200" dirty="0"/>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Memento must be immutable, so no setter methods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Classic use case: undo functionality</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Several</a:t>
          </a:r>
          <a:r>
            <a:rPr lang="en-US" sz="1600" kern="1200" baseline="0" dirty="0"/>
            <a:t> implementations: nested classes, interface </a:t>
          </a:r>
          <a:r>
            <a:rPr lang="en-US" sz="1600" kern="1200" baseline="0" dirty="0">
              <a:hlinkClick xmlns:r="http://schemas.openxmlformats.org/officeDocument/2006/relationships" r:id="rId9"/>
            </a:rPr>
            <a:t>(find more details here)</a:t>
          </a:r>
          <a:endParaRPr lang="en-US" sz="1600" kern="1200" dirty="0"/>
        </a:p>
      </dsp:txBody>
      <dsp:txXfrm>
        <a:off x="910646" y="2958199"/>
        <a:ext cx="3729089" cy="7884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All subscribers need to follow the same interface, so that the Subject/Publisher can interact uniformly with them</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Usually, 1 to many relationship (1 observable with many subscribers)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Change subscribers at runtime</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Can make debugging difficult, can lead to unexpected updates</a:t>
          </a:r>
        </a:p>
      </dsp:txBody>
      <dsp:txXfrm>
        <a:off x="910646" y="2958199"/>
        <a:ext cx="3729089" cy="7884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Alter an object’s behavior when its state changes</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1110292"/>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Very similar to finite state machine concept</a:t>
          </a:r>
        </a:p>
      </dsp:txBody>
      <dsp:txXfrm>
        <a:off x="910646" y="1110292"/>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All states have to implement some update method (even if it does nothing, </a:t>
          </a:r>
          <a:r>
            <a:rPr lang="en-US" sz="1400" kern="1200" dirty="0">
              <a:hlinkClick xmlns:r="http://schemas.openxmlformats.org/officeDocument/2006/relationships" r:id="rId7"/>
            </a:rPr>
            <a:t>see audio player example</a:t>
          </a:r>
          <a:r>
            <a:rPr lang="en-US" sz="1400" kern="1200" dirty="0"/>
            <a:t>)</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Very similar to Strategy pattern, but with different intents </a:t>
          </a:r>
        </a:p>
      </dsp:txBody>
      <dsp:txXfrm>
        <a:off x="910646" y="2958199"/>
        <a:ext cx="3729089" cy="7884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Define a family of algorithms, making them interchangeable </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1110292"/>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Based</a:t>
          </a:r>
          <a:r>
            <a:rPr lang="en-US" sz="1600" kern="1200" baseline="0" dirty="0"/>
            <a:t> on composition</a:t>
          </a:r>
          <a:endParaRPr lang="en-US" sz="1600" kern="1200" dirty="0"/>
        </a:p>
      </dsp:txBody>
      <dsp:txXfrm>
        <a:off x="910646" y="1110292"/>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Strategies are meant to be changed at runtime</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Use cases: validation, filter, sort, payment method, auth method, storing strategies</a:t>
          </a:r>
        </a:p>
      </dsp:txBody>
      <dsp:txXfrm>
        <a:off x="910646" y="2958199"/>
        <a:ext cx="3729089" cy="7884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Benefit: remove duplicated code</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889129" y="1037070"/>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Based on inheritance</a:t>
          </a:r>
        </a:p>
      </dsp:txBody>
      <dsp:txXfrm>
        <a:off x="889129" y="1037070"/>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b="1" kern="1200" dirty="0"/>
            <a:t>Invariant</a:t>
          </a:r>
          <a:r>
            <a:rPr lang="en-US" sz="1400" kern="1200" baseline="0" dirty="0"/>
            <a:t> (standard) steps of an algorithm </a:t>
          </a:r>
          <a:r>
            <a:rPr lang="en-US" sz="1400" b="1" kern="1200" baseline="0" dirty="0"/>
            <a:t>Variant</a:t>
          </a:r>
          <a:r>
            <a:rPr lang="en-US" sz="1400" kern="1200" baseline="0" dirty="0"/>
            <a:t> (customizable, hooks, placeholders) steps</a:t>
          </a:r>
          <a:endParaRPr lang="en-US" sz="1400" kern="1200" dirty="0"/>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Read about the Hollywood Principle </a:t>
          </a:r>
          <a:r>
            <a:rPr lang="en-US" sz="1400" kern="1200" dirty="0">
              <a:sym typeface="Wingdings" panose="05000000000000000000" pitchFamily="2" charset="2"/>
            </a:rPr>
            <a:t></a:t>
          </a:r>
          <a:endParaRPr lang="en-US" sz="1400" kern="1200" dirty="0"/>
        </a:p>
      </dsp:txBody>
      <dsp:txXfrm>
        <a:off x="910646" y="2958199"/>
        <a:ext cx="3729089" cy="7884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0E855-DC3F-44F7-B6F1-F5D0C0D1A424}"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EC67B-05AF-45BD-9870-8FF3B10B57E3}" type="slidenum">
              <a:rPr lang="en-US" smtClean="0"/>
              <a:t>‹#›</a:t>
            </a:fld>
            <a:endParaRPr lang="en-US"/>
          </a:p>
        </p:txBody>
      </p:sp>
    </p:spTree>
    <p:extLst>
      <p:ext uri="{BB962C8B-B14F-4D97-AF65-F5344CB8AC3E}">
        <p14:creationId xmlns:p14="http://schemas.microsoft.com/office/powerpoint/2010/main" val="385643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Creational = </a:t>
            </a:r>
            <a:r>
              <a:rPr lang="en-US" dirty="0" err="1"/>
              <a:t>mecanisme</a:t>
            </a:r>
            <a:r>
              <a:rPr lang="en-US" dirty="0"/>
              <a:t> de </a:t>
            </a:r>
            <a:r>
              <a:rPr lang="en-US" dirty="0" err="1"/>
              <a:t>creare</a:t>
            </a:r>
            <a:r>
              <a:rPr lang="en-US" dirty="0"/>
              <a:t> a </a:t>
            </a:r>
            <a:r>
              <a:rPr lang="en-US" dirty="0" err="1"/>
              <a:t>obiectele</a:t>
            </a:r>
            <a:r>
              <a:rPr lang="en-US" dirty="0"/>
              <a:t> </a:t>
            </a:r>
            <a:r>
              <a:rPr lang="en-US" dirty="0" err="1"/>
              <a:t>pentru</a:t>
            </a:r>
            <a:r>
              <a:rPr lang="en-US" dirty="0"/>
              <a:t> a </a:t>
            </a:r>
            <a:r>
              <a:rPr lang="en-US" dirty="0" err="1"/>
              <a:t>oferi</a:t>
            </a:r>
            <a:r>
              <a:rPr lang="en-US" dirty="0"/>
              <a:t> </a:t>
            </a:r>
            <a:r>
              <a:rPr lang="en-US" dirty="0" err="1"/>
              <a:t>flexibilitate</a:t>
            </a:r>
            <a:r>
              <a:rPr lang="en-US" dirty="0"/>
              <a:t> </a:t>
            </a:r>
            <a:r>
              <a:rPr lang="en-US" dirty="0" err="1"/>
              <a:t>si</a:t>
            </a:r>
            <a:r>
              <a:rPr lang="en-US" dirty="0"/>
              <a:t> </a:t>
            </a:r>
            <a:r>
              <a:rPr lang="en-US" dirty="0" err="1"/>
              <a:t>reutilizare</a:t>
            </a:r>
            <a:r>
              <a:rPr lang="en-US" dirty="0"/>
              <a:t> a </a:t>
            </a:r>
            <a:r>
              <a:rPr lang="en-US" dirty="0" err="1"/>
              <a:t>codului</a:t>
            </a:r>
            <a:endParaRPr lang="en-US" dirty="0"/>
          </a:p>
          <a:p>
            <a:r>
              <a:rPr lang="en-US" dirty="0"/>
              <a:t>Structural = </a:t>
            </a:r>
            <a:r>
              <a:rPr lang="en-US" dirty="0" err="1"/>
              <a:t>asamblarea</a:t>
            </a:r>
            <a:r>
              <a:rPr lang="en-US" dirty="0"/>
              <a:t> </a:t>
            </a:r>
            <a:r>
              <a:rPr lang="en-US" dirty="0" err="1"/>
              <a:t>obiectelor</a:t>
            </a:r>
            <a:r>
              <a:rPr lang="en-US" dirty="0"/>
              <a:t> </a:t>
            </a:r>
            <a:r>
              <a:rPr lang="en-US" dirty="0" err="1"/>
              <a:t>si</a:t>
            </a:r>
            <a:r>
              <a:rPr lang="en-US" dirty="0"/>
              <a:t> a </a:t>
            </a:r>
            <a:r>
              <a:rPr lang="en-US" dirty="0" err="1"/>
              <a:t>claselor</a:t>
            </a:r>
            <a:r>
              <a:rPr lang="en-US" dirty="0"/>
              <a:t>, </a:t>
            </a:r>
            <a:r>
              <a:rPr lang="en-US" dirty="0" err="1"/>
              <a:t>integrarea</a:t>
            </a:r>
            <a:r>
              <a:rPr lang="en-US" dirty="0"/>
              <a:t> lor </a:t>
            </a:r>
            <a:r>
              <a:rPr lang="en-US" dirty="0" err="1"/>
              <a:t>structuri</a:t>
            </a:r>
            <a:r>
              <a:rPr lang="en-US" dirty="0"/>
              <a:t> </a:t>
            </a:r>
            <a:r>
              <a:rPr lang="en-US" dirty="0" err="1"/>
              <a:t>mai</a:t>
            </a:r>
            <a:r>
              <a:rPr lang="en-US" dirty="0"/>
              <a:t> </a:t>
            </a:r>
            <a:r>
              <a:rPr lang="en-US" dirty="0" err="1"/>
              <a:t>largi</a:t>
            </a:r>
            <a:r>
              <a:rPr lang="en-US" dirty="0"/>
              <a:t>, </a:t>
            </a:r>
            <a:r>
              <a:rPr lang="en-US" dirty="0" err="1"/>
              <a:t>lasand</a:t>
            </a:r>
            <a:r>
              <a:rPr lang="en-US" dirty="0"/>
              <a:t> </a:t>
            </a:r>
            <a:r>
              <a:rPr lang="en-US" dirty="0" err="1"/>
              <a:t>totusi</a:t>
            </a:r>
            <a:r>
              <a:rPr lang="en-US" dirty="0"/>
              <a:t> </a:t>
            </a:r>
            <a:r>
              <a:rPr lang="en-US" dirty="0" err="1"/>
              <a:t>flexibilitate</a:t>
            </a:r>
            <a:r>
              <a:rPr lang="en-US" dirty="0"/>
              <a:t>. </a:t>
            </a:r>
            <a:r>
              <a:rPr lang="en-US" dirty="0" err="1"/>
              <a:t>Aici</a:t>
            </a:r>
            <a:r>
              <a:rPr lang="en-US" dirty="0"/>
              <a:t> o </a:t>
            </a:r>
            <a:r>
              <a:rPr lang="en-US" dirty="0" err="1"/>
              <a:t>sa</a:t>
            </a:r>
            <a:r>
              <a:rPr lang="en-US" dirty="0"/>
              <a:t> fie </a:t>
            </a:r>
            <a:r>
              <a:rPr lang="en-US" dirty="0" err="1"/>
              <a:t>mai</a:t>
            </a:r>
            <a:r>
              <a:rPr lang="en-US" dirty="0"/>
              <a:t> </a:t>
            </a:r>
            <a:r>
              <a:rPr lang="en-US" dirty="0" err="1"/>
              <a:t>grele</a:t>
            </a:r>
            <a:r>
              <a:rPr lang="en-US" dirty="0"/>
              <a:t> </a:t>
            </a:r>
            <a:r>
              <a:rPr lang="en-US" dirty="0" err="1"/>
              <a:t>exemplele</a:t>
            </a:r>
            <a:r>
              <a:rPr lang="en-US" dirty="0"/>
              <a:t>, </a:t>
            </a:r>
            <a:r>
              <a:rPr lang="en-US" dirty="0" err="1"/>
              <a:t>pentru</a:t>
            </a:r>
            <a:r>
              <a:rPr lang="en-US" dirty="0"/>
              <a:t> ca nu o </a:t>
            </a:r>
            <a:r>
              <a:rPr lang="en-US" dirty="0" err="1"/>
              <a:t>sa</a:t>
            </a:r>
            <a:r>
              <a:rPr lang="en-US" dirty="0"/>
              <a:t> </a:t>
            </a:r>
            <a:r>
              <a:rPr lang="en-US" dirty="0" err="1"/>
              <a:t>lucram</a:t>
            </a:r>
            <a:r>
              <a:rPr lang="en-US" dirty="0"/>
              <a:t> pe </a:t>
            </a:r>
            <a:r>
              <a:rPr lang="en-US" dirty="0" err="1"/>
              <a:t>structuri</a:t>
            </a:r>
            <a:r>
              <a:rPr lang="en-US" dirty="0"/>
              <a:t> </a:t>
            </a:r>
            <a:r>
              <a:rPr lang="en-US" dirty="0" err="1"/>
              <a:t>largi</a:t>
            </a:r>
            <a:endParaRPr lang="en-US" dirty="0"/>
          </a:p>
          <a:p>
            <a:r>
              <a:rPr lang="en-US" dirty="0"/>
              <a:t>Behavioral = se </a:t>
            </a:r>
            <a:r>
              <a:rPr lang="en-US" dirty="0" err="1"/>
              <a:t>refera</a:t>
            </a:r>
            <a:r>
              <a:rPr lang="en-US" dirty="0"/>
              <a:t> </a:t>
            </a:r>
            <a:r>
              <a:rPr lang="en-US" dirty="0" err="1"/>
              <a:t>mai</a:t>
            </a:r>
            <a:r>
              <a:rPr lang="en-US" dirty="0"/>
              <a:t> </a:t>
            </a:r>
            <a:r>
              <a:rPr lang="en-US" dirty="0" err="1"/>
              <a:t>mult</a:t>
            </a:r>
            <a:r>
              <a:rPr lang="en-US" dirty="0"/>
              <a:t> la </a:t>
            </a:r>
            <a:r>
              <a:rPr lang="en-US" dirty="0" err="1"/>
              <a:t>algoritmi</a:t>
            </a:r>
            <a:r>
              <a:rPr lang="en-US" dirty="0"/>
              <a:t> </a:t>
            </a:r>
            <a:r>
              <a:rPr lang="en-US" dirty="0" err="1"/>
              <a:t>si</a:t>
            </a:r>
            <a:r>
              <a:rPr lang="en-US" dirty="0"/>
              <a:t> </a:t>
            </a:r>
            <a:r>
              <a:rPr lang="en-US" dirty="0" err="1"/>
              <a:t>asignarea</a:t>
            </a:r>
            <a:r>
              <a:rPr lang="en-US" dirty="0"/>
              <a:t> </a:t>
            </a:r>
            <a:r>
              <a:rPr lang="en-US" dirty="0" err="1"/>
              <a:t>responsabilitatilor</a:t>
            </a:r>
            <a:r>
              <a:rPr lang="en-US" dirty="0"/>
              <a:t> </a:t>
            </a:r>
            <a:r>
              <a:rPr lang="en-US" dirty="0" err="1"/>
              <a:t>intre</a:t>
            </a:r>
            <a:r>
              <a:rPr lang="en-US" dirty="0"/>
              <a:t> </a:t>
            </a:r>
            <a:r>
              <a:rPr lang="en-US" dirty="0" err="1"/>
              <a:t>obiecte</a:t>
            </a:r>
            <a:r>
              <a:rPr lang="en-US" dirty="0"/>
              <a:t> </a:t>
            </a:r>
          </a:p>
        </p:txBody>
      </p:sp>
      <p:sp>
        <p:nvSpPr>
          <p:cNvPr id="4" name="Slide Number Placeholder 3"/>
          <p:cNvSpPr>
            <a:spLocks noGrp="1"/>
          </p:cNvSpPr>
          <p:nvPr>
            <p:ph type="sldNum" sz="quarter" idx="5"/>
          </p:nvPr>
        </p:nvSpPr>
        <p:spPr/>
        <p:txBody>
          <a:bodyPr/>
          <a:lstStyle/>
          <a:p>
            <a:fld id="{50111CB6-2A81-414E-BB08-7FFB096CAF31}" type="slidenum">
              <a:rPr lang="en-US" smtClean="0"/>
              <a:t>2</a:t>
            </a:fld>
            <a:endParaRPr lang="en-US"/>
          </a:p>
        </p:txBody>
      </p:sp>
    </p:spTree>
    <p:extLst>
      <p:ext uri="{BB962C8B-B14F-4D97-AF65-F5344CB8AC3E}">
        <p14:creationId xmlns:p14="http://schemas.microsoft.com/office/powerpoint/2010/main" val="198081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functional programming, it can be easier to implement strategies, because you have callbacks, you can send functions as parameters that can do the work.</a:t>
            </a:r>
          </a:p>
        </p:txBody>
      </p:sp>
      <p:sp>
        <p:nvSpPr>
          <p:cNvPr id="4" name="Slide Number Placeholder 3"/>
          <p:cNvSpPr>
            <a:spLocks noGrp="1"/>
          </p:cNvSpPr>
          <p:nvPr>
            <p:ph type="sldNum" sz="quarter" idx="5"/>
          </p:nvPr>
        </p:nvSpPr>
        <p:spPr/>
        <p:txBody>
          <a:bodyPr/>
          <a:lstStyle/>
          <a:p>
            <a:fld id="{378EC67B-05AF-45BD-9870-8FF3B10B57E3}" type="slidenum">
              <a:rPr lang="en-US" smtClean="0"/>
              <a:t>18</a:t>
            </a:fld>
            <a:endParaRPr lang="en-US"/>
          </a:p>
        </p:txBody>
      </p:sp>
    </p:spTree>
    <p:extLst>
      <p:ext uri="{BB962C8B-B14F-4D97-AF65-F5344CB8AC3E}">
        <p14:creationId xmlns:p14="http://schemas.microsoft.com/office/powerpoint/2010/main" val="373911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benefit of this pattern is to remove duplicated code.</a:t>
            </a:r>
          </a:p>
          <a:p>
            <a:r>
              <a:rPr lang="en-US" dirty="0"/>
              <a:t>Template pattern let you define particular steps of an algorithm, but not the whole algorithm or its structure.</a:t>
            </a:r>
          </a:p>
          <a:p>
            <a:r>
              <a:rPr lang="en-US" dirty="0"/>
              <a:t>Use this pattern when you have almost identical steps in an algorithm, with some small differences.</a:t>
            </a:r>
          </a:p>
          <a:p>
            <a:r>
              <a:rPr lang="en-US" dirty="0"/>
              <a:t>Sometimes, your algorithm is not already split in steps, you might need first to identify the steps.</a:t>
            </a:r>
          </a:p>
          <a:p>
            <a:r>
              <a:rPr lang="en-US" dirty="0"/>
              <a:t>Then, you must identify which steps are common, which are different.</a:t>
            </a:r>
          </a:p>
          <a:p>
            <a:r>
              <a:rPr lang="en-US" dirty="0"/>
              <a:t>It is based on inheritance, abstract class to hold template method and the steps that have to be defined.</a:t>
            </a:r>
          </a:p>
          <a:p>
            <a:r>
              <a:rPr lang="en-US" dirty="0"/>
              <a:t>The template method has the desired structured, steps, order. The template method must not be overwritten (use final).</a:t>
            </a:r>
          </a:p>
          <a:p>
            <a:endParaRPr lang="en-US" dirty="0"/>
          </a:p>
          <a:p>
            <a:r>
              <a:rPr lang="en-US" dirty="0"/>
              <a:t>“Hooks” or “placeholders” are customizable steps on a class.</a:t>
            </a:r>
          </a:p>
          <a:p>
            <a:endParaRPr lang="en-US" dirty="0"/>
          </a:p>
          <a:p>
            <a:r>
              <a:rPr lang="en-US" dirty="0"/>
              <a:t>“The Hollywood principle” – “don’t call us, we’ll call you”, this inverted control structure, in the sense that the client adds some customization options to an already existing template, like we do in frameworks.</a:t>
            </a:r>
          </a:p>
          <a:p>
            <a:endParaRPr lang="en-US" dirty="0"/>
          </a:p>
          <a:p>
            <a:pPr algn="l">
              <a:buFont typeface="Arial" panose="020B0604020202020204" pitchFamily="34" charset="0"/>
              <a:buChar char="•"/>
            </a:pPr>
            <a:r>
              <a:rPr lang="en-US" b="0" i="0" dirty="0">
                <a:solidFill>
                  <a:srgbClr val="444444"/>
                </a:solidFill>
                <a:effectLst/>
                <a:latin typeface="PT Sans"/>
              </a:rPr>
              <a:t> Template Method uses inheritance to vary part of an algorithm. Strategy uses delegation to vary the entire algorithm.</a:t>
            </a:r>
          </a:p>
          <a:p>
            <a:pPr algn="l">
              <a:buFont typeface="Arial" panose="020B0604020202020204" pitchFamily="34" charset="0"/>
              <a:buChar char="•"/>
            </a:pPr>
            <a:r>
              <a:rPr lang="en-US" b="0" i="0" dirty="0">
                <a:solidFill>
                  <a:srgbClr val="444444"/>
                </a:solidFill>
                <a:effectLst/>
                <a:latin typeface="PT Sans"/>
              </a:rPr>
              <a:t> Strategy modifies the logic of individual objects. Template Method modifies the logic of an entire class.</a:t>
            </a:r>
          </a:p>
          <a:p>
            <a:pPr algn="l">
              <a:buFont typeface="Arial" panose="020B0604020202020204" pitchFamily="34" charset="0"/>
              <a:buChar char="•"/>
            </a:pPr>
            <a:r>
              <a:rPr lang="en-US" b="0" i="0" dirty="0">
                <a:solidFill>
                  <a:srgbClr val="444444"/>
                </a:solidFill>
                <a:effectLst/>
                <a:latin typeface="PT Sans"/>
              </a:rPr>
              <a:t> Factory Method is a specialization of Template Method.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19</a:t>
            </a:fld>
            <a:endParaRPr lang="en-US"/>
          </a:p>
        </p:txBody>
      </p:sp>
    </p:spTree>
    <p:extLst>
      <p:ext uri="{BB962C8B-B14F-4D97-AF65-F5344CB8AC3E}">
        <p14:creationId xmlns:p14="http://schemas.microsoft.com/office/powerpoint/2010/main" val="426037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Hollywood principle – We allow low level components to hook themselves into a system – But high level components determine when they are needed and how. – High level components give the low-level components a “don’t call us, we’ll call you” treatment.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like a framework, which defines invariant pieces of an architecture and defined placeholders for all necessary or interesting client customizations.</a:t>
            </a:r>
          </a:p>
        </p:txBody>
      </p:sp>
      <p:sp>
        <p:nvSpPr>
          <p:cNvPr id="4" name="Slide Number Placeholder 3"/>
          <p:cNvSpPr>
            <a:spLocks noGrp="1"/>
          </p:cNvSpPr>
          <p:nvPr>
            <p:ph type="sldNum" sz="quarter" idx="5"/>
          </p:nvPr>
        </p:nvSpPr>
        <p:spPr/>
        <p:txBody>
          <a:bodyPr/>
          <a:lstStyle/>
          <a:p>
            <a:fld id="{378EC67B-05AF-45BD-9870-8FF3B10B57E3}" type="slidenum">
              <a:rPr lang="en-US" smtClean="0"/>
              <a:t>20</a:t>
            </a:fld>
            <a:endParaRPr lang="en-US"/>
          </a:p>
        </p:txBody>
      </p:sp>
    </p:spTree>
    <p:extLst>
      <p:ext uri="{BB962C8B-B14F-4D97-AF65-F5344CB8AC3E}">
        <p14:creationId xmlns:p14="http://schemas.microsoft.com/office/powerpoint/2010/main" val="380009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invocation from performing. You delegate work to other objects</a:t>
            </a:r>
          </a:p>
          <a:p>
            <a:r>
              <a:rPr lang="en-US" dirty="0"/>
              <a:t>Real world example light and switch</a:t>
            </a:r>
          </a:p>
          <a:p>
            <a:r>
              <a:rPr lang="en-US" dirty="0"/>
              <a:t>Receiver = the one who receives the command</a:t>
            </a:r>
          </a:p>
          <a:p>
            <a:r>
              <a:rPr lang="en-US" dirty="0"/>
              <a:t>Invoker = the one who sends the command </a:t>
            </a:r>
          </a:p>
          <a:p>
            <a:r>
              <a:rPr lang="en-US" dirty="0"/>
              <a:t>The client does not execute the command directly on the receiver, but it sends it to the Command through the Invoker.</a:t>
            </a:r>
          </a:p>
          <a:p>
            <a:r>
              <a:rPr lang="en-US" dirty="0"/>
              <a:t>Macro command = it receives multiple receivers in the constructor</a:t>
            </a:r>
          </a:p>
          <a:p>
            <a:r>
              <a:rPr lang="en-US" dirty="0"/>
              <a:t>On short, the implementation forces you to have a method in all commands, “execute”, “run”, and you have the receiver object and the parameters available, you just have to call the given command</a:t>
            </a:r>
          </a:p>
          <a:p>
            <a:r>
              <a:rPr lang="en-US" dirty="0"/>
              <a:t>You can use for operation Java reflection or C++ pointers</a:t>
            </a:r>
          </a:p>
        </p:txBody>
      </p:sp>
      <p:sp>
        <p:nvSpPr>
          <p:cNvPr id="4" name="Slide Number Placeholder 3"/>
          <p:cNvSpPr>
            <a:spLocks noGrp="1"/>
          </p:cNvSpPr>
          <p:nvPr>
            <p:ph type="sldNum" sz="quarter" idx="5"/>
          </p:nvPr>
        </p:nvSpPr>
        <p:spPr/>
        <p:txBody>
          <a:bodyPr/>
          <a:lstStyle/>
          <a:p>
            <a:fld id="{378EC67B-05AF-45BD-9870-8FF3B10B57E3}" type="slidenum">
              <a:rPr lang="en-US" smtClean="0"/>
              <a:t>5</a:t>
            </a:fld>
            <a:endParaRPr lang="en-US"/>
          </a:p>
        </p:txBody>
      </p:sp>
    </p:spTree>
    <p:extLst>
      <p:ext uri="{BB962C8B-B14F-4D97-AF65-F5344CB8AC3E}">
        <p14:creationId xmlns:p14="http://schemas.microsoft.com/office/powerpoint/2010/main" val="98969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Mediator eliminates communication between objects. It forces them to communicate through a mediator.</a:t>
            </a:r>
          </a:p>
          <a:p>
            <a:r>
              <a:rPr lang="en-US" dirty="0"/>
              <a:t>As the dictionary says, it occupies a middle position.</a:t>
            </a:r>
          </a:p>
          <a:p>
            <a:r>
              <a:rPr lang="en-US" dirty="0"/>
              <a:t>Common use cases: chat application, UI forms, think of a login/register form, or create/edit something form.</a:t>
            </a:r>
          </a:p>
          <a:p>
            <a:r>
              <a:rPr lang="en-US" dirty="0"/>
              <a:t>The pitfall here is to create the so-called God object, knows too much, does too much</a:t>
            </a:r>
          </a:p>
          <a:p>
            <a:r>
              <a:rPr lang="en-US" dirty="0"/>
              <a:t>Only the mediator knows about colleagues/components, they don’t know about each other. </a:t>
            </a:r>
          </a:p>
          <a:p>
            <a:r>
              <a:rPr lang="en-US" dirty="0"/>
              <a:t>The mediator is responsible of defining the interaction between components.</a:t>
            </a:r>
          </a:p>
          <a:p>
            <a:r>
              <a:rPr lang="en-US" dirty="0"/>
              <a:t>The main advantages are that it minimize inheritance and it has loose coupling.</a:t>
            </a:r>
          </a:p>
        </p:txBody>
      </p:sp>
      <p:sp>
        <p:nvSpPr>
          <p:cNvPr id="4" name="Slide Number Placeholder 3"/>
          <p:cNvSpPr>
            <a:spLocks noGrp="1"/>
          </p:cNvSpPr>
          <p:nvPr>
            <p:ph type="sldNum" sz="quarter" idx="5"/>
          </p:nvPr>
        </p:nvSpPr>
        <p:spPr/>
        <p:txBody>
          <a:bodyPr/>
          <a:lstStyle/>
          <a:p>
            <a:fld id="{378EC67B-05AF-45BD-9870-8FF3B10B57E3}" type="slidenum">
              <a:rPr lang="en-US" smtClean="0"/>
              <a:t>7</a:t>
            </a:fld>
            <a:endParaRPr lang="en-US"/>
          </a:p>
        </p:txBody>
      </p:sp>
    </p:spTree>
    <p:extLst>
      <p:ext uri="{BB962C8B-B14F-4D97-AF65-F5344CB8AC3E}">
        <p14:creationId xmlns:p14="http://schemas.microsoft.com/office/powerpoint/2010/main" val="174702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iterators a lot in out daily lives. How we look into nature with our eyes, how a secretary knows all the files, how we decide to get dressed, how we switch between TV channels.</a:t>
            </a:r>
          </a:p>
          <a:p>
            <a:r>
              <a:rPr lang="en-US" dirty="0"/>
              <a:t>Iterator can traverse Composites, in your implementations.</a:t>
            </a:r>
          </a:p>
          <a:p>
            <a:r>
              <a:rPr lang="en-US" dirty="0"/>
              <a:t>It can be slower  </a:t>
            </a:r>
          </a:p>
        </p:txBody>
      </p:sp>
      <p:sp>
        <p:nvSpPr>
          <p:cNvPr id="4" name="Slide Number Placeholder 3"/>
          <p:cNvSpPr>
            <a:spLocks noGrp="1"/>
          </p:cNvSpPr>
          <p:nvPr>
            <p:ph type="sldNum" sz="quarter" idx="5"/>
          </p:nvPr>
        </p:nvSpPr>
        <p:spPr/>
        <p:txBody>
          <a:bodyPr/>
          <a:lstStyle/>
          <a:p>
            <a:fld id="{378EC67B-05AF-45BD-9870-8FF3B10B57E3}" type="slidenum">
              <a:rPr lang="en-US" smtClean="0"/>
              <a:t>9</a:t>
            </a:fld>
            <a:endParaRPr lang="en-US"/>
          </a:p>
        </p:txBody>
      </p:sp>
    </p:spTree>
    <p:extLst>
      <p:ext uri="{BB962C8B-B14F-4D97-AF65-F5344CB8AC3E}">
        <p14:creationId xmlns:p14="http://schemas.microsoft.com/office/powerpoint/2010/main" val="380196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11</a:t>
            </a:fld>
            <a:endParaRPr lang="en-US"/>
          </a:p>
        </p:txBody>
      </p:sp>
    </p:spTree>
    <p:extLst>
      <p:ext uri="{BB962C8B-B14F-4D97-AF65-F5344CB8AC3E}">
        <p14:creationId xmlns:p14="http://schemas.microsoft.com/office/powerpoint/2010/main" val="227453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13</a:t>
            </a:fld>
            <a:endParaRPr lang="en-US"/>
          </a:p>
        </p:txBody>
      </p:sp>
    </p:spTree>
    <p:extLst>
      <p:ext uri="{BB962C8B-B14F-4D97-AF65-F5344CB8AC3E}">
        <p14:creationId xmlns:p14="http://schemas.microsoft.com/office/powerpoint/2010/main" val="127637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similar to finite state machines</a:t>
            </a:r>
          </a:p>
          <a:p>
            <a:r>
              <a:rPr lang="en-US" dirty="0"/>
              <a:t>Separate WHAT from WHERE, you can add new states, the context will stay the same</a:t>
            </a:r>
          </a:p>
          <a:p>
            <a:r>
              <a:rPr lang="en-US" dirty="0"/>
              <a:t>When implementing, it’s important to identify the behavior that is state dependent</a:t>
            </a:r>
          </a:p>
          <a:p>
            <a:r>
              <a:rPr lang="en-US" dirty="0"/>
              <a:t>It is an abstract class or interface based pattern, each state represents a concrete class, while the context is unaware of the states</a:t>
            </a:r>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15</a:t>
            </a:fld>
            <a:endParaRPr lang="en-US"/>
          </a:p>
        </p:txBody>
      </p:sp>
    </p:spTree>
    <p:extLst>
      <p:ext uri="{BB962C8B-B14F-4D97-AF65-F5344CB8AC3E}">
        <p14:creationId xmlns:p14="http://schemas.microsoft.com/office/powerpoint/2010/main" val="314517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PT Sans"/>
              </a:rPr>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r>
              <a:rPr lang="en-US" dirty="0"/>
              <a:t>States know about each other, they are linked and they create a flow like in finite state machines, whereas in Strategy the algorithms have no connection with one another</a:t>
            </a:r>
          </a:p>
        </p:txBody>
      </p:sp>
      <p:sp>
        <p:nvSpPr>
          <p:cNvPr id="4" name="Slide Number Placeholder 3"/>
          <p:cNvSpPr>
            <a:spLocks noGrp="1"/>
          </p:cNvSpPr>
          <p:nvPr>
            <p:ph type="sldNum" sz="quarter" idx="5"/>
          </p:nvPr>
        </p:nvSpPr>
        <p:spPr/>
        <p:txBody>
          <a:bodyPr/>
          <a:lstStyle/>
          <a:p>
            <a:fld id="{378EC67B-05AF-45BD-9870-8FF3B10B57E3}" type="slidenum">
              <a:rPr lang="en-US" smtClean="0"/>
              <a:t>16</a:t>
            </a:fld>
            <a:endParaRPr lang="en-US"/>
          </a:p>
        </p:txBody>
      </p:sp>
    </p:spTree>
    <p:extLst>
      <p:ext uri="{BB962C8B-B14F-4D97-AF65-F5344CB8AC3E}">
        <p14:creationId xmlns:p14="http://schemas.microsoft.com/office/powerpoint/2010/main" val="88215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composition, context has a field where is stores a strategy. The strategies have no links with one another, they do not switch between one another, like states in State pattern.</a:t>
            </a:r>
          </a:p>
          <a:p>
            <a:r>
              <a:rPr lang="en-US" dirty="0"/>
              <a:t>You can switch algorithms at runtime.</a:t>
            </a:r>
          </a:p>
          <a:p>
            <a:r>
              <a:rPr lang="en-US" dirty="0"/>
              <a:t>Allows you to extract different behaviors that are applied in the same context.</a:t>
            </a:r>
          </a:p>
          <a:p>
            <a:r>
              <a:rPr lang="en-US" dirty="0"/>
              <a:t>It’s usually something that the user can modify (payment method, routing algorithm, sort/filter)</a:t>
            </a:r>
          </a:p>
          <a:p>
            <a:r>
              <a:rPr lang="en-US" dirty="0"/>
              <a:t>Bridge, State and Strategy, have a similar structure, being based on composition, but it’s important to notice the intent of the pattern, the exact problem that it solves.</a:t>
            </a:r>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17</a:t>
            </a:fld>
            <a:endParaRPr lang="en-US"/>
          </a:p>
        </p:txBody>
      </p:sp>
    </p:spTree>
    <p:extLst>
      <p:ext uri="{BB962C8B-B14F-4D97-AF65-F5344CB8AC3E}">
        <p14:creationId xmlns:p14="http://schemas.microsoft.com/office/powerpoint/2010/main" val="3815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hyperlink" Target="https://react-redux.js.org/" TargetMode="External"/><Relationship Id="rId3" Type="http://schemas.openxmlformats.org/officeDocument/2006/relationships/diagramLayout" Target="../diagrams/layout6.xml"/><Relationship Id="rId7" Type="http://schemas.openxmlformats.org/officeDocument/2006/relationships/hyperlink" Target="https://developer.android.com/reference/android/database/DataSetObservable" TargetMode="Externa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hyperlink" Target="https://rossbulat.medium.com/rxjs-a-simple-introduction-32fb48f52a6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blog.mgechev.com/2021/01/18/design-pattens-in-open-source-projects-part-i/" TargetMode="Externa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hyperlink" Target="https://sourcemaking.com/design_patterns/state" TargetMode="External"/><Relationship Id="rId4" Type="http://schemas.openxmlformats.org/officeDocument/2006/relationships/diagramLayout" Target="../diagrams/layout7.xml"/><Relationship Id="rId9" Type="http://schemas.openxmlformats.org/officeDocument/2006/relationships/hyperlink" Target="https://cppdepend.com/blog/?p=35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hyperlink" Target="https://jonathanchristopher1199.medium.com/django-rests-template-method-pattern-and-other-patterns-plugged-in-374dcf168723" TargetMode="Externa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expressjs.com/en/guide/using-middleware.html" TargetMode="Externa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sourcemaking.com/design_patterns/command" TargetMode="Externa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hyperlink" Target="http://docs.oracle.com/javase/8/docs/api/java/util/concurrent/ScheduledExecutorService.html" TargetMode="External"/><Relationship Id="rId3" Type="http://schemas.openxmlformats.org/officeDocument/2006/relationships/diagramLayout" Target="../diagrams/layout3.xml"/><Relationship Id="rId7" Type="http://schemas.openxmlformats.org/officeDocument/2006/relationships/hyperlink" Target="http://docs.oracle.com/javase/8/docs/api/java/util/Timer.html" TargetMode="Externa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hyperlink" Target="https://www.npmjs.com/package/mediator-js" TargetMode="External"/><Relationship Id="rId4" Type="http://schemas.openxmlformats.org/officeDocument/2006/relationships/diagramQuickStyle" Target="../diagrams/quickStyle3.xml"/><Relationship Id="rId9" Type="http://schemas.openxmlformats.org/officeDocument/2006/relationships/hyperlink" Target="http://docs.oracle.com/javase/8/docs/api/java/lang/reflect/Method.html#invoke-java.lang.Object-java.lang.Objec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9410" y="1564012"/>
            <a:ext cx="3214307" cy="1779908"/>
          </a:xfrm>
        </p:spPr>
        <p:txBody>
          <a:bodyPr anchor="b">
            <a:normAutofit/>
          </a:bodyPr>
          <a:lstStyle/>
          <a:p>
            <a:r>
              <a:rPr lang="en-US" sz="4400" dirty="0">
                <a:solidFill>
                  <a:schemeClr val="tx1"/>
                </a:solidFill>
              </a:rPr>
              <a:t>Design Patterns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79410" y="4150527"/>
            <a:ext cx="3205640" cy="1321015"/>
          </a:xfrm>
        </p:spPr>
        <p:txBody>
          <a:bodyPr anchor="t">
            <a:normAutofit/>
          </a:bodyPr>
          <a:lstStyle/>
          <a:p>
            <a:pPr>
              <a:lnSpc>
                <a:spcPct val="100000"/>
              </a:lnSpc>
            </a:pPr>
            <a:r>
              <a:rPr lang="en-US" sz="1600" dirty="0"/>
              <a:t>LESSON 2</a:t>
            </a:r>
          </a:p>
          <a:p>
            <a:pPr>
              <a:lnSpc>
                <a:spcPct val="100000"/>
              </a:lnSpc>
            </a:pPr>
            <a:r>
              <a:rPr lang="en-US" sz="1600" dirty="0"/>
              <a:t>BEHAVIORAL PATTERNS</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74864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a:bodyPr>
          <a:lstStyle/>
          <a:p>
            <a:r>
              <a:rPr lang="en-US" dirty="0"/>
              <a:t>Iterator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3968255056"/>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a:bodyPr>
          <a:lstStyle/>
          <a:p>
            <a:r>
              <a:rPr lang="en-US" dirty="0"/>
              <a:t>C#: </a:t>
            </a:r>
            <a:r>
              <a:rPr lang="en-US" b="0" i="0" dirty="0" err="1">
                <a:solidFill>
                  <a:srgbClr val="242729"/>
                </a:solidFill>
                <a:effectLst/>
              </a:rPr>
              <a:t>System.Collections.Ienumerable</a:t>
            </a:r>
            <a:r>
              <a:rPr lang="en-US" b="0" i="0" dirty="0">
                <a:solidFill>
                  <a:srgbClr val="242729"/>
                </a:solidFill>
                <a:effectLst/>
              </a:rPr>
              <a:t>, </a:t>
            </a:r>
            <a:r>
              <a:rPr lang="en-US" b="0" i="0" dirty="0" err="1">
                <a:solidFill>
                  <a:srgbClr val="242729"/>
                </a:solidFill>
                <a:effectLst/>
              </a:rPr>
              <a:t>System.Data.IDataReader</a:t>
            </a:r>
            <a:endParaRPr lang="en-US" b="0" i="0" dirty="0">
              <a:solidFill>
                <a:srgbClr val="242729"/>
              </a:solidFill>
              <a:effectLst/>
            </a:endParaRPr>
          </a:p>
          <a:p>
            <a:r>
              <a:rPr lang="en-US" dirty="0"/>
              <a:t>Java: </a:t>
            </a:r>
            <a:r>
              <a:rPr lang="en-US" dirty="0" err="1"/>
              <a:t>java.util.Iterator</a:t>
            </a:r>
            <a:endParaRPr lang="en-US" dirty="0"/>
          </a:p>
          <a:p>
            <a:r>
              <a:rPr lang="en-US" dirty="0"/>
              <a:t>foreach (in several languages)</a:t>
            </a:r>
          </a:p>
          <a:p>
            <a:r>
              <a:rPr lang="en-US" dirty="0"/>
              <a:t>Generators (Python and JavaScript)</a:t>
            </a:r>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169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Memento</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fontScale="92500" lnSpcReduction="10000"/>
          </a:bodyPr>
          <a:lstStyle/>
          <a:p>
            <a:pPr>
              <a:lnSpc>
                <a:spcPct val="100000"/>
              </a:lnSpc>
            </a:pPr>
            <a:r>
              <a:rPr lang="en-US" dirty="0">
                <a:solidFill>
                  <a:schemeClr val="accent5">
                    <a:lumMod val="75000"/>
                  </a:schemeClr>
                </a:solidFill>
              </a:rPr>
              <a:t>Problem</a:t>
            </a:r>
            <a:r>
              <a:rPr lang="en-US" dirty="0"/>
              <a:t>: need to restore previous states of an object (undo, rollback operations)</a:t>
            </a:r>
          </a:p>
          <a:p>
            <a:pPr>
              <a:lnSpc>
                <a:spcPct val="100000"/>
              </a:lnSpc>
            </a:pPr>
            <a:r>
              <a:rPr lang="en-US" dirty="0">
                <a:solidFill>
                  <a:schemeClr val="accent5">
                    <a:lumMod val="75000"/>
                  </a:schemeClr>
                </a:solidFill>
              </a:rPr>
              <a:t>Solution</a:t>
            </a:r>
            <a:r>
              <a:rPr lang="en-US" dirty="0"/>
              <a:t>:  </a:t>
            </a:r>
          </a:p>
          <a:p>
            <a:pPr>
              <a:lnSpc>
                <a:spcPct val="100000"/>
              </a:lnSpc>
            </a:pPr>
            <a:r>
              <a:rPr lang="en-US" dirty="0"/>
              <a:t>Memento – immutable, nested class (there are other implementations as well)</a:t>
            </a:r>
          </a:p>
          <a:p>
            <a:pPr>
              <a:lnSpc>
                <a:spcPct val="100000"/>
              </a:lnSpc>
            </a:pPr>
            <a:r>
              <a:rPr lang="en-US" dirty="0"/>
              <a:t>Caretaker – decides when and what to restore</a:t>
            </a:r>
          </a:p>
          <a:p>
            <a:pPr>
              <a:lnSpc>
                <a:spcPct val="100000"/>
              </a:lnSpc>
            </a:pPr>
            <a:r>
              <a:rPr lang="en-US" dirty="0"/>
              <a:t>Originator – saves its state to memento</a:t>
            </a:r>
          </a:p>
        </p:txBody>
      </p:sp>
      <p:pic>
        <p:nvPicPr>
          <p:cNvPr id="1028" name="Picture 4" descr="Memento based on nested classes">
            <a:extLst>
              <a:ext uri="{FF2B5EF4-FFF2-40B4-BE49-F238E27FC236}">
                <a16:creationId xmlns:a16="http://schemas.microsoft.com/office/drawing/2014/main" id="{3118B0D1-0138-404A-8A43-EF58A9A41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907" y="669665"/>
            <a:ext cx="6112186" cy="326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64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Memento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766393785"/>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a:bodyPr>
          <a:lstStyle/>
          <a:p>
            <a:r>
              <a:rPr lang="en-US" dirty="0"/>
              <a:t>Java: </a:t>
            </a:r>
          </a:p>
          <a:p>
            <a:r>
              <a:rPr lang="en-US" dirty="0" err="1"/>
              <a:t>java.io.Serializable</a:t>
            </a:r>
            <a:endParaRPr lang="en-US" dirty="0"/>
          </a:p>
          <a:p>
            <a:r>
              <a:rPr lang="en-US" dirty="0" err="1"/>
              <a:t>javax.faces.component.StateHolder</a:t>
            </a:r>
            <a:r>
              <a:rPr lang="en-US" dirty="0"/>
              <a:t> </a:t>
            </a:r>
          </a:p>
          <a:p>
            <a:r>
              <a:rPr lang="en-US" dirty="0" err="1"/>
              <a:t>java.util.Date</a:t>
            </a:r>
            <a:endParaRPr lang="en-US" dirty="0"/>
          </a:p>
          <a:p>
            <a:endParaRPr lang="en-US" dirty="0"/>
          </a:p>
          <a:p>
            <a:r>
              <a:rPr lang="en-US" dirty="0"/>
              <a:t>C#: </a:t>
            </a:r>
            <a:r>
              <a:rPr lang="en-US" dirty="0" err="1"/>
              <a:t>Sytem.Runtime.Serialization.Iserializable</a:t>
            </a: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67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Observer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need to dynamically react on some events happening in the app, need some objects to follow other objects for a limited time or in some specific cases</a:t>
            </a:r>
          </a:p>
          <a:p>
            <a:pPr>
              <a:lnSpc>
                <a:spcPct val="100000"/>
              </a:lnSpc>
            </a:pPr>
            <a:r>
              <a:rPr lang="en-US" dirty="0">
                <a:solidFill>
                  <a:schemeClr val="accent5">
                    <a:lumMod val="75000"/>
                  </a:schemeClr>
                </a:solidFill>
              </a:rPr>
              <a:t>Solution</a:t>
            </a:r>
            <a:r>
              <a:rPr lang="en-US" dirty="0"/>
              <a:t>: identify the object that is observable </a:t>
            </a:r>
            <a:r>
              <a:rPr lang="en-US" dirty="0">
                <a:solidFill>
                  <a:schemeClr val="accent6">
                    <a:lumMod val="60000"/>
                    <a:lumOff val="40000"/>
                  </a:schemeClr>
                </a:solidFill>
              </a:rPr>
              <a:t>(observable/publisher/subject)</a:t>
            </a:r>
            <a:r>
              <a:rPr lang="en-US" dirty="0"/>
              <a:t>, maintain a list of objects depending on it </a:t>
            </a:r>
            <a:r>
              <a:rPr lang="en-US" dirty="0">
                <a:solidFill>
                  <a:schemeClr val="accent6">
                    <a:lumMod val="60000"/>
                    <a:lumOff val="40000"/>
                  </a:schemeClr>
                </a:solidFill>
              </a:rPr>
              <a:t>(observers/subscribers)</a:t>
            </a:r>
            <a:r>
              <a:rPr lang="en-US" dirty="0"/>
              <a:t> that need to be automatically notified about any changes in the state</a:t>
            </a:r>
          </a:p>
        </p:txBody>
      </p:sp>
      <p:pic>
        <p:nvPicPr>
          <p:cNvPr id="1026" name="Picture 2" descr="Structure of the Observer design pattern">
            <a:extLst>
              <a:ext uri="{FF2B5EF4-FFF2-40B4-BE49-F238E27FC236}">
                <a16:creationId xmlns:a16="http://schemas.microsoft.com/office/drawing/2014/main" id="{BF7845B8-A1EB-4BF5-914F-1C64FE39F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58" y="570789"/>
            <a:ext cx="58102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1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Observer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97468236"/>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1913860"/>
            <a:ext cx="5088172" cy="4455041"/>
          </a:xfrm>
        </p:spPr>
        <p:txBody>
          <a:bodyPr>
            <a:normAutofit fontScale="92500" lnSpcReduction="10000"/>
          </a:bodyPr>
          <a:lstStyle/>
          <a:p>
            <a:pPr marL="0" indent="0">
              <a:buNone/>
            </a:pPr>
            <a:r>
              <a:rPr lang="en-US" dirty="0"/>
              <a:t>Java: </a:t>
            </a:r>
            <a:r>
              <a:rPr lang="en-US" dirty="0" err="1"/>
              <a:t>java.util.EventListener</a:t>
            </a:r>
            <a:endParaRPr lang="en-US" dirty="0"/>
          </a:p>
          <a:p>
            <a:pPr marL="0" indent="0">
              <a:buNone/>
            </a:pPr>
            <a:r>
              <a:rPr lang="en-US" dirty="0"/>
              <a:t>C#: </a:t>
            </a:r>
            <a:r>
              <a:rPr lang="en-US" dirty="0" err="1"/>
              <a:t>Sytem.IObservable</a:t>
            </a:r>
            <a:endParaRPr lang="en-US" dirty="0"/>
          </a:p>
          <a:p>
            <a:pPr marL="0" indent="0">
              <a:buNone/>
            </a:pPr>
            <a:r>
              <a:rPr lang="en-US" dirty="0"/>
              <a:t>Android: </a:t>
            </a:r>
            <a:r>
              <a:rPr lang="en-US" dirty="0">
                <a:hlinkClick r:id="rId7"/>
              </a:rPr>
              <a:t>https://developer.android.com/reference/android/database/DataSetObservable</a:t>
            </a:r>
            <a:endParaRPr lang="en-US" dirty="0"/>
          </a:p>
          <a:p>
            <a:pPr marL="0" indent="0">
              <a:buNone/>
            </a:pPr>
            <a:r>
              <a:rPr lang="en-US" dirty="0"/>
              <a:t>jQuery: </a:t>
            </a:r>
            <a:r>
              <a:rPr lang="en-US" dirty="0" err="1"/>
              <a:t>jquery.on</a:t>
            </a:r>
            <a:r>
              <a:rPr lang="en-US" dirty="0"/>
              <a:t>(), </a:t>
            </a:r>
            <a:r>
              <a:rPr lang="en-US" dirty="0" err="1"/>
              <a:t>jquery.trigger</a:t>
            </a:r>
            <a:r>
              <a:rPr lang="en-US" dirty="0"/>
              <a:t>(), </a:t>
            </a:r>
            <a:r>
              <a:rPr lang="en-US" dirty="0" err="1"/>
              <a:t>jquery.off</a:t>
            </a:r>
            <a:r>
              <a:rPr lang="en-US" dirty="0"/>
              <a:t>()</a:t>
            </a:r>
          </a:p>
          <a:p>
            <a:pPr marL="0" indent="0">
              <a:buNone/>
            </a:pPr>
            <a:r>
              <a:rPr lang="en-US" dirty="0"/>
              <a:t>React Redux: </a:t>
            </a:r>
            <a:r>
              <a:rPr lang="en-US" dirty="0">
                <a:hlinkClick r:id="rId8"/>
              </a:rPr>
              <a:t>https://react-redux.js.org/</a:t>
            </a:r>
            <a:endParaRPr lang="en-US" dirty="0"/>
          </a:p>
          <a:p>
            <a:pPr marL="0" indent="0">
              <a:buNone/>
            </a:pPr>
            <a:r>
              <a:rPr lang="en-US" dirty="0" err="1"/>
              <a:t>RxJS</a:t>
            </a:r>
            <a:r>
              <a:rPr lang="en-US" dirty="0"/>
              <a:t>: </a:t>
            </a:r>
            <a:r>
              <a:rPr lang="en-US" dirty="0">
                <a:hlinkClick r:id="rId9"/>
              </a:rPr>
              <a:t>https://rossbulat.medium.com/rxjs-a-simple-introduction-32fb48f52a67</a:t>
            </a:r>
            <a:endParaRPr lang="en-US" dirty="0"/>
          </a:p>
          <a:p>
            <a:pPr marL="0" indent="0">
              <a:buNone/>
            </a:pPr>
            <a:r>
              <a:rPr lang="en-US" dirty="0"/>
              <a:t>Tip for presentation: compare with Publish/Subscribe pattern</a:t>
            </a:r>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70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State</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multiple states of an object that are changing very often, multiple conditionals for behavior based on state values, duplicated code within different states and transitions between states</a:t>
            </a:r>
          </a:p>
          <a:p>
            <a:pPr>
              <a:lnSpc>
                <a:spcPct val="100000"/>
              </a:lnSpc>
            </a:pPr>
            <a:r>
              <a:rPr lang="en-US" dirty="0">
                <a:solidFill>
                  <a:schemeClr val="accent5">
                    <a:lumMod val="75000"/>
                  </a:schemeClr>
                </a:solidFill>
              </a:rPr>
              <a:t>Solution</a:t>
            </a:r>
            <a:r>
              <a:rPr lang="en-US" dirty="0"/>
              <a:t>: extract each state in a separate class that follows an interface </a:t>
            </a:r>
          </a:p>
        </p:txBody>
      </p:sp>
      <p:pic>
        <p:nvPicPr>
          <p:cNvPr id="2" name="Picture 2" descr="Structure of the State design pattern">
            <a:extLst>
              <a:ext uri="{FF2B5EF4-FFF2-40B4-BE49-F238E27FC236}">
                <a16:creationId xmlns:a16="http://schemas.microsoft.com/office/drawing/2014/main" id="{B8F543F1-39CA-43E3-B287-70D15B5C4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51" y="303327"/>
            <a:ext cx="51435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3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a:bodyPr>
          <a:lstStyle/>
          <a:p>
            <a:r>
              <a:rPr lang="en-US" dirty="0"/>
              <a:t>State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347992815"/>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1913860"/>
            <a:ext cx="5332721" cy="4455041"/>
          </a:xfrm>
        </p:spPr>
        <p:txBody>
          <a:bodyPr>
            <a:normAutofit/>
          </a:bodyPr>
          <a:lstStyle/>
          <a:p>
            <a:pPr marL="0" indent="0">
              <a:buNone/>
            </a:pPr>
            <a:r>
              <a:rPr lang="en-US" dirty="0"/>
              <a:t>Java: </a:t>
            </a:r>
            <a:r>
              <a:rPr lang="en-US" dirty="0" err="1"/>
              <a:t>javax.faces.lifecycle.LifeCycle#execute</a:t>
            </a:r>
            <a:r>
              <a:rPr lang="en-US" dirty="0"/>
              <a:t>(), controller by </a:t>
            </a:r>
            <a:r>
              <a:rPr lang="en-US" dirty="0" err="1"/>
              <a:t>FacesServlet</a:t>
            </a:r>
            <a:endParaRPr lang="en-US" dirty="0"/>
          </a:p>
          <a:p>
            <a:pPr marL="0" indent="0">
              <a:buNone/>
            </a:pPr>
            <a:r>
              <a:rPr lang="en-US" dirty="0"/>
              <a:t>Angular open-source project, developed by the Angular team at Google </a:t>
            </a:r>
          </a:p>
          <a:p>
            <a:pPr marL="0" indent="0">
              <a:buNone/>
            </a:pPr>
            <a:r>
              <a:rPr lang="en-US" dirty="0">
                <a:hlinkClick r:id="rId8"/>
              </a:rPr>
              <a:t>https://blog.mgechev.com/2021/01/18/design-pattens-in-open-source-projects-part-i/</a:t>
            </a:r>
            <a:endParaRPr lang="en-US" dirty="0"/>
          </a:p>
          <a:p>
            <a:pPr marL="0" indent="0">
              <a:buNone/>
            </a:pPr>
            <a:r>
              <a:rPr lang="en-US" dirty="0"/>
              <a:t>C++ open-source multi-simulation game</a:t>
            </a:r>
          </a:p>
          <a:p>
            <a:pPr marL="0" indent="0">
              <a:buNone/>
            </a:pPr>
            <a:r>
              <a:rPr lang="en-US" dirty="0">
                <a:hlinkClick r:id="rId9"/>
              </a:rPr>
              <a:t>https://cppdepend.com/blog/?p=357</a:t>
            </a:r>
            <a:endParaRPr lang="en-US" dirty="0"/>
          </a:p>
          <a:p>
            <a:pPr marL="0" indent="0">
              <a:buNone/>
            </a:pPr>
            <a:r>
              <a:rPr lang="en-US" dirty="0"/>
              <a:t>Extra docs: </a:t>
            </a:r>
            <a:r>
              <a:rPr lang="en-US" dirty="0">
                <a:hlinkClick r:id="rId10"/>
              </a:rPr>
              <a:t>https://sourcemaking.com/design_patterns/state</a:t>
            </a:r>
            <a:endParaRPr lang="en-US" dirty="0"/>
          </a:p>
          <a:p>
            <a:pPr marL="0" indent="0">
              <a:buNone/>
            </a:pP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20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Strategy</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a lot of algorithms maintained in the same class (open-closed principle not respected), a class that does a thing in a lot of different ways</a:t>
            </a:r>
          </a:p>
          <a:p>
            <a:pPr>
              <a:lnSpc>
                <a:spcPct val="100000"/>
              </a:lnSpc>
            </a:pPr>
            <a:r>
              <a:rPr lang="en-US" dirty="0">
                <a:solidFill>
                  <a:schemeClr val="accent5">
                    <a:lumMod val="75000"/>
                  </a:schemeClr>
                </a:solidFill>
              </a:rPr>
              <a:t>Solution</a:t>
            </a:r>
            <a:r>
              <a:rPr lang="en-US" dirty="0"/>
              <a:t>: split each “way of doing the same thing” (algorithm) into a separate class </a:t>
            </a:r>
            <a:r>
              <a:rPr lang="en-US" dirty="0">
                <a:solidFill>
                  <a:schemeClr val="accent6">
                    <a:lumMod val="60000"/>
                    <a:lumOff val="40000"/>
                  </a:schemeClr>
                </a:solidFill>
              </a:rPr>
              <a:t>(a strategy)</a:t>
            </a:r>
          </a:p>
        </p:txBody>
      </p:sp>
      <p:pic>
        <p:nvPicPr>
          <p:cNvPr id="2052" name="Picture 4" descr="Structure of the Strategy design pattern">
            <a:extLst>
              <a:ext uri="{FF2B5EF4-FFF2-40B4-BE49-F238E27FC236}">
                <a16:creationId xmlns:a16="http://schemas.microsoft.com/office/drawing/2014/main" id="{66B37695-DCF6-47F1-BBB4-DDD2B3F04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783" y="437957"/>
            <a:ext cx="4621974" cy="388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2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Strategy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158137852"/>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2120899"/>
            <a:ext cx="5332721" cy="3873501"/>
          </a:xfrm>
        </p:spPr>
        <p:txBody>
          <a:bodyPr>
            <a:normAutofit/>
          </a:bodyPr>
          <a:lstStyle/>
          <a:p>
            <a:pPr marL="0" indent="0">
              <a:buNone/>
            </a:pPr>
            <a:r>
              <a:rPr lang="en-US" dirty="0"/>
              <a:t>Java: </a:t>
            </a:r>
          </a:p>
          <a:p>
            <a:pPr marL="0" indent="0">
              <a:buNone/>
            </a:pPr>
            <a:r>
              <a:rPr lang="en-US" dirty="0" err="1"/>
              <a:t>java.util.Comparator#compare</a:t>
            </a:r>
            <a:r>
              <a:rPr lang="en-US" dirty="0"/>
              <a:t>() </a:t>
            </a:r>
            <a:r>
              <a:rPr lang="en-US" dirty="0" err="1"/>
              <a:t>javax.servlet.Filter#doFilter</a:t>
            </a:r>
            <a:r>
              <a:rPr lang="en-US" dirty="0"/>
              <a:t>()</a:t>
            </a:r>
          </a:p>
          <a:p>
            <a:pPr marL="0" indent="0">
              <a:buNone/>
            </a:pPr>
            <a:r>
              <a:rPr lang="en-US" dirty="0"/>
              <a:t>C#:</a:t>
            </a:r>
          </a:p>
          <a:p>
            <a:pPr marL="0" indent="0">
              <a:buNone/>
            </a:pPr>
            <a:r>
              <a:rPr lang="en-US" dirty="0" err="1"/>
              <a:t>System.Collections.Generic.IComparer</a:t>
            </a: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857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Template</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554907"/>
            <a:ext cx="5493699" cy="2207400"/>
          </a:xfrm>
        </p:spPr>
        <p:txBody>
          <a:bodyPr vert="horz" lIns="0" tIns="45720" rIns="0" bIns="45720" rtlCol="0" anchor="ctr">
            <a:normAutofit lnSpcReduction="10000"/>
          </a:bodyPr>
          <a:lstStyle/>
          <a:p>
            <a:pPr>
              <a:lnSpc>
                <a:spcPct val="100000"/>
              </a:lnSpc>
            </a:pPr>
            <a:r>
              <a:rPr lang="en-US" dirty="0">
                <a:solidFill>
                  <a:schemeClr val="accent5">
                    <a:lumMod val="75000"/>
                  </a:schemeClr>
                </a:solidFill>
              </a:rPr>
              <a:t>Problem</a:t>
            </a:r>
            <a:r>
              <a:rPr lang="en-US" dirty="0"/>
              <a:t>: very similar algorithms implemented in different classes, that do not reuse their common parts, steps</a:t>
            </a:r>
          </a:p>
          <a:p>
            <a:pPr>
              <a:lnSpc>
                <a:spcPct val="100000"/>
              </a:lnSpc>
            </a:pPr>
            <a:r>
              <a:rPr lang="en-US" dirty="0">
                <a:solidFill>
                  <a:schemeClr val="accent5">
                    <a:lumMod val="75000"/>
                  </a:schemeClr>
                </a:solidFill>
              </a:rPr>
              <a:t>Solution</a:t>
            </a:r>
            <a:r>
              <a:rPr lang="en-US" dirty="0"/>
              <a:t>: build an abstract class on top, with </a:t>
            </a:r>
          </a:p>
          <a:p>
            <a:pPr marL="285750" indent="-285750">
              <a:lnSpc>
                <a:spcPct val="100000"/>
              </a:lnSpc>
              <a:buFontTx/>
              <a:buChar char="-"/>
            </a:pPr>
            <a:r>
              <a:rPr lang="en-US" dirty="0"/>
              <a:t>a template method that cannot be overwritten</a:t>
            </a:r>
          </a:p>
          <a:p>
            <a:pPr marL="285750" indent="-285750">
              <a:lnSpc>
                <a:spcPct val="100000"/>
              </a:lnSpc>
              <a:buFontTx/>
              <a:buChar char="-"/>
            </a:pPr>
            <a:r>
              <a:rPr lang="en-US" dirty="0"/>
              <a:t>some steps that need to be implemented </a:t>
            </a:r>
          </a:p>
          <a:p>
            <a:pPr marL="285750" indent="-285750">
              <a:lnSpc>
                <a:spcPct val="100000"/>
              </a:lnSpc>
              <a:buFontTx/>
              <a:buChar char="-"/>
            </a:pPr>
            <a:r>
              <a:rPr lang="en-US" dirty="0"/>
              <a:t>default steps that can be overwritten</a:t>
            </a:r>
            <a:endParaRPr lang="en-US" dirty="0">
              <a:solidFill>
                <a:schemeClr val="accent6">
                  <a:lumMod val="60000"/>
                  <a:lumOff val="40000"/>
                </a:schemeClr>
              </a:solidFill>
            </a:endParaRPr>
          </a:p>
        </p:txBody>
      </p:sp>
      <p:pic>
        <p:nvPicPr>
          <p:cNvPr id="3074" name="Picture 2" descr="Structure of the Template Method design pattern">
            <a:extLst>
              <a:ext uri="{FF2B5EF4-FFF2-40B4-BE49-F238E27FC236}">
                <a16:creationId xmlns:a16="http://schemas.microsoft.com/office/drawing/2014/main" id="{9E4C3536-3425-4535-A2DD-DA9702069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807" y="347285"/>
            <a:ext cx="3514385" cy="392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0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24EB-21C4-42D8-A260-0B63C1C350A6}"/>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A380ACF8-BE9D-4260-BE40-F6D983EAD8E5}"/>
              </a:ext>
            </a:extLst>
          </p:cNvPr>
          <p:cNvSpPr>
            <a:spLocks noGrp="1"/>
          </p:cNvSpPr>
          <p:nvPr>
            <p:ph idx="1"/>
          </p:nvPr>
        </p:nvSpPr>
        <p:spPr>
          <a:xfrm>
            <a:off x="5458984" y="363988"/>
            <a:ext cx="5928344" cy="6152219"/>
          </a:xfrm>
        </p:spPr>
        <p:txBody>
          <a:bodyPr>
            <a:normAutofit fontScale="92500" lnSpcReduction="10000"/>
          </a:bodyPr>
          <a:lstStyle/>
          <a:p>
            <a:pPr marL="0" indent="0">
              <a:buNone/>
            </a:pPr>
            <a:r>
              <a:rPr lang="en-US" b="0" i="0" dirty="0">
                <a:solidFill>
                  <a:schemeClr val="accent5">
                    <a:lumMod val="75000"/>
                  </a:schemeClr>
                </a:solidFill>
                <a:effectLst/>
                <a:latin typeface="PT Sans"/>
              </a:rPr>
              <a:t>Creational patterns </a:t>
            </a:r>
            <a:r>
              <a:rPr lang="en-US" b="0" i="0" dirty="0">
                <a:solidFill>
                  <a:srgbClr val="444444"/>
                </a:solidFill>
                <a:effectLst/>
                <a:latin typeface="PT Sans"/>
              </a:rPr>
              <a:t>provide various object creation mechanisms, which increase flexibility and reuse of existing code.</a:t>
            </a:r>
          </a:p>
          <a:p>
            <a:pPr marL="0" indent="0">
              <a:buNone/>
            </a:pPr>
            <a:r>
              <a:rPr lang="en-US" dirty="0">
                <a:solidFill>
                  <a:srgbClr val="444444"/>
                </a:solidFill>
                <a:latin typeface="PT Sans"/>
              </a:rPr>
              <a:t>Singleton, Factory Method, Abstract Factory, Builder, Prototype</a:t>
            </a:r>
          </a:p>
          <a:p>
            <a:endParaRPr lang="en-US" dirty="0">
              <a:solidFill>
                <a:srgbClr val="444444"/>
              </a:solidFill>
              <a:latin typeface="PT Sans"/>
            </a:endParaRPr>
          </a:p>
          <a:p>
            <a:pPr marL="0" indent="0">
              <a:buNone/>
            </a:pPr>
            <a:r>
              <a:rPr lang="en-US" b="0" i="0" dirty="0">
                <a:solidFill>
                  <a:schemeClr val="accent5">
                    <a:lumMod val="75000"/>
                  </a:schemeClr>
                </a:solidFill>
                <a:effectLst/>
                <a:latin typeface="PT Sans"/>
              </a:rPr>
              <a:t>Structural patterns </a:t>
            </a:r>
            <a:r>
              <a:rPr lang="en-US" b="0" i="0" dirty="0">
                <a:solidFill>
                  <a:srgbClr val="444444"/>
                </a:solidFill>
                <a:effectLst/>
                <a:latin typeface="PT Sans"/>
              </a:rPr>
              <a:t>explain how to assemble objects and classes into larger structures while keeping these structures flexible and efficient.</a:t>
            </a:r>
          </a:p>
          <a:p>
            <a:pPr marL="0" indent="0">
              <a:buNone/>
            </a:pPr>
            <a:r>
              <a:rPr lang="en-US" dirty="0">
                <a:solidFill>
                  <a:srgbClr val="444444"/>
                </a:solidFill>
                <a:latin typeface="PT Sans"/>
              </a:rPr>
              <a:t>Adapter, Bridge, Composite, Decorator, Façade, Flyweight, Proxy</a:t>
            </a:r>
            <a:endParaRPr lang="en-US" b="0" i="0" dirty="0">
              <a:solidFill>
                <a:srgbClr val="444444"/>
              </a:solidFill>
              <a:effectLst/>
              <a:latin typeface="PT Sans"/>
            </a:endParaRPr>
          </a:p>
          <a:p>
            <a:endParaRPr lang="en-US" dirty="0">
              <a:solidFill>
                <a:srgbClr val="444444"/>
              </a:solidFill>
              <a:latin typeface="PT Sans"/>
            </a:endParaRPr>
          </a:p>
          <a:p>
            <a:pPr marL="0" indent="0">
              <a:buNone/>
            </a:pPr>
            <a:r>
              <a:rPr lang="en-US" b="0" i="0" dirty="0">
                <a:solidFill>
                  <a:schemeClr val="accent5">
                    <a:lumMod val="75000"/>
                  </a:schemeClr>
                </a:solidFill>
                <a:effectLst/>
                <a:latin typeface="PT Sans"/>
              </a:rPr>
              <a:t>Behavioral patterns </a:t>
            </a:r>
            <a:r>
              <a:rPr lang="en-US" b="0" i="0" dirty="0">
                <a:solidFill>
                  <a:srgbClr val="444444"/>
                </a:solidFill>
                <a:effectLst/>
                <a:latin typeface="PT Sans"/>
              </a:rPr>
              <a:t>handle how objects interact: communication, dependencies, isolation.</a:t>
            </a:r>
          </a:p>
          <a:p>
            <a:pPr marL="0" indent="0">
              <a:buNone/>
            </a:pPr>
            <a:r>
              <a:rPr lang="en-US" dirty="0">
                <a:solidFill>
                  <a:srgbClr val="444444"/>
                </a:solidFill>
                <a:latin typeface="PT Sans"/>
              </a:rPr>
              <a:t>Chain of responsibility, Command, Iterator, Mediator, Memento, Observer, State, Strategy, Template Method, Visitor</a:t>
            </a:r>
            <a:endParaRPr lang="en-US" dirty="0"/>
          </a:p>
        </p:txBody>
      </p:sp>
      <p:sp>
        <p:nvSpPr>
          <p:cNvPr id="4" name="Text Placeholder 3">
            <a:extLst>
              <a:ext uri="{FF2B5EF4-FFF2-40B4-BE49-F238E27FC236}">
                <a16:creationId xmlns:a16="http://schemas.microsoft.com/office/drawing/2014/main" id="{19A214B2-4D03-474B-822A-6335F9FE9ECF}"/>
              </a:ext>
            </a:extLst>
          </p:cNvPr>
          <p:cNvSpPr>
            <a:spLocks noGrp="1"/>
          </p:cNvSpPr>
          <p:nvPr>
            <p:ph type="body" sz="half" idx="2"/>
          </p:nvPr>
        </p:nvSpPr>
        <p:spPr>
          <a:xfrm>
            <a:off x="643465" y="3364637"/>
            <a:ext cx="3517567" cy="2742918"/>
          </a:xfrm>
        </p:spPr>
        <p:txBody>
          <a:bodyPr/>
          <a:lstStyle/>
          <a:p>
            <a:r>
              <a:rPr lang="en-US" dirty="0">
                <a:solidFill>
                  <a:schemeClr val="accent5">
                    <a:lumMod val="75000"/>
                  </a:schemeClr>
                </a:solidFill>
              </a:rPr>
              <a:t>Creational Patterns</a:t>
            </a:r>
          </a:p>
          <a:p>
            <a:r>
              <a:rPr lang="en-US" dirty="0">
                <a:solidFill>
                  <a:schemeClr val="accent5">
                    <a:lumMod val="75000"/>
                  </a:schemeClr>
                </a:solidFill>
              </a:rPr>
              <a:t>Structural Patterns</a:t>
            </a:r>
          </a:p>
          <a:p>
            <a:r>
              <a:rPr lang="en-US" dirty="0">
                <a:solidFill>
                  <a:schemeClr val="accent5">
                    <a:lumMod val="75000"/>
                  </a:schemeClr>
                </a:solidFill>
              </a:rPr>
              <a:t>Behavioral Patterns</a:t>
            </a:r>
          </a:p>
          <a:p>
            <a:endParaRPr lang="en-US" dirty="0">
              <a:solidFill>
                <a:schemeClr val="accent5">
                  <a:lumMod val="75000"/>
                </a:schemeClr>
              </a:solidFill>
            </a:endParaRPr>
          </a:p>
        </p:txBody>
      </p:sp>
      <p:cxnSp>
        <p:nvCxnSpPr>
          <p:cNvPr id="6" name="Straight Connector 5">
            <a:extLst>
              <a:ext uri="{FF2B5EF4-FFF2-40B4-BE49-F238E27FC236}">
                <a16:creationId xmlns:a16="http://schemas.microsoft.com/office/drawing/2014/main" id="{E8E9D8E7-4EF3-4B49-A7B8-8F627B83579D}"/>
              </a:ext>
            </a:extLst>
          </p:cNvPr>
          <p:cNvCxnSpPr>
            <a:cxnSpLocks/>
          </p:cNvCxnSpPr>
          <p:nvPr/>
        </p:nvCxnSpPr>
        <p:spPr>
          <a:xfrm>
            <a:off x="5458984" y="2210540"/>
            <a:ext cx="552191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a:extLst>
              <a:ext uri="{FF2B5EF4-FFF2-40B4-BE49-F238E27FC236}">
                <a16:creationId xmlns:a16="http://schemas.microsoft.com/office/drawing/2014/main" id="{269BC2B4-1D74-43A3-B658-15E36150317A}"/>
              </a:ext>
            </a:extLst>
          </p:cNvPr>
          <p:cNvCxnSpPr>
            <a:cxnSpLocks/>
          </p:cNvCxnSpPr>
          <p:nvPr/>
        </p:nvCxnSpPr>
        <p:spPr>
          <a:xfrm>
            <a:off x="5458984" y="4466948"/>
            <a:ext cx="5691369"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76032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Template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1177245741"/>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2120899"/>
            <a:ext cx="5332721" cy="3873501"/>
          </a:xfrm>
        </p:spPr>
        <p:txBody>
          <a:bodyPr>
            <a:normAutofit fontScale="92500" lnSpcReduction="20000"/>
          </a:bodyPr>
          <a:lstStyle/>
          <a:p>
            <a:pPr marL="0" indent="0">
              <a:buNone/>
            </a:pPr>
            <a:r>
              <a:rPr lang="en-US" dirty="0"/>
              <a:t>Java: </a:t>
            </a:r>
          </a:p>
          <a:p>
            <a:pPr marL="0" indent="0">
              <a:buNone/>
            </a:pPr>
            <a:r>
              <a:rPr lang="en-US" dirty="0" err="1"/>
              <a:t>java.util.AbstractMap</a:t>
            </a:r>
            <a:endParaRPr lang="en-US" dirty="0"/>
          </a:p>
          <a:p>
            <a:pPr marL="0" indent="0">
              <a:buNone/>
            </a:pPr>
            <a:r>
              <a:rPr lang="en-US" dirty="0" err="1"/>
              <a:t>java.io.InputStream</a:t>
            </a:r>
            <a:endParaRPr lang="en-US" dirty="0"/>
          </a:p>
          <a:p>
            <a:pPr marL="0" indent="0">
              <a:buNone/>
            </a:pPr>
            <a:r>
              <a:rPr lang="en-US" dirty="0" err="1"/>
              <a:t>javax.servlet.http.HttpServlet</a:t>
            </a:r>
            <a:endParaRPr lang="en-US" dirty="0"/>
          </a:p>
          <a:p>
            <a:pPr marL="0" indent="0">
              <a:buNone/>
            </a:pPr>
            <a:r>
              <a:rPr lang="en-US" dirty="0"/>
              <a:t>C#: </a:t>
            </a:r>
            <a:r>
              <a:rPr lang="en-US" dirty="0" err="1"/>
              <a:t>System.Web.UI.Page</a:t>
            </a:r>
            <a:endParaRPr lang="en-US" dirty="0"/>
          </a:p>
          <a:p>
            <a:pPr marL="0" indent="0">
              <a:buNone/>
            </a:pPr>
            <a:r>
              <a:rPr lang="en-US" dirty="0"/>
              <a:t>Spring: </a:t>
            </a:r>
            <a:r>
              <a:rPr lang="en-US" dirty="0" err="1"/>
              <a:t>AbstractController</a:t>
            </a:r>
            <a:r>
              <a:rPr lang="en-US" dirty="0"/>
              <a:t>, </a:t>
            </a:r>
            <a:r>
              <a:rPr lang="en-US" dirty="0" err="1"/>
              <a:t>RestTemplate</a:t>
            </a:r>
            <a:endParaRPr lang="en-US" dirty="0"/>
          </a:p>
          <a:p>
            <a:pPr marL="0" indent="0">
              <a:buNone/>
            </a:pPr>
            <a:r>
              <a:rPr lang="en-US" dirty="0"/>
              <a:t>Django: </a:t>
            </a:r>
            <a:r>
              <a:rPr lang="en-US" dirty="0">
                <a:hlinkClick r:id="rId8"/>
              </a:rPr>
              <a:t>https://jonathanchristopher1199.medium.com/django-rests-template-method-pattern-and-other-patterns-plugged-in-374dcf168723</a:t>
            </a:r>
            <a:endParaRPr lang="en-US" dirty="0"/>
          </a:p>
          <a:p>
            <a:pPr marL="0" indent="0">
              <a:buNone/>
            </a:pP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324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Chain of responsibility</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fontScale="92500" lnSpcReduction="20000"/>
          </a:bodyPr>
          <a:lstStyle/>
          <a:p>
            <a:pPr>
              <a:lnSpc>
                <a:spcPct val="100000"/>
              </a:lnSpc>
            </a:pPr>
            <a:r>
              <a:rPr lang="en-US" dirty="0">
                <a:solidFill>
                  <a:schemeClr val="accent5">
                    <a:lumMod val="75000"/>
                  </a:schemeClr>
                </a:solidFill>
              </a:rPr>
              <a:t>Problem</a:t>
            </a:r>
            <a:r>
              <a:rPr lang="en-US" dirty="0"/>
              <a:t>: sequential logic that needs to be executes in a particular logic, a lot of guard conditions (if something, then stop execution)</a:t>
            </a:r>
          </a:p>
          <a:p>
            <a:pPr>
              <a:lnSpc>
                <a:spcPct val="100000"/>
              </a:lnSpc>
            </a:pPr>
            <a:r>
              <a:rPr lang="en-US" dirty="0">
                <a:solidFill>
                  <a:schemeClr val="accent5">
                    <a:lumMod val="75000"/>
                  </a:schemeClr>
                </a:solidFill>
              </a:rPr>
              <a:t>Solution</a:t>
            </a:r>
            <a:r>
              <a:rPr lang="en-US" dirty="0"/>
              <a:t>: transform separate logic to handler objects, each handler in the chain can pass further to another handler, can stop the execution or can process the request</a:t>
            </a:r>
          </a:p>
        </p:txBody>
      </p:sp>
      <p:pic>
        <p:nvPicPr>
          <p:cNvPr id="1026" name="Picture 2" descr="Structure of the Chain Of Responsibility design pattern">
            <a:extLst>
              <a:ext uri="{FF2B5EF4-FFF2-40B4-BE49-F238E27FC236}">
                <a16:creationId xmlns:a16="http://schemas.microsoft.com/office/drawing/2014/main" id="{10F23829-0E39-4694-891F-BBC41B7BF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020" y="303327"/>
            <a:ext cx="36195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5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Chain of responsibility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104437340"/>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p:txBody>
          <a:bodyPr>
            <a:normAutofit/>
          </a:bodyPr>
          <a:lstStyle/>
          <a:p>
            <a:r>
              <a:rPr lang="en-US" dirty="0"/>
              <a:t>.NET: HTTP pipeline, </a:t>
            </a:r>
            <a:r>
              <a:rPr lang="en-US" b="0" i="0" dirty="0" err="1">
                <a:solidFill>
                  <a:srgbClr val="242729"/>
                </a:solidFill>
                <a:effectLst/>
              </a:rPr>
              <a:t>Microsoft.Practices.EnterpriseLibrary.Logging.Logger</a:t>
            </a:r>
            <a:endParaRPr lang="en-US" dirty="0"/>
          </a:p>
          <a:p>
            <a:r>
              <a:rPr lang="en-US" dirty="0"/>
              <a:t>Spring Security filter chain</a:t>
            </a:r>
          </a:p>
          <a:p>
            <a:r>
              <a:rPr lang="en-US" b="0" i="0" dirty="0" err="1">
                <a:solidFill>
                  <a:srgbClr val="000000"/>
                </a:solidFill>
                <a:effectLst/>
              </a:rPr>
              <a:t>java.util.logging.Logger#log</a:t>
            </a:r>
            <a:r>
              <a:rPr lang="en-US" b="0" i="0" dirty="0">
                <a:solidFill>
                  <a:srgbClr val="000000"/>
                </a:solidFill>
                <a:effectLst/>
              </a:rPr>
              <a:t>()</a:t>
            </a:r>
          </a:p>
          <a:p>
            <a:pPr marL="0" indent="0">
              <a:buNone/>
            </a:pPr>
            <a:r>
              <a:rPr lang="en-US" b="0" i="0" dirty="0" err="1">
                <a:solidFill>
                  <a:srgbClr val="000000"/>
                </a:solidFill>
                <a:effectLst/>
              </a:rPr>
              <a:t>javax.servlet.Filter#doFilter</a:t>
            </a:r>
            <a:r>
              <a:rPr lang="en-US" b="0" i="0" dirty="0">
                <a:solidFill>
                  <a:srgbClr val="000000"/>
                </a:solidFill>
                <a:effectLst/>
              </a:rPr>
              <a:t>()</a:t>
            </a:r>
            <a:endParaRPr lang="en-US" dirty="0"/>
          </a:p>
          <a:p>
            <a:r>
              <a:rPr lang="en-US" dirty="0"/>
              <a:t>NodeJS: express </a:t>
            </a:r>
            <a:r>
              <a:rPr lang="en-US" dirty="0" err="1"/>
              <a:t>middlewares</a:t>
            </a:r>
            <a:r>
              <a:rPr lang="en-US" dirty="0"/>
              <a:t> </a:t>
            </a:r>
            <a:r>
              <a:rPr lang="en-US" dirty="0">
                <a:hlinkClick r:id="rId7"/>
              </a:rPr>
              <a:t>https://expressjs.com/en/guide/using-middleware.html</a:t>
            </a: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26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Command</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Components coupled too tight with business logic</a:t>
            </a:r>
          </a:p>
          <a:p>
            <a:pPr>
              <a:lnSpc>
                <a:spcPct val="100000"/>
              </a:lnSpc>
            </a:pPr>
            <a:r>
              <a:rPr lang="en-US" dirty="0">
                <a:solidFill>
                  <a:schemeClr val="accent5">
                    <a:lumMod val="75000"/>
                  </a:schemeClr>
                </a:solidFill>
              </a:rPr>
              <a:t>Solution</a:t>
            </a:r>
            <a:r>
              <a:rPr lang="en-US" dirty="0"/>
              <a:t>: Create intermediary objects that are able to handle commands, separate invocation from performing </a:t>
            </a:r>
          </a:p>
        </p:txBody>
      </p:sp>
      <p:pic>
        <p:nvPicPr>
          <p:cNvPr id="1032" name="Picture 8" descr="Structure of the Command design pattern">
            <a:extLst>
              <a:ext uri="{FF2B5EF4-FFF2-40B4-BE49-F238E27FC236}">
                <a16:creationId xmlns:a16="http://schemas.microsoft.com/office/drawing/2014/main" id="{1AB96FD3-745B-47A4-A20D-C1C60859C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075" y="398214"/>
            <a:ext cx="6193850" cy="36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3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Command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3192795080"/>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515943" y="2120900"/>
            <a:ext cx="5041647" cy="3748194"/>
          </a:xfrm>
        </p:spPr>
        <p:txBody>
          <a:bodyPr>
            <a:normAutofit/>
          </a:bodyPr>
          <a:lstStyle/>
          <a:p>
            <a:r>
              <a:rPr lang="en-US" dirty="0"/>
              <a:t>Java: </a:t>
            </a:r>
            <a:r>
              <a:rPr lang="en-US" dirty="0" err="1"/>
              <a:t>java.lang.Runnable</a:t>
            </a:r>
            <a:r>
              <a:rPr lang="en-US" dirty="0"/>
              <a:t>, </a:t>
            </a:r>
            <a:r>
              <a:rPr lang="en-US" dirty="0" err="1"/>
              <a:t>javax.swing.Action</a:t>
            </a:r>
            <a:endParaRPr lang="en-US" dirty="0"/>
          </a:p>
          <a:p>
            <a:r>
              <a:rPr lang="en-US" dirty="0"/>
              <a:t>C#: </a:t>
            </a:r>
            <a:r>
              <a:rPr lang="en-US" dirty="0" err="1"/>
              <a:t>System.Windows.RoutedEventArgs</a:t>
            </a:r>
            <a:endParaRPr lang="en-US" dirty="0"/>
          </a:p>
          <a:p>
            <a:r>
              <a:rPr lang="en-US" dirty="0"/>
              <a:t>Extra docs: </a:t>
            </a:r>
            <a:r>
              <a:rPr lang="en-US" dirty="0">
                <a:hlinkClick r:id="rId7"/>
              </a:rPr>
              <a:t>https://sourcemaking.com/design_patterns/command</a:t>
            </a:r>
            <a:endParaRPr lang="en-US" dirty="0"/>
          </a:p>
          <a:p>
            <a:pPr marL="0" indent="0">
              <a:buNone/>
            </a:pP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36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Mediator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a lot of dependencies between objects, “spaghetti code”</a:t>
            </a:r>
          </a:p>
          <a:p>
            <a:pPr>
              <a:lnSpc>
                <a:spcPct val="100000"/>
              </a:lnSpc>
            </a:pPr>
            <a:r>
              <a:rPr lang="en-US" dirty="0">
                <a:solidFill>
                  <a:schemeClr val="accent5">
                    <a:lumMod val="75000"/>
                  </a:schemeClr>
                </a:solidFill>
              </a:rPr>
              <a:t>Solution</a:t>
            </a:r>
            <a:r>
              <a:rPr lang="en-US" dirty="0"/>
              <a:t>: create a mediator that is responsible to handle requests and react with needed updates on other components</a:t>
            </a:r>
          </a:p>
        </p:txBody>
      </p:sp>
      <p:pic>
        <p:nvPicPr>
          <p:cNvPr id="2" name="Picture 2" descr="Structure of the Mediator design pattern">
            <a:extLst>
              <a:ext uri="{FF2B5EF4-FFF2-40B4-BE49-F238E27FC236}">
                <a16:creationId xmlns:a16="http://schemas.microsoft.com/office/drawing/2014/main" id="{125380CC-11FF-4950-BF22-DF3FE4E05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270" y="228867"/>
            <a:ext cx="4953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7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Mediator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378090803"/>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lnSpcReduction="10000"/>
          </a:bodyPr>
          <a:lstStyle/>
          <a:p>
            <a:r>
              <a:rPr lang="en-US" dirty="0"/>
              <a:t>C#: </a:t>
            </a:r>
            <a:r>
              <a:rPr lang="en-US" b="0" i="0" dirty="0" err="1">
                <a:solidFill>
                  <a:srgbClr val="242729"/>
                </a:solidFill>
                <a:effectLst/>
              </a:rPr>
              <a:t>System.Threading.Timer</a:t>
            </a:r>
            <a:endParaRPr lang="en-US" b="0" i="0" dirty="0">
              <a:solidFill>
                <a:srgbClr val="242729"/>
              </a:solidFill>
              <a:effectLst/>
            </a:endParaRPr>
          </a:p>
          <a:p>
            <a:r>
              <a:rPr lang="en-US" dirty="0"/>
              <a:t>Java: </a:t>
            </a:r>
          </a:p>
          <a:p>
            <a:pPr algn="l">
              <a:buFont typeface="Arial" panose="020B0604020202020204" pitchFamily="34" charset="0"/>
              <a:buChar char="•"/>
            </a:pPr>
            <a:r>
              <a:rPr lang="en-US" b="0" i="0" dirty="0">
                <a:solidFill>
                  <a:srgbClr val="373B41"/>
                </a:solidFill>
                <a:effectLst/>
              </a:rPr>
              <a:t> </a:t>
            </a:r>
            <a:r>
              <a:rPr lang="en-US" b="0" i="0" dirty="0" err="1">
                <a:solidFill>
                  <a:srgbClr val="373B41"/>
                </a:solidFill>
                <a:effectLst/>
              </a:rPr>
              <a:t>scheduleXXX</a:t>
            </a:r>
            <a:r>
              <a:rPr lang="en-US" b="0" i="0" dirty="0">
                <a:solidFill>
                  <a:srgbClr val="373B41"/>
                </a:solidFill>
                <a:effectLst/>
              </a:rPr>
              <a:t>() methods of </a:t>
            </a:r>
            <a:r>
              <a:rPr lang="en-US" b="0" i="0" u="none" strike="noStrike" dirty="0" err="1">
                <a:solidFill>
                  <a:srgbClr val="81A2BE"/>
                </a:solidFill>
                <a:effectLst/>
                <a:hlinkClick r:id="rId7"/>
              </a:rPr>
              <a:t>java.util.Timer</a:t>
            </a:r>
            <a:endParaRPr lang="en-US" b="0" i="0" dirty="0">
              <a:solidFill>
                <a:srgbClr val="373B41"/>
              </a:solidFill>
              <a:effectLst/>
            </a:endParaRPr>
          </a:p>
          <a:p>
            <a:pPr algn="l">
              <a:buFont typeface="Arial" panose="020B0604020202020204" pitchFamily="34" charset="0"/>
              <a:buChar char="•"/>
            </a:pPr>
            <a:r>
              <a:rPr lang="en-US" b="0" i="0" dirty="0">
                <a:solidFill>
                  <a:srgbClr val="373B41"/>
                </a:solidFill>
                <a:effectLst/>
              </a:rPr>
              <a:t> </a:t>
            </a:r>
            <a:r>
              <a:rPr lang="en-US" b="0" i="0" dirty="0" err="1">
                <a:solidFill>
                  <a:srgbClr val="373B41"/>
                </a:solidFill>
                <a:effectLst/>
              </a:rPr>
              <a:t>scheduleXXX</a:t>
            </a:r>
            <a:r>
              <a:rPr lang="en-US" b="0" i="0" dirty="0">
                <a:solidFill>
                  <a:srgbClr val="373B41"/>
                </a:solidFill>
                <a:effectLst/>
              </a:rPr>
              <a:t>() methods of </a:t>
            </a:r>
            <a:r>
              <a:rPr lang="en-US" b="0" i="0" u="none" strike="noStrike" dirty="0" err="1">
                <a:solidFill>
                  <a:srgbClr val="81A2BE"/>
                </a:solidFill>
                <a:effectLst/>
                <a:hlinkClick r:id="rId8"/>
              </a:rPr>
              <a:t>java.util.concurrent.ScheduledExecutorService</a:t>
            </a:r>
            <a:endParaRPr lang="en-US" b="0" i="0" dirty="0">
              <a:solidFill>
                <a:srgbClr val="373B41"/>
              </a:solidFill>
              <a:effectLst/>
            </a:endParaRPr>
          </a:p>
          <a:p>
            <a:pPr algn="l">
              <a:buFont typeface="Arial" panose="020B0604020202020204" pitchFamily="34" charset="0"/>
              <a:buChar char="•"/>
            </a:pPr>
            <a:r>
              <a:rPr lang="en-US" b="0" i="0" u="none" strike="noStrike" dirty="0">
                <a:solidFill>
                  <a:srgbClr val="81A2BE"/>
                </a:solidFill>
                <a:effectLst/>
                <a:hlinkClick r:id="rId9"/>
              </a:rPr>
              <a:t> </a:t>
            </a:r>
            <a:r>
              <a:rPr lang="en-US" b="0" i="0" u="none" strike="noStrike" dirty="0" err="1">
                <a:solidFill>
                  <a:srgbClr val="81A2BE"/>
                </a:solidFill>
                <a:effectLst/>
                <a:hlinkClick r:id="rId9"/>
              </a:rPr>
              <a:t>java.lang.reflect.Method#invoke</a:t>
            </a:r>
            <a:r>
              <a:rPr lang="en-US" b="0" i="0" u="none" strike="noStrike" dirty="0">
                <a:solidFill>
                  <a:srgbClr val="81A2BE"/>
                </a:solidFill>
                <a:effectLst/>
                <a:hlinkClick r:id="rId9"/>
              </a:rPr>
              <a:t>()</a:t>
            </a:r>
            <a:endParaRPr lang="en-US" b="0" i="0" u="none" strike="noStrike" dirty="0">
              <a:solidFill>
                <a:srgbClr val="81A2BE"/>
              </a:solidFill>
              <a:effectLst/>
            </a:endParaRPr>
          </a:p>
          <a:p>
            <a:r>
              <a:rPr lang="en-US" dirty="0"/>
              <a:t>Mediator.js: </a:t>
            </a:r>
            <a:r>
              <a:rPr lang="en-US" dirty="0">
                <a:hlinkClick r:id="rId10"/>
              </a:rPr>
              <a:t>https://www.npmjs.com/package/mediator-js</a:t>
            </a: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71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Iterator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the need for a unified way to traverse any data structures, regardless of its underlying representation</a:t>
            </a:r>
          </a:p>
          <a:p>
            <a:pPr>
              <a:lnSpc>
                <a:spcPct val="100000"/>
              </a:lnSpc>
            </a:pPr>
            <a:r>
              <a:rPr lang="en-US" dirty="0">
                <a:solidFill>
                  <a:schemeClr val="accent5">
                    <a:lumMod val="75000"/>
                  </a:schemeClr>
                </a:solidFill>
              </a:rPr>
              <a:t>Solution</a:t>
            </a:r>
            <a:r>
              <a:rPr lang="en-US" dirty="0"/>
              <a:t>:  defined standard traversal protocol in order to decouple your data from the algorithms</a:t>
            </a:r>
          </a:p>
        </p:txBody>
      </p:sp>
      <p:pic>
        <p:nvPicPr>
          <p:cNvPr id="2050" name="Picture 2" descr="Iterator example">
            <a:extLst>
              <a:ext uri="{FF2B5EF4-FFF2-40B4-BE49-F238E27FC236}">
                <a16:creationId xmlns:a16="http://schemas.microsoft.com/office/drawing/2014/main" id="{40142E7A-B145-4591-9E39-61A1FE060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74" y="465252"/>
            <a:ext cx="62388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25824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{56CCF715-17A2-40E3-AB21-C4970B50FFC3}tf11429527_win32</Template>
  <TotalTime>4445</TotalTime>
  <Words>2353</Words>
  <Application>Microsoft Office PowerPoint</Application>
  <PresentationFormat>Widescreen</PresentationFormat>
  <Paragraphs>219</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Franklin Gothic Book</vt:lpstr>
      <vt:lpstr>inherit</vt:lpstr>
      <vt:lpstr>PT Sans</vt:lpstr>
      <vt:lpstr>Wingdings</vt:lpstr>
      <vt:lpstr>1_RetrospectVTI</vt:lpstr>
      <vt:lpstr>Design Patterns</vt:lpstr>
      <vt:lpstr>Classification</vt:lpstr>
      <vt:lpstr>Chain of responsibility</vt:lpstr>
      <vt:lpstr>Chain of responsibility in a few words + examples from open-source projects</vt:lpstr>
      <vt:lpstr>Command</vt:lpstr>
      <vt:lpstr>Command in a few words + examples from open-source projects</vt:lpstr>
      <vt:lpstr>Mediator</vt:lpstr>
      <vt:lpstr>Mediator in a few words + examples from open-source projects</vt:lpstr>
      <vt:lpstr>Iterator</vt:lpstr>
      <vt:lpstr>Iterator in a few words + examples from open-source projects</vt:lpstr>
      <vt:lpstr>Memento</vt:lpstr>
      <vt:lpstr>Memento in a few words + examples from open-source projects</vt:lpstr>
      <vt:lpstr>Observer</vt:lpstr>
      <vt:lpstr>Observer in a few words + examples from open-source projects</vt:lpstr>
      <vt:lpstr>State</vt:lpstr>
      <vt:lpstr>State in a few words + examples from open-source projects</vt:lpstr>
      <vt:lpstr>Strategy</vt:lpstr>
      <vt:lpstr>Strategy in a few words + examples from open-source projects</vt:lpstr>
      <vt:lpstr>Template</vt:lpstr>
      <vt:lpstr>Template in a few words + examples from open-source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Alexandra Maria Turian</dc:creator>
  <cp:lastModifiedBy>Alexandra Maria</cp:lastModifiedBy>
  <cp:revision>62</cp:revision>
  <dcterms:created xsi:type="dcterms:W3CDTF">2021-04-01T10:55:47Z</dcterms:created>
  <dcterms:modified xsi:type="dcterms:W3CDTF">2021-04-13T14:42:48Z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