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3"/>
  </p:notesMasterIdLst>
  <p:sldIdLst>
    <p:sldId id="260" r:id="rId5"/>
    <p:sldId id="444" r:id="rId6"/>
    <p:sldId id="262" r:id="rId7"/>
    <p:sldId id="263" r:id="rId8"/>
    <p:sldId id="264" r:id="rId9"/>
    <p:sldId id="272" r:id="rId10"/>
    <p:sldId id="462" r:id="rId11"/>
    <p:sldId id="463" r:id="rId12"/>
    <p:sldId id="465" r:id="rId13"/>
    <p:sldId id="467" r:id="rId14"/>
    <p:sldId id="281" r:id="rId15"/>
    <p:sldId id="461" r:id="rId16"/>
    <p:sldId id="457" r:id="rId17"/>
    <p:sldId id="456" r:id="rId18"/>
    <p:sldId id="468" r:id="rId19"/>
    <p:sldId id="469" r:id="rId20"/>
    <p:sldId id="470" r:id="rId21"/>
    <p:sldId id="275" r:id="rId22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000000"/>
          </p15:clr>
        </p15:guide>
        <p15:guide id="2" pos="2835" userDrawn="1">
          <p15:clr>
            <a:srgbClr val="000000"/>
          </p15:clr>
        </p15:guide>
        <p15:guide id="3" pos="4740" userDrawn="1">
          <p15:clr>
            <a:srgbClr val="A4A3A4"/>
          </p15:clr>
        </p15:guide>
        <p15:guide id="5" orient="horz" pos="3208" userDrawn="1">
          <p15:clr>
            <a:srgbClr val="A4A3A4"/>
          </p15:clr>
        </p15:guide>
        <p15:guide id="6" pos="476" userDrawn="1">
          <p15:clr>
            <a:srgbClr val="A4A3A4"/>
          </p15:clr>
        </p15:guide>
        <p15:guide id="7" orient="horz" pos="2028" userDrawn="1">
          <p15:clr>
            <a:srgbClr val="A4A3A4"/>
          </p15:clr>
        </p15:guide>
        <p15:guide id="8" orient="horz" pos="3003" userDrawn="1">
          <p15:clr>
            <a:srgbClr val="A4A3A4"/>
          </p15:clr>
        </p15:guide>
        <p15:guide id="9" pos="5307" userDrawn="1">
          <p15:clr>
            <a:srgbClr val="A4A3A4"/>
          </p15:clr>
        </p15:guide>
        <p15:guide id="10" orient="horz" pos="1189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4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  <a:srgbClr val="000000"/>
    <a:srgbClr val="040A24"/>
    <a:srgbClr val="FFFFFF"/>
    <a:srgbClr val="EEEEEE"/>
    <a:srgbClr val="7F7F7F"/>
    <a:srgbClr val="666666"/>
    <a:srgbClr val="F6B0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911CAB-E69F-20D3-54B5-CAF5EA7C0AD7}" v="63" dt="2023-06-13T15:54:55.581"/>
    <p1510:client id="{0EE9416B-7566-8CDE-4966-276213C09702}" v="91" dt="2023-07-09T23:01:47.414"/>
    <p1510:client id="{115A3429-98E5-FFBC-5FEA-31810CD6EB20}" v="2" dt="2023-11-21T19:55:56.268"/>
    <p1510:client id="{1A14F346-994D-F195-CE4A-BA8283490109}" v="365" dt="2023-06-17T14:25:13.163"/>
    <p1510:client id="{1BCA6C8C-5318-34A9-2044-8944B6B3F012}" v="31" dt="2023-07-09T23:10:23.320"/>
    <p1510:client id="{21C4D1DE-B705-4695-87B0-E698B48700CD}" v="90" dt="2023-06-17T13:46:24.095"/>
    <p1510:client id="{264D15C7-F96D-327D-D39E-AAB921ED2830}" v="207" dt="2023-06-17T20:01:31.761"/>
    <p1510:client id="{29CC38EE-5CAD-5651-F84D-5A123E1C9739}" v="71" dt="2023-06-17T15:37:44.603"/>
    <p1510:client id="{2C90E413-6AAE-2F78-CF7F-C455566CC152}" v="124" dt="2023-06-17T13:26:09.365"/>
    <p1510:client id="{3722D197-22C0-BACE-8AD6-CC0008DC0ECA}" v="185" dt="2023-06-18T18:41:17.637"/>
    <p1510:client id="{57A02223-15C3-C172-1E46-169B9366A459}" v="45" dt="2023-07-14T11:24:13.445"/>
    <p1510:client id="{5EE1BCEF-CF14-C1D9-ADA8-199FF3245FE3}" v="2" dt="2023-06-13T11:26:30.589"/>
    <p1510:client id="{62750FE0-6DFB-AA2B-8D9E-CA781DC8BD27}" v="39" dt="2022-07-04T02:21:08.658"/>
    <p1510:client id="{644E03EB-D827-06A5-6D74-DB4A410CBB63}" v="8" dt="2023-06-17T15:42:43.516"/>
    <p1510:client id="{65B0B0F4-3EA3-D753-3DED-2D3073F8943A}" v="1" dt="2023-06-21T17:08:36.254"/>
    <p1510:client id="{6D0D6F23-292E-D9E4-6F98-55F4CEA6418F}" v="18" dt="2023-07-15T14:19:22.732"/>
    <p1510:client id="{82DC2CB2-49E1-ED59-9C57-64BD1565B269}" v="94" dt="2023-06-14T11:49:45.143"/>
    <p1510:client id="{983D003B-CEE8-81D8-8F78-4F139DF75EC5}" v="56" dt="2023-07-09T23:37:59.142"/>
    <p1510:client id="{B1C7D613-1DAF-28C5-74AD-3AEC6CC042A9}" v="705" dt="2023-06-17T23:36:59.467"/>
    <p1510:client id="{B3CBAD14-8373-9139-6E8A-429E31A3958F}" v="210" dt="2023-06-13T11:32:31.010"/>
    <p1510:client id="{B4B6B719-764D-50E1-239E-75EFFBA24AA4}" v="164" dt="2023-02-09T20:43:57.070"/>
    <p1510:client id="{B4BC5586-B3E7-0BF6-63E0-3FF9AC331935}" v="7" dt="2023-06-28T11:34:47.309"/>
    <p1510:client id="{CA62CE18-CF5E-6FA4-D20D-37BA49695A67}" v="33" dt="2023-07-10T00:05:51.546"/>
    <p1510:client id="{D8E1F566-B51C-2979-A69E-48AFAD727866}" v="37" dt="2023-02-08T17:51:35.932"/>
    <p1510:client id="{E110DBA2-EA29-651B-D8B4-96D58E9C19B1}" v="1" dt="2023-06-17T16:22:34.452"/>
    <p1510:client id="{F4B84278-E987-DBFE-29D9-89D289123C18}" v="26" dt="2023-07-18T13:43:13.918"/>
    <p1510:client id="{F4D128C3-4BE8-54F3-B40E-60EB4B259B1B}" v="17" dt="2023-07-02T12:15:27.945"/>
    <p1510:client id="{FC9F4AE8-A12A-7C3B-48E5-1E9E230DB85A}" v="14" dt="2023-06-17T16:07:55.494"/>
    <p1510:client id="{FD2009EE-271E-9439-71C3-5F5136FF859E}" v="15" dt="2023-07-15T15:11:06.8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46F890A9-2807-4EBB-B81D-B2AA78EC7F39}" styleName="Estilo Escuro 2 - Ênfase 5/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35"/>
        <p:guide pos="4740"/>
        <p:guide orient="horz" pos="3208"/>
        <p:guide pos="476"/>
        <p:guide orient="horz" pos="2028"/>
        <p:guide orient="horz" pos="3003"/>
        <p:guide pos="5307"/>
        <p:guide orient="horz" pos="1189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3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84" Type="http://customschemas.google.com/relationships/presentationmetadata" Target="metadata"/><Relationship Id="rId89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2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88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.fntdata"/><Relationship Id="rId8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86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4.fntdata"/><Relationship Id="rId8" Type="http://schemas.openxmlformats.org/officeDocument/2006/relationships/slide" Target="slides/slide4.xml"/><Relationship Id="rId8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0156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2250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6490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8846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28786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76219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35550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07299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8613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0209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9552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4517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40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italinnovationone/dio-lab-open-source" TargetMode="External"/><Relationship Id="rId7" Type="http://schemas.openxmlformats.org/officeDocument/2006/relationships/hyperlink" Target="https://github.blo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-scm.com/" TargetMode="External"/><Relationship Id="rId5" Type="http://schemas.openxmlformats.org/officeDocument/2006/relationships/hyperlink" Target="https://docs.github.com/" TargetMode="External"/><Relationship Id="rId4" Type="http://schemas.openxmlformats.org/officeDocument/2006/relationships/hyperlink" Target="https://git-scm.com/doc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mockups.com/pt" TargetMode="External"/><Relationship Id="rId3" Type="http://schemas.openxmlformats.org/officeDocument/2006/relationships/hyperlink" Target="https://www.figma.com/" TargetMode="External"/><Relationship Id="rId7" Type="http://schemas.openxmlformats.org/officeDocument/2006/relationships/hyperlink" Target="https://www.nngroup.com/articles/menu-design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nngroup.com/articles/ten-usability-heuristics/" TargetMode="External"/><Relationship Id="rId5" Type="http://schemas.openxmlformats.org/officeDocument/2006/relationships/hyperlink" Target="https://www.nngroup.com/articles/" TargetMode="External"/><Relationship Id="rId4" Type="http://schemas.openxmlformats.org/officeDocument/2006/relationships/hyperlink" Target="https://www.w3schools.co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ngroup.com/articles/ten-usability-heuristics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martmockups.com/pt" TargetMode="External"/><Relationship Id="rId5" Type="http://schemas.openxmlformats.org/officeDocument/2006/relationships/hyperlink" Target="https://color.adobe.com/pt/create/color-contrast-analyzer" TargetMode="External"/><Relationship Id="rId4" Type="http://schemas.openxmlformats.org/officeDocument/2006/relationships/hyperlink" Target="https://www.nngroup.com/articles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7" Type="http://schemas.openxmlformats.org/officeDocument/2006/relationships/hyperlink" Target="https://docs.github.com/en/pages/getting-started-with-github-page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conventional-commits/conventionalcommits.org" TargetMode="External"/><Relationship Id="rId5" Type="http://schemas.openxmlformats.org/officeDocument/2006/relationships/hyperlink" Target="https://tinypng.com/" TargetMode="External"/><Relationship Id="rId4" Type="http://schemas.openxmlformats.org/officeDocument/2006/relationships/hyperlink" Target="https://icons.getbootstrap.com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favicon.io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w3schools.com/js/js_hoisting.asp" TargetMode="External"/><Relationship Id="rId5" Type="http://schemas.openxmlformats.org/officeDocument/2006/relationships/hyperlink" Target="https://developer.mozilla.org/pt-BR/docs/Web/API/Window/localStorage" TargetMode="External"/><Relationship Id="rId4" Type="http://schemas.openxmlformats.org/officeDocument/2006/relationships/hyperlink" Target="https://marketplace.visualstudio.com/items?itemName=figma.figma-vscode-extension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3" Type="http://schemas.openxmlformats.org/officeDocument/2006/relationships/image" Target="../media/image2.jpeg"/><Relationship Id="rId7" Type="http://schemas.openxmlformats.org/officeDocument/2006/relationships/image" Target="../media/image6.svg"/><Relationship Id="rId12" Type="http://schemas.openxmlformats.org/officeDocument/2006/relationships/hyperlink" Target="https://github.com/elidianaandrade" TargetMode="External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5" Type="http://schemas.openxmlformats.org/officeDocument/2006/relationships/hyperlink" Target="https://www.youtube.com/@casalfullstack" TargetMode="External"/><Relationship Id="rId10" Type="http://schemas.openxmlformats.org/officeDocument/2006/relationships/hyperlink" Target="https://www.linkedin.com/in/elidianaandrade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hyperlink" Target="https://web.dio.me/users/elidianaandrade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8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gif"/><Relationship Id="rId4" Type="http://schemas.openxmlformats.org/officeDocument/2006/relationships/hyperlink" Target="https://github.com/elidianaandrade/dio-lab-portfolio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2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Elidiana Andrade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Desenvolvedora Front-</a:t>
            </a:r>
            <a:r>
              <a:rPr lang="pt-BR" sz="16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elidianaandrade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>
                <a:solidFill>
                  <a:srgbClr val="EA4E60"/>
                </a:solidFill>
                <a:latin typeface="Century Gothic"/>
                <a:sym typeface="Century Gothic"/>
              </a:rPr>
              <a:t>Construindo seu Portfolio </a:t>
            </a:r>
            <a:br>
              <a:rPr lang="pt-BR" sz="4000" b="1">
                <a:solidFill>
                  <a:srgbClr val="EA4E60"/>
                </a:solidFill>
                <a:latin typeface="Century Gothic"/>
                <a:sym typeface="Century Gothic"/>
              </a:rPr>
            </a:br>
            <a:r>
              <a:rPr lang="pt-BR" sz="4000" b="1">
                <a:solidFill>
                  <a:srgbClr val="EA4E60"/>
                </a:solidFill>
                <a:latin typeface="Century Gothic"/>
                <a:sym typeface="Century Gothic"/>
              </a:rPr>
              <a:t>Front-</a:t>
            </a:r>
            <a:r>
              <a:rPr lang="pt-BR" sz="4000" b="1" err="1">
                <a:solidFill>
                  <a:srgbClr val="EA4E60"/>
                </a:solidFill>
                <a:latin typeface="Century Gothic"/>
                <a:sym typeface="Century Gothic"/>
              </a:rPr>
              <a:t>end</a:t>
            </a:r>
            <a:r>
              <a:rPr lang="pt-BR" sz="4000" b="1">
                <a:solidFill>
                  <a:srgbClr val="EA4E60"/>
                </a:solidFill>
                <a:latin typeface="Century Gothic"/>
                <a:sym typeface="Century Gothic"/>
              </a:rPr>
              <a:t> do Zero</a:t>
            </a:r>
            <a:endParaRPr lang="pt-BR"/>
          </a:p>
        </p:txBody>
      </p:sp>
      <p:sp>
        <p:nvSpPr>
          <p:cNvPr id="156" name="Google Shape;156;p2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3" descr="Diagrama, Desenho técnico&#10;&#10;Descrição gerada automaticamente">
            <a:extLst>
              <a:ext uri="{FF2B5EF4-FFF2-40B4-BE49-F238E27FC236}">
                <a16:creationId xmlns:a16="http://schemas.microsoft.com/office/drawing/2014/main" id="{E5235ECE-5ED6-49C4-59E2-1CD31CB81A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054" t="1812" r="964" b="18841"/>
          <a:stretch/>
        </p:blipFill>
        <p:spPr>
          <a:xfrm>
            <a:off x="5411732" y="2307764"/>
            <a:ext cx="3579024" cy="2361837"/>
          </a:xfrm>
          <a:prstGeom prst="rect">
            <a:avLst/>
          </a:prstGeom>
        </p:spPr>
      </p:pic>
      <p:sp>
        <p:nvSpPr>
          <p:cNvPr id="205" name="Google Shape;205;g109ffa863cd_0_328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  <p:sp>
        <p:nvSpPr>
          <p:cNvPr id="37" name="Google Shape;204;g109ffa863cd_0_328">
            <a:extLst>
              <a:ext uri="{FF2B5EF4-FFF2-40B4-BE49-F238E27FC236}">
                <a16:creationId xmlns:a16="http://schemas.microsoft.com/office/drawing/2014/main" id="{5152F00E-DA48-5B18-1EF6-20EF4CA6E28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648412"/>
            <a:ext cx="8175518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lang="en-US"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" name="Google Shape;204;g109ffa863cd_0_328">
            <a:extLst>
              <a:ext uri="{FF2B5EF4-FFF2-40B4-BE49-F238E27FC236}">
                <a16:creationId xmlns:a16="http://schemas.microsoft.com/office/drawing/2014/main" id="{E07D6F01-35A3-2961-8A28-34BFAD5F49A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992968"/>
            <a:ext cx="7868685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Análise de Projetos Referência e criação de 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Wireframe</a:t>
            </a:r>
            <a:r>
              <a:rPr lang="pt-BR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 </a:t>
            </a:r>
            <a:endParaRPr lang="pt-BR" dirty="0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F2DF77BC-DA53-5FC4-ABFC-27AB37ECC65B}"/>
              </a:ext>
            </a:extLst>
          </p:cNvPr>
          <p:cNvGrpSpPr/>
          <p:nvPr/>
        </p:nvGrpSpPr>
        <p:grpSpPr>
          <a:xfrm>
            <a:off x="646426" y="2415643"/>
            <a:ext cx="576000" cy="576266"/>
            <a:chOff x="711124" y="3213586"/>
            <a:chExt cx="576000" cy="576266"/>
          </a:xfrm>
        </p:grpSpPr>
        <p:grpSp>
          <p:nvGrpSpPr>
            <p:cNvPr id="6" name="Agrupar 49">
              <a:extLst>
                <a:ext uri="{FF2B5EF4-FFF2-40B4-BE49-F238E27FC236}">
                  <a16:creationId xmlns:a16="http://schemas.microsoft.com/office/drawing/2014/main" id="{7F3FB1AA-4F98-F0E0-124B-5490168A16D5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711124" y="3213586"/>
              <a:ext cx="576000" cy="576266"/>
              <a:chOff x="719137" y="2581598"/>
              <a:chExt cx="576000" cy="576266"/>
            </a:xfrm>
          </p:grpSpPr>
          <p:sp>
            <p:nvSpPr>
              <p:cNvPr id="8" name="Google Shape;579;p49">
                <a:extLst>
                  <a:ext uri="{FF2B5EF4-FFF2-40B4-BE49-F238E27FC236}">
                    <a16:creationId xmlns:a16="http://schemas.microsoft.com/office/drawing/2014/main" id="{A6B6F42F-1706-0ACF-CDC0-67402BF5C4E2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19137" y="2581598"/>
                <a:ext cx="576000" cy="576266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28575" dir="3180000" algn="bl" rotWithShape="0">
                  <a:srgbClr val="666666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3036D051-1CCB-B79B-29FA-275DE5B71FBB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21516" y="2778780"/>
                <a:ext cx="177899" cy="1458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7" name="Imagem 50" descr="Lupa com preenchimento sólido">
              <a:extLst>
                <a:ext uri="{FF2B5EF4-FFF2-40B4-BE49-F238E27FC236}">
                  <a16:creationId xmlns:a16="http://schemas.microsoft.com/office/drawing/2014/main" id="{103C38B9-879F-08FE-3E36-22A007E59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4082" y="3259353"/>
              <a:ext cx="463336" cy="463336"/>
            </a:xfrm>
            <a:prstGeom prst="rect">
              <a:avLst/>
            </a:prstGeom>
          </p:spPr>
        </p:pic>
      </p:grpSp>
      <p:sp>
        <p:nvSpPr>
          <p:cNvPr id="13" name="Retângulo 12">
            <a:extLst>
              <a:ext uri="{FF2B5EF4-FFF2-40B4-BE49-F238E27FC236}">
                <a16:creationId xmlns:a16="http://schemas.microsoft.com/office/drawing/2014/main" id="{DD218DC1-FFA4-B9E5-4E61-B1F0F6C73784}"/>
              </a:ext>
            </a:extLst>
          </p:cNvPr>
          <p:cNvSpPr/>
          <p:nvPr/>
        </p:nvSpPr>
        <p:spPr>
          <a:xfrm>
            <a:off x="1286693" y="2926052"/>
            <a:ext cx="3581023" cy="415498"/>
          </a:xfrm>
          <a:prstGeom prst="rect">
            <a:avLst/>
          </a:prstGeom>
        </p:spPr>
        <p:txBody>
          <a:bodyPr wrap="square" lIns="91440" tIns="45720" rIns="91440" bIns="0" anchor="ctr">
            <a:spAutoFit/>
          </a:bodyPr>
          <a:lstStyle/>
          <a:p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https://dribbble.com/</a:t>
            </a:r>
            <a:endParaRPr lang="pt-BR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D07041F2-7B2E-B1BD-DC44-7F337655A5E1}"/>
              </a:ext>
            </a:extLst>
          </p:cNvPr>
          <p:cNvSpPr/>
          <p:nvPr/>
        </p:nvSpPr>
        <p:spPr>
          <a:xfrm>
            <a:off x="1286693" y="3734779"/>
            <a:ext cx="3581023" cy="415498"/>
          </a:xfrm>
          <a:prstGeom prst="rect">
            <a:avLst/>
          </a:prstGeom>
        </p:spPr>
        <p:txBody>
          <a:bodyPr wrap="square" lIns="91440" tIns="45720" rIns="91440" bIns="0" anchor="ctr">
            <a:spAutoFit/>
          </a:bodyPr>
          <a:lstStyle/>
          <a:p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https://www.behance.net/</a:t>
            </a:r>
            <a:endParaRPr lang="pt-BR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EDA5D30-96A7-DED0-DD76-9009C8C00822}"/>
              </a:ext>
            </a:extLst>
          </p:cNvPr>
          <p:cNvSpPr/>
          <p:nvPr/>
        </p:nvSpPr>
        <p:spPr>
          <a:xfrm>
            <a:off x="1286693" y="3325023"/>
            <a:ext cx="4077041" cy="415498"/>
          </a:xfrm>
          <a:prstGeom prst="rect">
            <a:avLst/>
          </a:prstGeom>
        </p:spPr>
        <p:txBody>
          <a:bodyPr wrap="square" lIns="91440" tIns="45720" rIns="91440" bIns="0" anchor="ctr">
            <a:spAutoFit/>
          </a:bodyPr>
          <a:lstStyle/>
          <a:p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https://webflow.com/</a:t>
            </a:r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84719049-83A6-5E83-6742-F18F0F6B02F2}"/>
              </a:ext>
            </a:extLst>
          </p:cNvPr>
          <p:cNvSpPr/>
          <p:nvPr/>
        </p:nvSpPr>
        <p:spPr>
          <a:xfrm>
            <a:off x="1286693" y="2462382"/>
            <a:ext cx="3581023" cy="415498"/>
          </a:xfrm>
          <a:prstGeom prst="rect">
            <a:avLst/>
          </a:prstGeom>
        </p:spPr>
        <p:txBody>
          <a:bodyPr wrap="square" lIns="91440" tIns="45720" rIns="91440" bIns="0" anchor="ctr">
            <a:spAutoFit/>
          </a:bodyPr>
          <a:lstStyle/>
          <a:p>
            <a:r>
              <a:rPr lang="pt-BR" sz="2400" b="1" dirty="0">
                <a:solidFill>
                  <a:srgbClr val="040A24"/>
                </a:solidFill>
                <a:latin typeface="Calibri"/>
                <a:cs typeface="Calibri"/>
              </a:rPr>
              <a:t>Referências:</a:t>
            </a:r>
            <a:endParaRPr lang="pt-BR" b="1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F5E79D31-8D9B-00CD-6D63-7C467FD07910}"/>
              </a:ext>
            </a:extLst>
          </p:cNvPr>
          <p:cNvSpPr/>
          <p:nvPr/>
        </p:nvSpPr>
        <p:spPr>
          <a:xfrm>
            <a:off x="1286693" y="4112183"/>
            <a:ext cx="4077041" cy="415498"/>
          </a:xfrm>
          <a:prstGeom prst="rect">
            <a:avLst/>
          </a:prstGeom>
        </p:spPr>
        <p:txBody>
          <a:bodyPr wrap="square" lIns="91440" tIns="45720" rIns="91440" bIns="0" anchor="ctr">
            <a:spAutoFit/>
          </a:bodyPr>
          <a:lstStyle/>
          <a:p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https://www.awwwards.com/</a:t>
            </a:r>
          </a:p>
        </p:txBody>
      </p:sp>
    </p:spTree>
    <p:extLst>
      <p:ext uri="{BB962C8B-B14F-4D97-AF65-F5344CB8AC3E}">
        <p14:creationId xmlns:p14="http://schemas.microsoft.com/office/powerpoint/2010/main" val="2763741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Dicas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Materiais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Apoio</a:t>
            </a:r>
            <a:endParaRPr lang="en-US"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>
              <a:lnSpc>
                <a:spcPct val="114999"/>
              </a:lnSpc>
              <a:buSzPts val="3200"/>
            </a:pPr>
            <a:r>
              <a:rPr lang="en-US" sz="2400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Links </a:t>
            </a:r>
            <a:r>
              <a:rPr lang="en-US" sz="2400" err="1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Úteis</a:t>
            </a:r>
            <a:r>
              <a:rPr lang="en-US" sz="2400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 e Para Saber </a:t>
            </a:r>
            <a:r>
              <a:rPr lang="en-US" sz="2400" err="1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Mais</a:t>
            </a:r>
            <a:endParaRPr lang="en-US" sz="2400">
              <a:solidFill>
                <a:schemeClr val="tx2">
                  <a:lumMod val="90000"/>
                </a:schemeClr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7" name="Google Shape;197;p5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8434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09ffa863cd_0_356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err="1">
                <a:solidFill>
                  <a:srgbClr val="EA4E60"/>
                </a:solidFill>
                <a:latin typeface="Century Gothic"/>
                <a:sym typeface="Century Gothic"/>
              </a:rPr>
              <a:t>Dicas</a:t>
            </a:r>
            <a:endParaRPr lang="pt-BR" err="1"/>
          </a:p>
        </p:txBody>
      </p:sp>
      <p:sp>
        <p:nvSpPr>
          <p:cNvPr id="269" name="Google Shape;269;g109ffa863cd_0_356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5ED2999-2488-036F-30EE-062EF64B1475}"/>
              </a:ext>
            </a:extLst>
          </p:cNvPr>
          <p:cNvSpPr/>
          <p:nvPr/>
        </p:nvSpPr>
        <p:spPr>
          <a:xfrm>
            <a:off x="1308259" y="1468989"/>
            <a:ext cx="7074721" cy="784830"/>
          </a:xfrm>
          <a:prstGeom prst="rect">
            <a:avLst/>
          </a:prstGeom>
        </p:spPr>
        <p:txBody>
          <a:bodyPr wrap="square" lIns="91440" tIns="45720" rIns="91440" bIns="0" anchor="ctr">
            <a:spAutoFit/>
          </a:bodyPr>
          <a:lstStyle/>
          <a:p>
            <a:pPr algn="just"/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Complemente os Desafios de Projeto antes de inserir no seu Portfólio;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976968C6-FD04-7E48-DF56-76B3FF3D2892}"/>
              </a:ext>
            </a:extLst>
          </p:cNvPr>
          <p:cNvGrpSpPr/>
          <p:nvPr/>
        </p:nvGrpSpPr>
        <p:grpSpPr>
          <a:xfrm>
            <a:off x="649457" y="1569269"/>
            <a:ext cx="576511" cy="587293"/>
            <a:chOff x="649457" y="2453476"/>
            <a:chExt cx="576511" cy="587293"/>
          </a:xfrm>
        </p:grpSpPr>
        <p:sp>
          <p:nvSpPr>
            <p:cNvPr id="24" name="Google Shape;108;p3">
              <a:extLst>
                <a:ext uri="{FF2B5EF4-FFF2-40B4-BE49-F238E27FC236}">
                  <a16:creationId xmlns:a16="http://schemas.microsoft.com/office/drawing/2014/main" id="{D429F8E3-79AF-754E-AD49-F9284BBE0C96}"/>
                </a:ext>
              </a:extLst>
            </p:cNvPr>
            <p:cNvSpPr/>
            <p:nvPr/>
          </p:nvSpPr>
          <p:spPr>
            <a:xfrm>
              <a:off x="649457" y="2453476"/>
              <a:ext cx="576511" cy="58729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" name="Gráfico 2" descr="Laptop com preenchimento sólido">
              <a:extLst>
                <a:ext uri="{FF2B5EF4-FFF2-40B4-BE49-F238E27FC236}">
                  <a16:creationId xmlns:a16="http://schemas.microsoft.com/office/drawing/2014/main" id="{3A183B43-59A0-0CBC-C5B1-DCCEFFCBE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7366" y="2502738"/>
              <a:ext cx="472297" cy="472297"/>
            </a:xfrm>
            <a:prstGeom prst="rect">
              <a:avLst/>
            </a:prstGeom>
          </p:spPr>
        </p:pic>
      </p:grpSp>
      <p:sp>
        <p:nvSpPr>
          <p:cNvPr id="8" name="Retângulo 7">
            <a:extLst>
              <a:ext uri="{FF2B5EF4-FFF2-40B4-BE49-F238E27FC236}">
                <a16:creationId xmlns:a16="http://schemas.microsoft.com/office/drawing/2014/main" id="{07486640-C1FB-97A3-ABA7-DC2880AB9197}"/>
              </a:ext>
            </a:extLst>
          </p:cNvPr>
          <p:cNvSpPr/>
          <p:nvPr/>
        </p:nvSpPr>
        <p:spPr>
          <a:xfrm>
            <a:off x="1308259" y="2376119"/>
            <a:ext cx="7074721" cy="589072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>
                <a:solidFill>
                  <a:srgbClr val="040A24"/>
                </a:solidFill>
                <a:latin typeface="Calibri"/>
                <a:cs typeface="Calibri"/>
              </a:rPr>
              <a:t>Contribua em Projetos Open </a:t>
            </a:r>
            <a:r>
              <a:rPr lang="pt-BR" sz="2400" err="1">
                <a:solidFill>
                  <a:srgbClr val="040A24"/>
                </a:solidFill>
                <a:latin typeface="Calibri"/>
                <a:cs typeface="Calibri"/>
              </a:rPr>
              <a:t>Source</a:t>
            </a:r>
            <a:r>
              <a:rPr lang="pt-BR" sz="2400">
                <a:solidFill>
                  <a:srgbClr val="040A24"/>
                </a:solidFill>
                <a:latin typeface="Calibri"/>
                <a:cs typeface="Calibri"/>
              </a:rPr>
              <a:t>;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5C34CA8-2E95-5F20-37F8-B74D78E1E3FB}"/>
              </a:ext>
            </a:extLst>
          </p:cNvPr>
          <p:cNvSpPr/>
          <p:nvPr/>
        </p:nvSpPr>
        <p:spPr>
          <a:xfrm>
            <a:off x="1308258" y="3152494"/>
            <a:ext cx="7613871" cy="58669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>
                <a:solidFill>
                  <a:srgbClr val="040A24"/>
                </a:solidFill>
                <a:latin typeface="Calibri"/>
                <a:cs typeface="Calibri"/>
              </a:rPr>
              <a:t>Construa um Projeto com um amigo;</a:t>
            </a:r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B128094D-50DE-09CB-FFE9-626C78A1907D}"/>
              </a:ext>
            </a:extLst>
          </p:cNvPr>
          <p:cNvGrpSpPr/>
          <p:nvPr/>
        </p:nvGrpSpPr>
        <p:grpSpPr>
          <a:xfrm>
            <a:off x="649457" y="3229853"/>
            <a:ext cx="576511" cy="587293"/>
            <a:chOff x="649457" y="1666316"/>
            <a:chExt cx="576511" cy="587293"/>
          </a:xfrm>
        </p:grpSpPr>
        <p:sp>
          <p:nvSpPr>
            <p:cNvPr id="22" name="Google Shape;108;p3">
              <a:extLst>
                <a:ext uri="{FF2B5EF4-FFF2-40B4-BE49-F238E27FC236}">
                  <a16:creationId xmlns:a16="http://schemas.microsoft.com/office/drawing/2014/main" id="{B9B2B3FE-7CB9-A60B-F370-440135CCE726}"/>
                </a:ext>
              </a:extLst>
            </p:cNvPr>
            <p:cNvSpPr/>
            <p:nvPr/>
          </p:nvSpPr>
          <p:spPr>
            <a:xfrm>
              <a:off x="649457" y="1666316"/>
              <a:ext cx="576511" cy="58729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" name="Gráfico 4" descr="Aperto de mão com preenchimento sólido">
              <a:extLst>
                <a:ext uri="{FF2B5EF4-FFF2-40B4-BE49-F238E27FC236}">
                  <a16:creationId xmlns:a16="http://schemas.microsoft.com/office/drawing/2014/main" id="{46156F40-6C03-F6F7-9E21-1D42DDFE97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85800" y="1715578"/>
              <a:ext cx="515429" cy="526212"/>
            </a:xfrm>
            <a:prstGeom prst="rect">
              <a:avLst/>
            </a:prstGeom>
          </p:spPr>
        </p:pic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78C1A155-9A13-416D-B6CB-03DA3086BB5A}"/>
              </a:ext>
            </a:extLst>
          </p:cNvPr>
          <p:cNvGrpSpPr/>
          <p:nvPr/>
        </p:nvGrpSpPr>
        <p:grpSpPr>
          <a:xfrm>
            <a:off x="649457" y="2431910"/>
            <a:ext cx="576511" cy="587293"/>
            <a:chOff x="649457" y="3251419"/>
            <a:chExt cx="576511" cy="587293"/>
          </a:xfrm>
        </p:grpSpPr>
        <p:sp>
          <p:nvSpPr>
            <p:cNvPr id="25" name="Google Shape;108;p3">
              <a:extLst>
                <a:ext uri="{FF2B5EF4-FFF2-40B4-BE49-F238E27FC236}">
                  <a16:creationId xmlns:a16="http://schemas.microsoft.com/office/drawing/2014/main" id="{A3B515CA-35D8-FB27-820A-07942E6748F6}"/>
                </a:ext>
              </a:extLst>
            </p:cNvPr>
            <p:cNvSpPr/>
            <p:nvPr/>
          </p:nvSpPr>
          <p:spPr>
            <a:xfrm>
              <a:off x="649457" y="3251419"/>
              <a:ext cx="576511" cy="58729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" name="Gráfico 12" descr="Conexões com preenchimento sólido">
              <a:extLst>
                <a:ext uri="{FF2B5EF4-FFF2-40B4-BE49-F238E27FC236}">
                  <a16:creationId xmlns:a16="http://schemas.microsoft.com/office/drawing/2014/main" id="{C5B80082-9945-372F-1BF8-8B0BAA284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85800" y="3311465"/>
              <a:ext cx="515429" cy="493863"/>
            </a:xfrm>
            <a:prstGeom prst="rect">
              <a:avLst/>
            </a:prstGeom>
          </p:spPr>
        </p:pic>
      </p:grpSp>
      <p:sp>
        <p:nvSpPr>
          <p:cNvPr id="7" name="Retângulo 6">
            <a:extLst>
              <a:ext uri="{FF2B5EF4-FFF2-40B4-BE49-F238E27FC236}">
                <a16:creationId xmlns:a16="http://schemas.microsoft.com/office/drawing/2014/main" id="{2B28B000-A857-A634-27BE-9EF203E271A6}"/>
              </a:ext>
            </a:extLst>
          </p:cNvPr>
          <p:cNvSpPr/>
          <p:nvPr/>
        </p:nvSpPr>
        <p:spPr>
          <a:xfrm>
            <a:off x="1308258" y="3950437"/>
            <a:ext cx="7613871" cy="58669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>
                <a:solidFill>
                  <a:srgbClr val="040A24"/>
                </a:solidFill>
                <a:latin typeface="Calibri"/>
                <a:cs typeface="Calibri"/>
              </a:rPr>
              <a:t>Compartilhe um vídeo do seu Portfólio no LinkedIn.</a:t>
            </a:r>
            <a:endParaRPr lang="pt-BR"/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77FE5C17-9686-EC28-9FE8-5A0A8EBAB337}"/>
              </a:ext>
            </a:extLst>
          </p:cNvPr>
          <p:cNvGrpSpPr/>
          <p:nvPr/>
        </p:nvGrpSpPr>
        <p:grpSpPr>
          <a:xfrm>
            <a:off x="649457" y="4027796"/>
            <a:ext cx="576511" cy="587293"/>
            <a:chOff x="649457" y="4027796"/>
            <a:chExt cx="576511" cy="587293"/>
          </a:xfrm>
        </p:grpSpPr>
        <p:sp>
          <p:nvSpPr>
            <p:cNvPr id="15" name="Google Shape;108;p3">
              <a:extLst>
                <a:ext uri="{FF2B5EF4-FFF2-40B4-BE49-F238E27FC236}">
                  <a16:creationId xmlns:a16="http://schemas.microsoft.com/office/drawing/2014/main" id="{DAADF492-D58C-225F-6F36-61B2932937C7}"/>
                </a:ext>
              </a:extLst>
            </p:cNvPr>
            <p:cNvSpPr/>
            <p:nvPr/>
          </p:nvSpPr>
          <p:spPr>
            <a:xfrm>
              <a:off x="649457" y="4027796"/>
              <a:ext cx="576511" cy="58729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" name="Imagem 17" descr="Logotipo&#10;&#10;Descrição gerada automaticamente">
              <a:extLst>
                <a:ext uri="{FF2B5EF4-FFF2-40B4-BE49-F238E27FC236}">
                  <a16:creationId xmlns:a16="http://schemas.microsoft.com/office/drawing/2014/main" id="{03861F17-A6AB-766C-1B4D-98126141B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52655" y="4122348"/>
              <a:ext cx="403285" cy="3817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854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4" y="1084304"/>
            <a:ext cx="8012951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Repositório no GitHub</a:t>
            </a: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Documentação Git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  | </a:t>
            </a:r>
            <a:r>
              <a:rPr lang="en-US" sz="2400" b="1" u="sng" dirty="0"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Documentação GitHub</a:t>
            </a:r>
            <a:endParaRPr lang="en-US" sz="2400" b="1" u="sng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-US" sz="2400" b="1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914400" lvl="1" indent="-355600">
              <a:spcBef>
                <a:spcPts val="1800"/>
              </a:spcBef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b="1" dirty="0"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</a:t>
            </a:r>
            <a:endParaRPr lang="en-US" sz="2000" b="1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>
              <a:spcBef>
                <a:spcPts val="1800"/>
              </a:spcBef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b="1" u="sng" dirty="0"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https://docs.github.com/</a:t>
            </a:r>
            <a:endParaRPr lang="en-US" sz="2000" b="1" u="sng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>
              <a:spcBef>
                <a:spcPts val="1800"/>
              </a:spcBef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b="1" u="sng" dirty="0"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https://github.blog/</a:t>
            </a:r>
            <a:endParaRPr lang="en-US" sz="2000" b="1" u="sng" dirty="0">
              <a:latin typeface="Calibri"/>
              <a:ea typeface="Calibri"/>
              <a:cs typeface="Calibri"/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914400" lvl="1" indent="-355600">
              <a:spcBef>
                <a:spcPts val="1800"/>
              </a:spcBef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b="1" u="sng" dirty="0"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https://developer.mozilla.org/pt-BR/</a:t>
            </a:r>
            <a:endParaRPr lang="en-US" dirty="0"/>
          </a:p>
          <a:p>
            <a:pPr marL="914400" lvl="1" indent="-355600">
              <a:spcBef>
                <a:spcPts val="1800"/>
              </a:spcBef>
              <a:buClr>
                <a:schemeClr val="dk1"/>
              </a:buClr>
              <a:buSzPts val="2000"/>
              <a:buFont typeface="Calibri"/>
              <a:buChar char="○"/>
            </a:pPr>
            <a:endParaRPr lang="en-US" sz="2000" b="1" u="sng">
              <a:latin typeface="Calibri"/>
              <a:ea typeface="Calibri"/>
              <a:cs typeface="Calibri"/>
            </a:endParaRPr>
          </a:p>
        </p:txBody>
      </p:sp>
      <p:sp>
        <p:nvSpPr>
          <p:cNvPr id="268" name="Google Shape;268;g109ffa863cd_0_356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</a:t>
            </a: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9" name="Google Shape;269;g109ffa863cd_0_356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01428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4" y="1084304"/>
            <a:ext cx="8012951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914400" lvl="1" indent="-355600">
              <a:spcBef>
                <a:spcPts val="1800"/>
              </a:spcBef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https://www.figma.com/</a:t>
            </a:r>
            <a:endParaRPr lang="en-US" sz="2000" b="1" dirty="0">
              <a:solidFill>
                <a:schemeClr val="tx1"/>
              </a:solidFill>
              <a:latin typeface="Calibri"/>
              <a:ea typeface="Calibri"/>
              <a:cs typeface="Calibri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914400" lvl="1" indent="-355600">
              <a:spcBef>
                <a:spcPts val="1800"/>
              </a:spcBef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b="1" dirty="0"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</a:t>
            </a:r>
            <a:endParaRPr lang="en-US" sz="2000" b="1" dirty="0">
              <a:latin typeface="Calibri"/>
              <a:ea typeface="Calibri"/>
              <a:cs typeface="Calibri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914400" lvl="1" indent="-355600">
              <a:spcBef>
                <a:spcPts val="1800"/>
              </a:spcBef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b="1" dirty="0">
                <a:solidFill>
                  <a:schemeClr val="tx1"/>
                </a:solidFill>
                <a:latin typeface="Calibri"/>
                <a:ea typeface="Calibri"/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https://www.nngroup.com/articles/</a:t>
            </a:r>
            <a:endParaRPr lang="en-US" sz="2000" b="1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marL="914400" lvl="1" indent="-355600">
              <a:spcBef>
                <a:spcPts val="1800"/>
              </a:spcBef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b="1" dirty="0">
                <a:latin typeface="Calibri"/>
                <a:ea typeface="Calibri"/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https://www.nngroup.com/articles/ten-usability-heuristics/</a:t>
            </a:r>
            <a:endParaRPr lang="en-US" sz="2000" b="1">
              <a:latin typeface="Calibri"/>
              <a:ea typeface="Calibri"/>
              <a:cs typeface="Calibri"/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914400" lvl="1" indent="-355600">
              <a:spcBef>
                <a:spcPts val="1800"/>
              </a:spcBef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b="1" dirty="0">
                <a:latin typeface="Calibri"/>
                <a:ea typeface="Calibri"/>
                <a:cs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https://www.nngroup.com/articles/menu-design/</a:t>
            </a:r>
            <a:endParaRPr lang="en-US"/>
          </a:p>
          <a:p>
            <a:pPr marL="914400" lvl="1" indent="-355600">
              <a:spcBef>
                <a:spcPts val="1800"/>
              </a:spcBef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b="1" dirty="0">
                <a:solidFill>
                  <a:schemeClr val="tx1"/>
                </a:solidFill>
                <a:latin typeface="Calibri"/>
                <a:ea typeface="Calibri"/>
                <a:cs typeface="Calibri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https://smartmockups.com/pt</a:t>
            </a:r>
          </a:p>
          <a:p>
            <a:pPr marL="914400" lvl="1" indent="-355600">
              <a:spcBef>
                <a:spcPts val="1800"/>
              </a:spcBef>
              <a:buClr>
                <a:schemeClr val="dk1"/>
              </a:buClr>
              <a:buSzPts val="2000"/>
              <a:buFont typeface="Calibri"/>
              <a:buChar char="○"/>
            </a:pPr>
            <a:endParaRPr lang="en-US" sz="2000" b="1">
              <a:latin typeface="Calibri"/>
              <a:ea typeface="Calibri"/>
              <a:cs typeface="Calibri"/>
            </a:endParaRPr>
          </a:p>
        </p:txBody>
      </p:sp>
      <p:sp>
        <p:nvSpPr>
          <p:cNvPr id="268" name="Google Shape;268;g109ffa863cd_0_356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</a:t>
            </a: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9" name="Google Shape;269;g109ffa863cd_0_356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48349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17040352ea_0_0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267;g109ffa863cd_0_356">
            <a:extLst>
              <a:ext uri="{FF2B5EF4-FFF2-40B4-BE49-F238E27FC236}">
                <a16:creationId xmlns:a16="http://schemas.microsoft.com/office/drawing/2014/main" id="{32A792FB-3EFA-3F7C-D068-E991BA7C2D3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1083492"/>
            <a:ext cx="8578476" cy="3670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,Sans-Serif"/>
              <a:buChar char="●"/>
            </a:pPr>
            <a:r>
              <a:rPr lang="en-US" sz="2400" b="1" spc="-100" dirty="0" err="1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Princípios</a:t>
            </a:r>
            <a:r>
              <a:rPr lang="en-US" sz="2400" b="1" spc="-1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2400" b="1" spc="-100" dirty="0" err="1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básicos</a:t>
            </a:r>
            <a:r>
              <a:rPr lang="en-US" sz="2400" b="1" spc="-1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 da Gestalt</a:t>
            </a:r>
            <a:endParaRPr lang="en-US" sz="2400" spc="-1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,Sans-Serif"/>
              <a:buChar char="●"/>
            </a:pPr>
            <a:r>
              <a:rPr lang="en-US" sz="2400" b="1" spc="-100" dirty="0" err="1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Heurísticas</a:t>
            </a:r>
            <a:r>
              <a:rPr lang="en-US" sz="2400" b="1" spc="-1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 de Nielsen: </a:t>
            </a:r>
            <a:r>
              <a:rPr lang="en-US" sz="2400" b="1" spc="-100" dirty="0">
                <a:solidFill>
                  <a:srgbClr val="EA4E60"/>
                </a:solidFill>
                <a:latin typeface="Calibri"/>
                <a:ea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https://www.nngroup.com/articles/ten-usability-heuristics/</a:t>
            </a:r>
            <a:endParaRPr lang="en-US" sz="2400" spc="-100">
              <a:solidFill>
                <a:srgbClr val="EA4E60"/>
              </a:solidFill>
              <a:latin typeface="Calibri"/>
              <a:ea typeface="Calibri"/>
              <a:cs typeface="Calibri"/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,Sans-Serif"/>
              <a:buChar char="●"/>
            </a:pPr>
            <a:r>
              <a:rPr lang="en-US" sz="2400" b="1" spc="-100" dirty="0">
                <a:solidFill>
                  <a:schemeClr val="tx1"/>
                </a:solidFill>
                <a:latin typeface="Calibri"/>
                <a:cs typeface="Calibri"/>
              </a:rPr>
              <a:t>Artigos Nielsen Norman Group</a:t>
            </a:r>
            <a:r>
              <a:rPr lang="en-US" sz="2400" b="1" spc="-1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: </a:t>
            </a:r>
            <a:r>
              <a:rPr lang="en-US" sz="2400" b="1" spc="-100" dirty="0">
                <a:solidFill>
                  <a:srgbClr val="EA4E60"/>
                </a:solidFill>
                <a:latin typeface="Calibri"/>
                <a:ea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https://www.nngroup.com/articles/</a:t>
            </a:r>
            <a:endParaRPr lang="en-US"/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,Sans-Serif"/>
              <a:buChar char="●"/>
            </a:pPr>
            <a:r>
              <a:rPr lang="en-US" sz="2400" b="1" spc="-100" dirty="0">
                <a:latin typeface="Calibri"/>
                <a:ea typeface="Calibri"/>
                <a:cs typeface="Calibri"/>
              </a:rPr>
              <a:t>Ferramenta de </a:t>
            </a:r>
            <a:r>
              <a:rPr lang="en-US" sz="2400" b="1" spc="-100" dirty="0" err="1">
                <a:latin typeface="Calibri"/>
                <a:ea typeface="Calibri"/>
                <a:cs typeface="Calibri"/>
              </a:rPr>
              <a:t>análise</a:t>
            </a:r>
            <a:r>
              <a:rPr lang="en-US" sz="2400" b="1" spc="-100" dirty="0">
                <a:latin typeface="Calibri"/>
                <a:ea typeface="Calibri"/>
                <a:cs typeface="Calibri"/>
              </a:rPr>
              <a:t> para </a:t>
            </a:r>
            <a:r>
              <a:rPr lang="en-US" sz="2400" b="1" spc="-100" dirty="0" err="1">
                <a:latin typeface="Calibri"/>
                <a:ea typeface="Calibri"/>
                <a:cs typeface="Calibri"/>
              </a:rPr>
              <a:t>verificação</a:t>
            </a:r>
            <a:r>
              <a:rPr lang="en-US" sz="2400" b="1" spc="-100" dirty="0">
                <a:latin typeface="Calibri"/>
                <a:ea typeface="Calibri"/>
                <a:cs typeface="Calibri"/>
              </a:rPr>
              <a:t> de </a:t>
            </a:r>
            <a:r>
              <a:rPr lang="en-US" sz="2400" b="1" spc="-100" dirty="0" err="1">
                <a:latin typeface="Calibri"/>
                <a:ea typeface="Calibri"/>
                <a:cs typeface="Calibri"/>
              </a:rPr>
              <a:t>contraste</a:t>
            </a:r>
            <a:r>
              <a:rPr lang="en-US" sz="2400" b="1" spc="-100" dirty="0">
                <a:latin typeface="Calibri"/>
                <a:ea typeface="Calibri"/>
                <a:cs typeface="Calibri"/>
              </a:rPr>
              <a:t> de cores (Adobe Color): </a:t>
            </a:r>
            <a:r>
              <a:rPr lang="en-US" sz="2400" b="1" spc="-100" dirty="0">
                <a:solidFill>
                  <a:srgbClr val="EA4E60"/>
                </a:solidFill>
                <a:latin typeface="Calibri"/>
                <a:ea typeface="Calibri"/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https://color.adobe.com/pt/create/color-contrast-analyzer</a:t>
            </a:r>
            <a:endParaRPr lang="en-US"/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spc="-1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Mockups: </a:t>
            </a:r>
            <a:r>
              <a:rPr lang="en-US" sz="2400" b="1" spc="-100" dirty="0">
                <a:solidFill>
                  <a:srgbClr val="EA4E60"/>
                </a:solidFill>
                <a:latin typeface="Calibri"/>
                <a:ea typeface="Calibri"/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https://smartmockups.com/pt</a:t>
            </a: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endParaRPr lang="en-US" sz="2400" spc="-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987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17040352ea_0_0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267;g109ffa863cd_0_356">
            <a:extLst>
              <a:ext uri="{FF2B5EF4-FFF2-40B4-BE49-F238E27FC236}">
                <a16:creationId xmlns:a16="http://schemas.microsoft.com/office/drawing/2014/main" id="{32A792FB-3EFA-3F7C-D068-E991BA7C2D3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1083492"/>
            <a:ext cx="8578476" cy="3670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81000">
              <a:spcBef>
                <a:spcPts val="1800"/>
              </a:spcBef>
              <a:buSzPts val="2400"/>
              <a:buFont typeface="Calibri,Sans-Serif"/>
              <a:buChar char="●"/>
            </a:pPr>
            <a:r>
              <a:rPr lang="en-US" sz="2400" b="1" spc="-100" dirty="0">
                <a:latin typeface="Calibri"/>
                <a:ea typeface="Calibri"/>
                <a:cs typeface="Calibri"/>
              </a:rPr>
              <a:t>Bootstrap:</a:t>
            </a:r>
            <a:r>
              <a:rPr lang="en-US" sz="2400" b="1" spc="-100" dirty="0">
                <a:solidFill>
                  <a:srgbClr val="EA4E60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2400" b="1" spc="-100" dirty="0">
                <a:solidFill>
                  <a:srgbClr val="EA4E60"/>
                </a:solidFill>
                <a:latin typeface="Calibri"/>
                <a:ea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</a:t>
            </a:r>
            <a:endParaRPr lang="en-US" sz="2400" spc="-100">
              <a:latin typeface="Calibri"/>
              <a:ea typeface="Calibri"/>
              <a:cs typeface="Calibri"/>
            </a:endParaRPr>
          </a:p>
          <a:p>
            <a:pPr marL="457200" indent="-381000">
              <a:spcBef>
                <a:spcPts val="1800"/>
              </a:spcBef>
              <a:buSzPts val="2400"/>
              <a:buFont typeface="Calibri,Sans-Serif"/>
              <a:buChar char="●"/>
            </a:pPr>
            <a:r>
              <a:rPr lang="en-US" sz="2400" b="1" spc="-100" dirty="0">
                <a:latin typeface="Calibri"/>
                <a:ea typeface="Calibri"/>
                <a:cs typeface="Calibri"/>
              </a:rPr>
              <a:t>Bootstrap Icons:</a:t>
            </a:r>
            <a:r>
              <a:rPr lang="en-US" sz="2400" b="1" spc="-100" dirty="0">
                <a:solidFill>
                  <a:srgbClr val="EA4E60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2400" b="1" spc="-100" dirty="0">
                <a:solidFill>
                  <a:srgbClr val="EA4E60"/>
                </a:solidFill>
                <a:latin typeface="Calibri"/>
                <a:ea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https://icons.getbootstrap.com/</a:t>
            </a:r>
            <a:endParaRPr lang="en-US" sz="2400" spc="-100" dirty="0">
              <a:latin typeface="Calibri"/>
              <a:ea typeface="Calibri"/>
              <a:cs typeface="Calibri"/>
            </a:endParaRPr>
          </a:p>
          <a:p>
            <a:pPr marL="457200" indent="-381000">
              <a:spcBef>
                <a:spcPts val="1800"/>
              </a:spcBef>
              <a:buSzPts val="2400"/>
              <a:buFont typeface="Calibri,Sans-Serif"/>
              <a:buChar char="●"/>
            </a:pPr>
            <a:r>
              <a:rPr lang="en-US" sz="2400" b="1" spc="-100" dirty="0" err="1">
                <a:latin typeface="Calibri"/>
                <a:ea typeface="Calibri"/>
                <a:cs typeface="Calibri"/>
              </a:rPr>
              <a:t>TinyPNG</a:t>
            </a:r>
            <a:r>
              <a:rPr lang="en-US" sz="2400" b="1" spc="-100" dirty="0">
                <a:latin typeface="Calibri"/>
                <a:ea typeface="Calibri"/>
                <a:cs typeface="Calibri"/>
              </a:rPr>
              <a:t> (</a:t>
            </a:r>
            <a:r>
              <a:rPr lang="en-US" sz="2400" b="1" spc="-100" dirty="0" err="1">
                <a:latin typeface="Calibri"/>
                <a:ea typeface="Calibri"/>
                <a:cs typeface="Calibri"/>
              </a:rPr>
              <a:t>Comprimir</a:t>
            </a:r>
            <a:r>
              <a:rPr lang="en-US" sz="2400" b="1" spc="-100" dirty="0">
                <a:latin typeface="Calibri"/>
                <a:ea typeface="Calibri"/>
                <a:cs typeface="Calibri"/>
              </a:rPr>
              <a:t> imagens): </a:t>
            </a:r>
            <a:r>
              <a:rPr lang="en-US" sz="2400" b="1" spc="-100" dirty="0">
                <a:solidFill>
                  <a:srgbClr val="EA4E60"/>
                </a:solidFill>
                <a:latin typeface="Calibri"/>
                <a:ea typeface="Calibri"/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https://tinypng.com/</a:t>
            </a:r>
            <a:endParaRPr lang="en-US" sz="2400" spc="-100">
              <a:latin typeface="Calibri"/>
              <a:ea typeface="Calibri"/>
              <a:cs typeface="Calibri"/>
            </a:endParaRPr>
          </a:p>
          <a:p>
            <a:pPr marL="457200" indent="-381000">
              <a:spcBef>
                <a:spcPts val="1800"/>
              </a:spcBef>
              <a:buSzPts val="2400"/>
              <a:buFont typeface="Calibri"/>
              <a:buChar char="●"/>
            </a:pPr>
            <a:r>
              <a:rPr lang="en-US" sz="2400" b="1" spc="-100" dirty="0">
                <a:latin typeface="Calibri"/>
                <a:ea typeface="Calibri"/>
                <a:cs typeface="Calibri"/>
              </a:rPr>
              <a:t>Conventional Commits: </a:t>
            </a:r>
            <a:r>
              <a:rPr lang="en-US" sz="2400" b="1" spc="-100" dirty="0">
                <a:solidFill>
                  <a:srgbClr val="EA4E60"/>
                </a:solidFill>
                <a:latin typeface="Calibri"/>
                <a:ea typeface="Calibri"/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https://github.com/conventional-commits/conventionalcommits.org </a:t>
            </a:r>
            <a:endParaRPr lang="en-US" sz="2400" spc="-100"/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,Sans-Serif"/>
              <a:buChar char="●"/>
            </a:pPr>
            <a:r>
              <a:rPr lang="en-US" sz="2400" b="1" spc="-100" dirty="0">
                <a:latin typeface="Calibri"/>
                <a:cs typeface="Calibri"/>
              </a:rPr>
              <a:t>GitHub Pages: </a:t>
            </a:r>
            <a:r>
              <a:rPr lang="en-US" sz="2400" b="1" spc="-100" dirty="0">
                <a:solidFill>
                  <a:srgbClr val="EA4E60"/>
                </a:solidFill>
                <a:latin typeface="Calibri"/>
                <a:cs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https://docs.github.com/en/pages/getting-started-with-github-pages</a:t>
            </a:r>
            <a:endParaRPr lang="en-US" sz="2400" spc="-100">
              <a:latin typeface="Calibri"/>
              <a:cs typeface="Calibri"/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endParaRPr lang="en-US" sz="2400" b="1" spc="-100">
              <a:solidFill>
                <a:srgbClr val="EA4E60"/>
              </a:solidFill>
              <a:latin typeface="Calibri"/>
              <a:ea typeface="Calibri"/>
              <a:cs typeface="Calibri"/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endParaRPr lang="en-US" sz="2400" b="1" spc="-100">
              <a:solidFill>
                <a:srgbClr val="EA4E6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5643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17040352ea_0_0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267;g109ffa863cd_0_356">
            <a:extLst>
              <a:ext uri="{FF2B5EF4-FFF2-40B4-BE49-F238E27FC236}">
                <a16:creationId xmlns:a16="http://schemas.microsoft.com/office/drawing/2014/main" id="{32A792FB-3EFA-3F7C-D068-E991BA7C2D3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1083492"/>
            <a:ext cx="8578476" cy="3670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81000">
              <a:spcBef>
                <a:spcPts val="1800"/>
              </a:spcBef>
              <a:buSzPts val="2400"/>
              <a:buFont typeface="Calibri,Sans-Serif"/>
              <a:buChar char="●"/>
            </a:pPr>
            <a:r>
              <a:rPr lang="en-US" sz="2400" b="1" spc="-100" dirty="0">
                <a:latin typeface="Calibri"/>
                <a:ea typeface="Calibri"/>
                <a:cs typeface="Calibri"/>
              </a:rPr>
              <a:t>Favicon Generator: </a:t>
            </a:r>
            <a:r>
              <a:rPr lang="en-US" sz="2400" b="1" spc="-100" dirty="0">
                <a:solidFill>
                  <a:srgbClr val="EA4E60"/>
                </a:solidFill>
                <a:latin typeface="Calibri"/>
                <a:ea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https://favicon.io/</a:t>
            </a:r>
          </a:p>
          <a:p>
            <a:pPr marL="457200" indent="-381000">
              <a:spcBef>
                <a:spcPts val="1800"/>
              </a:spcBef>
              <a:buSzPts val="2400"/>
              <a:buFont typeface="Calibri,Sans-Serif"/>
              <a:buChar char="●"/>
            </a:pPr>
            <a:r>
              <a:rPr lang="en-US" sz="2400" b="1" spc="-1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Figma for </a:t>
            </a:r>
            <a:r>
              <a:rPr lang="en-US" sz="2400" b="1" spc="-100" dirty="0" err="1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VSCode</a:t>
            </a:r>
            <a:r>
              <a:rPr lang="en-US" sz="2400" b="1" spc="-1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:</a:t>
            </a:r>
            <a:r>
              <a:rPr lang="en-US" sz="2400" b="1" spc="-100" dirty="0">
                <a:solidFill>
                  <a:srgbClr val="EA4E6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spc="-100" dirty="0">
                <a:solidFill>
                  <a:srgbClr val="EA4E60"/>
                </a:solidFill>
                <a:latin typeface="Calibri"/>
                <a:ea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https://marketplace.visualstudio.com/items?itemName=figma.figma-vscode-extension</a:t>
            </a: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,Sans-Serif"/>
              <a:buChar char="●"/>
            </a:pPr>
            <a:r>
              <a:rPr lang="en-US" sz="2400" b="1" spc="-100" dirty="0" err="1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localStorage</a:t>
            </a:r>
            <a:r>
              <a:rPr lang="en-US" sz="2400" b="1" spc="-1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:</a:t>
            </a:r>
            <a:r>
              <a:rPr lang="en-US" sz="2400" b="1" spc="-100" dirty="0">
                <a:solidFill>
                  <a:srgbClr val="EA4E60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2400" b="1" spc="-100" dirty="0">
                <a:solidFill>
                  <a:srgbClr val="EA4E60"/>
                </a:solidFill>
                <a:latin typeface="Calibri"/>
                <a:ea typeface="Calibri"/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https://developer.mozilla.org/pt-BR/docs/Web/API/Window/localStorage</a:t>
            </a: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,Sans-Serif"/>
              <a:buChar char="●"/>
            </a:pPr>
            <a:r>
              <a:rPr lang="en-US" sz="2400" b="1" spc="-1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Hoisting: </a:t>
            </a:r>
            <a:r>
              <a:rPr lang="en-US" sz="2400" b="1" spc="-100" dirty="0">
                <a:solidFill>
                  <a:srgbClr val="EA4E60"/>
                </a:solidFill>
                <a:latin typeface="Calibri"/>
                <a:ea typeface="Calibri"/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https://www.w3schools.com/js/js_hoisting.asp</a:t>
            </a: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,Sans-Serif"/>
              <a:buChar char="●"/>
            </a:pPr>
            <a:endParaRPr lang="en-US" sz="2400" b="1" spc="-100" dirty="0">
              <a:solidFill>
                <a:srgbClr val="EA4E60"/>
              </a:solidFill>
              <a:latin typeface="Calibri"/>
              <a:ea typeface="Calibri"/>
              <a:cs typeface="Calibri"/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endParaRPr lang="en-US" sz="2400" b="1" spc="-100">
              <a:solidFill>
                <a:srgbClr val="EA4E60"/>
              </a:solidFill>
              <a:latin typeface="Calibri"/>
              <a:ea typeface="Calibri"/>
              <a:cs typeface="Calibri"/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endParaRPr lang="en-US" sz="2400" b="1" spc="-100">
              <a:solidFill>
                <a:srgbClr val="EA4E6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3773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sng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5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5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63;g109ffa863cd_0_0">
            <a:extLst>
              <a:ext uri="{FF2B5EF4-FFF2-40B4-BE49-F238E27FC236}">
                <a16:creationId xmlns:a16="http://schemas.microsoft.com/office/drawing/2014/main" id="{ADB60B9F-1C88-B6E3-2455-6A9402BF5D9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428760" y="3093034"/>
            <a:ext cx="5676723" cy="48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>
              <a:buClr>
                <a:srgbClr val="040A24"/>
              </a:buClr>
              <a:buSzPts val="2400"/>
            </a:pPr>
            <a:r>
              <a:rPr lang="pt-BR" sz="220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Cursando Especialização em Desenvolvimento de Software com Metodologias Ágeis</a:t>
            </a:r>
            <a:endParaRPr lang="pt-BR" sz="2200" i="1">
              <a:solidFill>
                <a:srgbClr val="EA4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09ffa863cd_0_0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636550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09ffa863cd_0_0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FF539E70-2B58-A1B1-8388-700537C8995B}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>
            <a:off x="632930" y="1858878"/>
            <a:ext cx="2520000" cy="2520000"/>
            <a:chOff x="3572687" y="2140250"/>
            <a:chExt cx="1998625" cy="1998625"/>
          </a:xfrm>
        </p:grpSpPr>
        <p:sp>
          <p:nvSpPr>
            <p:cNvPr id="2" name="Google Shape;579;p49">
              <a:extLst>
                <a:ext uri="{FF2B5EF4-FFF2-40B4-BE49-F238E27FC236}">
                  <a16:creationId xmlns:a16="http://schemas.microsoft.com/office/drawing/2014/main" id="{2EDF71B4-272C-5A8A-7135-72B11D820F5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572687" y="2140250"/>
              <a:ext cx="1998625" cy="1998625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5656D5D9-66AF-C206-401E-5713E2DE836B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/>
            <a:srcRect t="158" b="158"/>
            <a:stretch/>
          </p:blipFill>
          <p:spPr>
            <a:xfrm>
              <a:off x="3618751" y="2185562"/>
              <a:ext cx="1908000" cy="1908000"/>
            </a:xfrm>
            <a:prstGeom prst="ellipse">
              <a:avLst/>
            </a:prstGeom>
            <a:ln w="19050">
              <a:noFill/>
            </a:ln>
          </p:spPr>
        </p:pic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9D349713-87C5-385E-0E31-40F84BEAB352}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>
            <a:off x="2355156" y="1865757"/>
            <a:ext cx="576000" cy="576266"/>
            <a:chOff x="755650" y="1816100"/>
            <a:chExt cx="648300" cy="648300"/>
          </a:xfrm>
        </p:grpSpPr>
        <p:sp>
          <p:nvSpPr>
            <p:cNvPr id="20" name="Google Shape;579;p49">
              <a:extLst>
                <a:ext uri="{FF2B5EF4-FFF2-40B4-BE49-F238E27FC236}">
                  <a16:creationId xmlns:a16="http://schemas.microsoft.com/office/drawing/2014/main" id="{FB991EFB-E1A9-F3CB-BD54-BE068934EAA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55650" y="1816100"/>
              <a:ext cx="648300" cy="64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3" name="Gráfico 32" descr="Web design com preenchimento sólido">
              <a:extLst>
                <a:ext uri="{FF2B5EF4-FFF2-40B4-BE49-F238E27FC236}">
                  <a16:creationId xmlns:a16="http://schemas.microsoft.com/office/drawing/2014/main" id="{ED9C6A4E-98BE-82FC-2175-19D0DA536910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1200" y="1911650"/>
              <a:ext cx="457200" cy="457200"/>
            </a:xfrm>
            <a:prstGeom prst="rect">
              <a:avLst/>
            </a:prstGeom>
          </p:spPr>
        </p:pic>
      </p:grpSp>
      <p:sp>
        <p:nvSpPr>
          <p:cNvPr id="11" name="Google Shape;163;g109ffa863cd_0_0">
            <a:extLst>
              <a:ext uri="{FF2B5EF4-FFF2-40B4-BE49-F238E27FC236}">
                <a16:creationId xmlns:a16="http://schemas.microsoft.com/office/drawing/2014/main" id="{B94EF88D-2A47-A628-4869-367A15C36AD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14546" y="3743831"/>
            <a:ext cx="5642237" cy="487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Gosta de Compartilhar Conhecimento</a:t>
            </a:r>
            <a:endParaRPr sz="19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DAC93B57-B6F9-CD4E-4863-E1D0F95336AE}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>
            <a:off x="2838795" y="2836808"/>
            <a:ext cx="612000" cy="612283"/>
            <a:chOff x="2781641" y="2674327"/>
            <a:chExt cx="648300" cy="648300"/>
          </a:xfrm>
        </p:grpSpPr>
        <p:sp>
          <p:nvSpPr>
            <p:cNvPr id="9" name="Google Shape;579;p49">
              <a:extLst>
                <a:ext uri="{FF2B5EF4-FFF2-40B4-BE49-F238E27FC236}">
                  <a16:creationId xmlns:a16="http://schemas.microsoft.com/office/drawing/2014/main" id="{0DC75CD5-A017-D47A-A751-6A27AC952BC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781641" y="2674327"/>
              <a:ext cx="648300" cy="64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1" name="Gráfico 20" descr="Chapéu de formatura estrutura de tópicos">
              <a:extLst>
                <a:ext uri="{FF2B5EF4-FFF2-40B4-BE49-F238E27FC236}">
                  <a16:creationId xmlns:a16="http://schemas.microsoft.com/office/drawing/2014/main" id="{FBDFD0D4-E3CD-F432-C826-C0EBA2565090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57326" y="2745262"/>
              <a:ext cx="501260" cy="516451"/>
            </a:xfrm>
            <a:prstGeom prst="rect">
              <a:avLst/>
            </a:prstGeom>
          </p:spPr>
        </p:pic>
      </p:grpSp>
      <p:grpSp>
        <p:nvGrpSpPr>
          <p:cNvPr id="4107" name="Agrupar 4106">
            <a:extLst>
              <a:ext uri="{FF2B5EF4-FFF2-40B4-BE49-F238E27FC236}">
                <a16:creationId xmlns:a16="http://schemas.microsoft.com/office/drawing/2014/main" id="{9E321E5A-04D7-7655-01BE-4E070890CE7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376233" y="3810487"/>
            <a:ext cx="576000" cy="576000"/>
            <a:chOff x="2524530" y="3654885"/>
            <a:chExt cx="576000" cy="576000"/>
          </a:xfrm>
        </p:grpSpPr>
        <p:sp>
          <p:nvSpPr>
            <p:cNvPr id="15" name="Google Shape;579;p49">
              <a:extLst>
                <a:ext uri="{FF2B5EF4-FFF2-40B4-BE49-F238E27FC236}">
                  <a16:creationId xmlns:a16="http://schemas.microsoft.com/office/drawing/2014/main" id="{978141DF-00B7-5B9A-5D75-9A479B15D29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524530" y="3654885"/>
              <a:ext cx="576000" cy="576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106" name="Gráfico 4105" descr="Debate de grupo com preenchimento sólido">
              <a:extLst>
                <a:ext uri="{FF2B5EF4-FFF2-40B4-BE49-F238E27FC236}">
                  <a16:creationId xmlns:a16="http://schemas.microsoft.com/office/drawing/2014/main" id="{88A6D366-D1E4-A98C-E167-E63A22C7EA65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2574864" y="3696924"/>
              <a:ext cx="468000" cy="468000"/>
            </a:xfrm>
            <a:prstGeom prst="rect">
              <a:avLst/>
            </a:prstGeom>
          </p:spPr>
        </p:pic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BFEE9009-14C5-4392-E3AB-AB251913EB4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910242" y="1740574"/>
            <a:ext cx="5039934" cy="836148"/>
            <a:chOff x="3092867" y="1740574"/>
            <a:chExt cx="5039934" cy="836148"/>
          </a:xfrm>
        </p:grpSpPr>
        <p:sp>
          <p:nvSpPr>
            <p:cNvPr id="6" name="Google Shape;163;g109ffa863cd_0_0">
              <a:extLst>
                <a:ext uri="{FF2B5EF4-FFF2-40B4-BE49-F238E27FC236}">
                  <a16:creationId xmlns:a16="http://schemas.microsoft.com/office/drawing/2014/main" id="{529E4294-60FA-AE25-9BFC-1A87C498F7AD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092867" y="1740574"/>
              <a:ext cx="3771780" cy="4873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76200"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40A24"/>
                </a:buClr>
                <a:buSzPts val="2400"/>
              </a:pPr>
              <a:r>
                <a:rPr lang="pt-BR" sz="2400" i="0" u="none" strike="noStrike" cap="none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Desenvolvedora Front-</a:t>
              </a:r>
              <a:r>
                <a:rPr lang="pt-BR" sz="2400" i="0" u="none" strike="noStrike" cap="none" err="1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end</a:t>
              </a:r>
              <a:endParaRPr sz="19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2AEC75E8-8B75-6EC1-AD03-053FFD14ED4E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3250254" y="2086460"/>
              <a:ext cx="4882547" cy="490262"/>
              <a:chOff x="3250254" y="2086460"/>
              <a:chExt cx="4882547" cy="490262"/>
            </a:xfrm>
          </p:grpSpPr>
          <p:grpSp>
            <p:nvGrpSpPr>
              <p:cNvPr id="4119" name="Agrupar 4118">
                <a:extLst>
                  <a:ext uri="{FF2B5EF4-FFF2-40B4-BE49-F238E27FC236}">
                    <a16:creationId xmlns:a16="http://schemas.microsoft.com/office/drawing/2014/main" id="{F56E81A4-61F3-D18C-43B4-AAD6F71E42C4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250254" y="2086460"/>
                <a:ext cx="2355494" cy="487380"/>
                <a:chOff x="742731" y="4392621"/>
                <a:chExt cx="2355494" cy="487380"/>
              </a:xfrm>
            </p:grpSpPr>
            <p:sp>
              <p:nvSpPr>
                <p:cNvPr id="4101" name="Google Shape;163;g109ffa863cd_0_0">
                  <a:hlinkClick r:id="rId10"/>
                  <a:extLst>
                    <a:ext uri="{FF2B5EF4-FFF2-40B4-BE49-F238E27FC236}">
                      <a16:creationId xmlns:a16="http://schemas.microsoft.com/office/drawing/2014/main" id="{B3BA8A06-7143-7E67-53CB-A44D9AF6E215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886731" y="4392621"/>
                  <a:ext cx="2211494" cy="4873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76200"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40A24"/>
                    </a:buClr>
                    <a:buSzPts val="2400"/>
                  </a:pPr>
                  <a:r>
                    <a:rPr lang="pt-BR" sz="2200">
                      <a:solidFill>
                        <a:srgbClr val="EA4E6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/</a:t>
                  </a:r>
                  <a:r>
                    <a:rPr lang="pt-BR" sz="2200" err="1">
                      <a:solidFill>
                        <a:srgbClr val="EA4E6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elidianaandrade</a:t>
                  </a:r>
                  <a:endParaRPr lang="en-US" sz="2200" i="0" u="none" strike="noStrike" cap="none">
                    <a:solidFill>
                      <a:srgbClr val="EA4E6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4118" name="Imagem 4117" descr="Logotipo&#10;&#10;Descrição gerada automaticamente">
                  <a:hlinkClick r:id="rId10"/>
                  <a:extLst>
                    <a:ext uri="{FF2B5EF4-FFF2-40B4-BE49-F238E27FC236}">
                      <a16:creationId xmlns:a16="http://schemas.microsoft.com/office/drawing/2014/main" id="{F1F5F841-6DA4-34B0-E684-53EBCBE5D0F2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 rotWithShape="1">
                <a:blip r:embed="rId11"/>
                <a:srcRect/>
                <a:stretch/>
              </p:blipFill>
              <p:spPr>
                <a:xfrm>
                  <a:off x="742731" y="4499441"/>
                  <a:ext cx="288000" cy="288000"/>
                </a:xfrm>
                <a:prstGeom prst="ellipse">
                  <a:avLst/>
                </a:prstGeom>
              </p:spPr>
            </p:pic>
          </p:grpSp>
          <p:grpSp>
            <p:nvGrpSpPr>
              <p:cNvPr id="31" name="Agrupar 30">
                <a:extLst>
                  <a:ext uri="{FF2B5EF4-FFF2-40B4-BE49-F238E27FC236}">
                    <a16:creationId xmlns:a16="http://schemas.microsoft.com/office/drawing/2014/main" id="{88811FC7-820E-E64E-7FCE-335E9D873D56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5604181" y="2089342"/>
                <a:ext cx="2528620" cy="487380"/>
                <a:chOff x="5635177" y="2070930"/>
                <a:chExt cx="2528620" cy="487380"/>
              </a:xfrm>
            </p:grpSpPr>
            <p:pic>
              <p:nvPicPr>
                <p:cNvPr id="23" name="Imagem 22" descr="Ícone&#10;&#10;Descrição gerada automaticamente">
                  <a:hlinkClick r:id="rId12"/>
                  <a:extLst>
                    <a:ext uri="{FF2B5EF4-FFF2-40B4-BE49-F238E27FC236}">
                      <a16:creationId xmlns:a16="http://schemas.microsoft.com/office/drawing/2014/main" id="{5A95F25C-C920-7B1A-B9ED-DACAC9083B2C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635177" y="2174868"/>
                  <a:ext cx="294912" cy="288000"/>
                </a:xfrm>
                <a:prstGeom prst="rect">
                  <a:avLst/>
                </a:prstGeom>
              </p:spPr>
            </p:pic>
            <p:sp>
              <p:nvSpPr>
                <p:cNvPr id="24" name="Google Shape;163;g109ffa863cd_0_0">
                  <a:hlinkClick r:id="rId12"/>
                  <a:extLst>
                    <a:ext uri="{FF2B5EF4-FFF2-40B4-BE49-F238E27FC236}">
                      <a16:creationId xmlns:a16="http://schemas.microsoft.com/office/drawing/2014/main" id="{3B134A12-5CB6-3384-6072-40B5E7AFD791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5789357" y="2070930"/>
                  <a:ext cx="2374440" cy="4873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76200"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40A24"/>
                    </a:buClr>
                    <a:buSzPts val="2400"/>
                  </a:pPr>
                  <a:r>
                    <a:rPr lang="pt-BR" sz="2200">
                      <a:solidFill>
                        <a:srgbClr val="EA4E6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@elidianaandrade</a:t>
                  </a:r>
                  <a:endParaRPr lang="en-US" sz="2200" i="0" strike="noStrike" cap="none">
                    <a:solidFill>
                      <a:srgbClr val="EA4E6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16" name="Google Shape;163;g109ffa863cd_0_0">
            <a:extLst>
              <a:ext uri="{FF2B5EF4-FFF2-40B4-BE49-F238E27FC236}">
                <a16:creationId xmlns:a16="http://schemas.microsoft.com/office/drawing/2014/main" id="{B2D27BCA-5624-46ED-1036-C88F4C77944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428761" y="2622782"/>
            <a:ext cx="5481323" cy="487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240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Pós-Graduanda em </a:t>
            </a:r>
            <a:r>
              <a:rPr lang="pt-BR" sz="2400" i="0" u="none" strike="noStrike" cap="none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</a:t>
            </a:r>
            <a:r>
              <a:rPr lang="pt-BR" sz="240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de Software</a:t>
            </a:r>
            <a:endParaRPr lang="pt-BR" sz="1900" i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F0E2988C-CAC1-45D4-B8AD-7ACC1CAC2DB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057809" y="4070973"/>
            <a:ext cx="4949347" cy="494461"/>
            <a:chOff x="3057809" y="4070973"/>
            <a:chExt cx="4949347" cy="494461"/>
          </a:xfrm>
        </p:grpSpPr>
        <p:sp>
          <p:nvSpPr>
            <p:cNvPr id="10" name="Google Shape;163;g109ffa863cd_0_0">
              <a:hlinkClick r:id="rId14"/>
              <a:extLst>
                <a:ext uri="{FF2B5EF4-FFF2-40B4-BE49-F238E27FC236}">
                  <a16:creationId xmlns:a16="http://schemas.microsoft.com/office/drawing/2014/main" id="{89B4FB0B-1AC1-EFD1-5E2E-86431B413731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180213" y="4078054"/>
              <a:ext cx="2889073" cy="4873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76200"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40A24"/>
                </a:buClr>
                <a:buSzPts val="2400"/>
              </a:pPr>
              <a:r>
                <a:rPr lang="en-US" sz="2200" spc="-100">
                  <a:solidFill>
                    <a:srgbClr val="EA4E60"/>
                  </a:solidFill>
                  <a:latin typeface="Calibri"/>
                  <a:ea typeface="Calibri"/>
                  <a:cs typeface="Calibri"/>
                  <a:sym typeface="Calibri"/>
                </a:rPr>
                <a:t>users/</a:t>
              </a:r>
              <a:r>
                <a:rPr lang="en-US" sz="2200" spc="-100" err="1">
                  <a:solidFill>
                    <a:srgbClr val="EA4E60"/>
                  </a:solidFill>
                  <a:latin typeface="Calibri"/>
                  <a:ea typeface="Calibri"/>
                  <a:cs typeface="Calibri"/>
                  <a:sym typeface="Calibri"/>
                </a:rPr>
                <a:t>elidianaandrade</a:t>
              </a:r>
              <a:endParaRPr lang="en-US" sz="2200" i="0" u="none" strike="noStrike" cap="none" spc="-10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63;g109ffa863cd_0_0">
              <a:hlinkClick r:id="rId15"/>
              <a:extLst>
                <a:ext uri="{FF2B5EF4-FFF2-40B4-BE49-F238E27FC236}">
                  <a16:creationId xmlns:a16="http://schemas.microsoft.com/office/drawing/2014/main" id="{A486B2AA-706C-BBC4-2645-573FB73C2C4C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939662" y="4070973"/>
              <a:ext cx="2067494" cy="4873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76200"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40A24"/>
                </a:buClr>
                <a:buSzPts val="2400"/>
              </a:pPr>
              <a:r>
                <a:rPr lang="en-US" sz="2200" spc="-100">
                  <a:solidFill>
                    <a:srgbClr val="EA4E60"/>
                  </a:solidFill>
                  <a:latin typeface="Calibri"/>
                  <a:ea typeface="Calibri"/>
                  <a:cs typeface="Calibri"/>
                  <a:sym typeface="Calibri"/>
                </a:rPr>
                <a:t>@casalfullstack</a:t>
              </a:r>
              <a:endParaRPr lang="en-US" sz="2200" i="0" u="none" strike="noStrike" cap="none" spc="-10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" name="Imagem 7" descr="Desenho com traços pretos em fundo branco&#10;&#10;Descrição gerada automaticamente">
              <a:hlinkClick r:id="rId15"/>
              <a:extLst>
                <a:ext uri="{FF2B5EF4-FFF2-40B4-BE49-F238E27FC236}">
                  <a16:creationId xmlns:a16="http://schemas.microsoft.com/office/drawing/2014/main" id="{8BFDBE91-0772-F17D-55E8-8985364F2809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724653" y="4199888"/>
              <a:ext cx="360000" cy="252823"/>
            </a:xfrm>
            <a:prstGeom prst="rect">
              <a:avLst/>
            </a:prstGeom>
          </p:spPr>
        </p:pic>
        <p:pic>
          <p:nvPicPr>
            <p:cNvPr id="17" name="Imagem 16" descr="Forma, Círculo&#10;&#10;Descrição gerada automaticamente">
              <a:hlinkClick r:id="rId14"/>
              <a:extLst>
                <a:ext uri="{FF2B5EF4-FFF2-40B4-BE49-F238E27FC236}">
                  <a16:creationId xmlns:a16="http://schemas.microsoft.com/office/drawing/2014/main" id="{B7A9F528-5FAD-8EAF-1B79-4C5318612705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057809" y="4174381"/>
              <a:ext cx="252000" cy="2923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097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sp>
        <p:nvSpPr>
          <p:cNvPr id="147" name="CaixaDeTexto 2">
            <a:extLst>
              <a:ext uri="{FF2B5EF4-FFF2-40B4-BE49-F238E27FC236}">
                <a16:creationId xmlns:a16="http://schemas.microsoft.com/office/drawing/2014/main" id="{A42F9A19-961E-399E-CEAB-F926AD7D9C4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18863" y="1741692"/>
            <a:ext cx="8194213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lvl="3"/>
            <a:r>
              <a:rPr lang="pt-BR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Construir seu Primeiro Portfolio Front-</a:t>
            </a:r>
            <a:r>
              <a:rPr lang="pt-BR" sz="2400" b="1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r>
              <a:rPr lang="pt-BR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 do Zero.</a:t>
            </a:r>
            <a:endParaRPr lang="pt-BR"/>
          </a:p>
        </p:txBody>
      </p:sp>
      <p:sp>
        <p:nvSpPr>
          <p:cNvPr id="148" name="CaixaDeTexto 3">
            <a:extLst>
              <a:ext uri="{FF2B5EF4-FFF2-40B4-BE49-F238E27FC236}">
                <a16:creationId xmlns:a16="http://schemas.microsoft.com/office/drawing/2014/main" id="{363F808A-60C4-7ACF-909E-3E75F6DD4A3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001703" y="2299409"/>
            <a:ext cx="2068912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lvl="3" algn="ctr"/>
            <a:r>
              <a:rPr lang="pt-BR" sz="200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Dicas e Materiais de Apoio</a:t>
            </a:r>
            <a:endParaRPr lang="pt-BR"/>
          </a:p>
        </p:txBody>
      </p:sp>
      <p:sp>
        <p:nvSpPr>
          <p:cNvPr id="151" name="Google Shape;163;g109ffa863cd_0_0">
            <a:extLst>
              <a:ext uri="{FF2B5EF4-FFF2-40B4-BE49-F238E27FC236}">
                <a16:creationId xmlns:a16="http://schemas.microsoft.com/office/drawing/2014/main" id="{42B756F8-5359-5CCE-E2A4-2CBB843770D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218870" y="4206379"/>
            <a:ext cx="3264840" cy="757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lvl="3" algn="ctr"/>
            <a:r>
              <a:rPr lang="pt-BR" sz="20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Desenvolver e </a:t>
            </a:r>
            <a:br>
              <a:rPr lang="pt-BR" sz="2000">
                <a:solidFill>
                  <a:srgbClr val="040A24"/>
                </a:solidFill>
                <a:latin typeface="Calibri"/>
                <a:ea typeface="Calibri"/>
                <a:cs typeface="Calibri"/>
              </a:rPr>
            </a:br>
            <a:r>
              <a:rPr lang="pt-BR" sz="20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Publicar</a:t>
            </a:r>
            <a:endParaRPr lang="pt-BR"/>
          </a:p>
        </p:txBody>
      </p:sp>
      <p:sp>
        <p:nvSpPr>
          <p:cNvPr id="152" name="Google Shape;163;g109ffa863cd_0_0">
            <a:extLst>
              <a:ext uri="{FF2B5EF4-FFF2-40B4-BE49-F238E27FC236}">
                <a16:creationId xmlns:a16="http://schemas.microsoft.com/office/drawing/2014/main" id="{B5179DA5-4BC4-B352-EC41-790610C10D9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84731" y="4207578"/>
            <a:ext cx="2823843" cy="757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200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Definir Projeto e </a:t>
            </a:r>
            <a:br>
              <a:rPr lang="pt-BR" sz="2000">
                <a:solidFill>
                  <a:srgbClr val="040A24"/>
                </a:solidFill>
                <a:latin typeface="Calibri"/>
                <a:cs typeface="Calibri"/>
              </a:rPr>
            </a:br>
            <a:r>
              <a:rPr lang="pt-BR" sz="200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Analisar Referências</a:t>
            </a:r>
            <a:endParaRPr lang="pt-BR" sz="200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155" name="CaixaDeTexto 12">
            <a:extLst>
              <a:ext uri="{FF2B5EF4-FFF2-40B4-BE49-F238E27FC236}">
                <a16:creationId xmlns:a16="http://schemas.microsoft.com/office/drawing/2014/main" id="{77CBD275-5ADD-8227-124F-FA612AFAFB8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16027" y="2297285"/>
            <a:ext cx="2278022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lvl="3" algn="ctr"/>
            <a:r>
              <a:rPr lang="pt-BR" sz="2000">
                <a:solidFill>
                  <a:srgbClr val="040A24"/>
                </a:solidFill>
                <a:latin typeface="Calibri"/>
                <a:cs typeface="Calibri"/>
              </a:rPr>
              <a:t>Design e Prototipagem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DBF3455-7DFC-0A2A-13E0-C02243E0CC9C}"/>
              </a:ext>
            </a:extLst>
          </p:cNvPr>
          <p:cNvGrpSpPr/>
          <p:nvPr/>
        </p:nvGrpSpPr>
        <p:grpSpPr>
          <a:xfrm>
            <a:off x="705470" y="3037613"/>
            <a:ext cx="6774812" cy="1202239"/>
            <a:chOff x="705470" y="3037613"/>
            <a:chExt cx="6774812" cy="1202239"/>
          </a:xfrm>
        </p:grpSpPr>
        <p:cxnSp>
          <p:nvCxnSpPr>
            <p:cNvPr id="146" name="Conector reto 145">
              <a:extLst>
                <a:ext uri="{FF2B5EF4-FFF2-40B4-BE49-F238E27FC236}">
                  <a16:creationId xmlns:a16="http://schemas.microsoft.com/office/drawing/2014/main" id="{DB3BFEDD-077A-9A56-32FE-16F6F49A4926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24" idx="4"/>
            </p:cNvCxnSpPr>
            <p:nvPr/>
          </p:nvCxnSpPr>
          <p:spPr>
            <a:xfrm flipH="1">
              <a:off x="4851290" y="3952576"/>
              <a:ext cx="1" cy="286077"/>
            </a:xfrm>
            <a:prstGeom prst="line">
              <a:avLst/>
            </a:prstGeom>
            <a:ln w="38100">
              <a:solidFill>
                <a:srgbClr val="EA4E6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to 148">
              <a:extLst>
                <a:ext uri="{FF2B5EF4-FFF2-40B4-BE49-F238E27FC236}">
                  <a16:creationId xmlns:a16="http://schemas.microsoft.com/office/drawing/2014/main" id="{8F089F76-EF64-DD64-D7C2-CD836330BA7A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21" idx="4"/>
            </p:cNvCxnSpPr>
            <p:nvPr/>
          </p:nvCxnSpPr>
          <p:spPr>
            <a:xfrm>
              <a:off x="2496653" y="3941537"/>
              <a:ext cx="0" cy="298315"/>
            </a:xfrm>
            <a:prstGeom prst="line">
              <a:avLst/>
            </a:prstGeom>
            <a:ln w="38100">
              <a:solidFill>
                <a:srgbClr val="EA4E6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to 149">
              <a:extLst>
                <a:ext uri="{FF2B5EF4-FFF2-40B4-BE49-F238E27FC236}">
                  <a16:creationId xmlns:a16="http://schemas.microsoft.com/office/drawing/2014/main" id="{539827D1-0BC1-1A0B-E57B-9D8759E14FF7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5" idx="6"/>
            </p:cNvCxnSpPr>
            <p:nvPr/>
          </p:nvCxnSpPr>
          <p:spPr>
            <a:xfrm>
              <a:off x="1605471" y="3658288"/>
              <a:ext cx="5476702" cy="0"/>
            </a:xfrm>
            <a:prstGeom prst="line">
              <a:avLst/>
            </a:prstGeom>
            <a:ln w="38100">
              <a:solidFill>
                <a:srgbClr val="EA4E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to 152">
              <a:extLst>
                <a:ext uri="{FF2B5EF4-FFF2-40B4-BE49-F238E27FC236}">
                  <a16:creationId xmlns:a16="http://schemas.microsoft.com/office/drawing/2014/main" id="{4ABEA33D-6E2A-2CA4-83A3-7913887A9916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1" idx="0"/>
            </p:cNvCxnSpPr>
            <p:nvPr/>
          </p:nvCxnSpPr>
          <p:spPr>
            <a:xfrm flipV="1">
              <a:off x="6040283" y="3040307"/>
              <a:ext cx="0" cy="321907"/>
            </a:xfrm>
            <a:prstGeom prst="line">
              <a:avLst/>
            </a:prstGeom>
            <a:ln w="38100">
              <a:solidFill>
                <a:srgbClr val="EA4E6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4" name="Agrupar 153">
              <a:extLst>
                <a:ext uri="{FF2B5EF4-FFF2-40B4-BE49-F238E27FC236}">
                  <a16:creationId xmlns:a16="http://schemas.microsoft.com/office/drawing/2014/main" id="{F29E4222-8892-46BA-F1A5-6EBC66B6E78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904282" y="3376310"/>
              <a:ext cx="576000" cy="576266"/>
              <a:chOff x="6904282" y="3376310"/>
              <a:chExt cx="576000" cy="576266"/>
            </a:xfrm>
          </p:grpSpPr>
          <p:sp>
            <p:nvSpPr>
              <p:cNvPr id="171" name="Google Shape;579;p49">
                <a:extLst>
                  <a:ext uri="{FF2B5EF4-FFF2-40B4-BE49-F238E27FC236}">
                    <a16:creationId xmlns:a16="http://schemas.microsoft.com/office/drawing/2014/main" id="{FD9CCD9B-D011-037A-9806-3D5647622F0D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904282" y="3376310"/>
                <a:ext cx="576000" cy="576266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28575" dir="3180000" algn="bl" rotWithShape="0">
                  <a:srgbClr val="666666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72" name="Gráfico 11" descr="Marca de seleção com preenchimento sólido">
                <a:extLst>
                  <a:ext uri="{FF2B5EF4-FFF2-40B4-BE49-F238E27FC236}">
                    <a16:creationId xmlns:a16="http://schemas.microsoft.com/office/drawing/2014/main" id="{AE49739C-2343-7300-3982-E7358C689C3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024895" y="3511091"/>
                <a:ext cx="334774" cy="334774"/>
              </a:xfrm>
              <a:prstGeom prst="rect">
                <a:avLst/>
              </a:prstGeom>
            </p:spPr>
          </p:pic>
        </p:grpSp>
        <p:cxnSp>
          <p:nvCxnSpPr>
            <p:cNvPr id="156" name="Conector reto 155">
              <a:extLst>
                <a:ext uri="{FF2B5EF4-FFF2-40B4-BE49-F238E27FC236}">
                  <a16:creationId xmlns:a16="http://schemas.microsoft.com/office/drawing/2014/main" id="{22770B64-BFB8-F4ED-FF95-77CDC4F85211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27" idx="0"/>
            </p:cNvCxnSpPr>
            <p:nvPr/>
          </p:nvCxnSpPr>
          <p:spPr>
            <a:xfrm flipV="1">
              <a:off x="3655039" y="3037613"/>
              <a:ext cx="0" cy="327658"/>
            </a:xfrm>
            <a:prstGeom prst="line">
              <a:avLst/>
            </a:prstGeom>
            <a:ln w="38100">
              <a:solidFill>
                <a:srgbClr val="EA4E6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7" name="Agrupar 156">
              <a:extLst>
                <a:ext uri="{FF2B5EF4-FFF2-40B4-BE49-F238E27FC236}">
                  <a16:creationId xmlns:a16="http://schemas.microsoft.com/office/drawing/2014/main" id="{A0D24B7A-1DFA-5C4C-7E32-D41252CA9294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2208653" y="3365271"/>
              <a:ext cx="576000" cy="576266"/>
              <a:chOff x="2208653" y="3365271"/>
              <a:chExt cx="576000" cy="576266"/>
            </a:xfrm>
          </p:grpSpPr>
          <p:sp>
            <p:nvSpPr>
              <p:cNvPr id="167" name="Google Shape;579;p49">
                <a:extLst>
                  <a:ext uri="{FF2B5EF4-FFF2-40B4-BE49-F238E27FC236}">
                    <a16:creationId xmlns:a16="http://schemas.microsoft.com/office/drawing/2014/main" id="{B580DF48-ADCC-7736-6569-BBCC9F54558C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208653" y="3365271"/>
                <a:ext cx="576000" cy="576266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28575" dir="3180000" algn="bl" rotWithShape="0">
                  <a:srgbClr val="666666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68" name="Gráfico 16" descr="Lupa com preenchimento sólido">
                <a:extLst>
                  <a:ext uri="{FF2B5EF4-FFF2-40B4-BE49-F238E27FC236}">
                    <a16:creationId xmlns:a16="http://schemas.microsoft.com/office/drawing/2014/main" id="{DD15123B-B330-8619-F05A-614C20B46AA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266717" y="3444367"/>
                <a:ext cx="427841" cy="427841"/>
              </a:xfrm>
              <a:prstGeom prst="rect">
                <a:avLst/>
              </a:prstGeom>
            </p:spPr>
          </p:pic>
        </p:grpSp>
        <p:sp>
          <p:nvSpPr>
            <p:cNvPr id="158" name="Google Shape;579;p49">
              <a:extLst>
                <a:ext uri="{FF2B5EF4-FFF2-40B4-BE49-F238E27FC236}">
                  <a16:creationId xmlns:a16="http://schemas.microsoft.com/office/drawing/2014/main" id="{B1D3A763-893D-3DE8-F68F-56018956FF1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67039" y="3365271"/>
              <a:ext cx="576000" cy="57626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59" name="Gráfico 18" descr="Paleta com preenchimento sólido">
              <a:extLst>
                <a:ext uri="{FF2B5EF4-FFF2-40B4-BE49-F238E27FC236}">
                  <a16:creationId xmlns:a16="http://schemas.microsoft.com/office/drawing/2014/main" id="{B8231AFD-701D-F786-8A03-C9A9CABBCBEF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411837" y="3406471"/>
              <a:ext cx="486403" cy="486403"/>
            </a:xfrm>
            <a:prstGeom prst="rect">
              <a:avLst/>
            </a:prstGeom>
          </p:spPr>
        </p:pic>
        <p:sp>
          <p:nvSpPr>
            <p:cNvPr id="160" name="Google Shape;579;p49">
              <a:extLst>
                <a:ext uri="{FF2B5EF4-FFF2-40B4-BE49-F238E27FC236}">
                  <a16:creationId xmlns:a16="http://schemas.microsoft.com/office/drawing/2014/main" id="{A44C0F27-C761-F811-CAB2-E0361A74AC0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563291" y="3376310"/>
              <a:ext cx="576000" cy="57626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579;p49">
              <a:extLst>
                <a:ext uri="{FF2B5EF4-FFF2-40B4-BE49-F238E27FC236}">
                  <a16:creationId xmlns:a16="http://schemas.microsoft.com/office/drawing/2014/main" id="{8123A0A7-26F4-3645-7394-EFCE0154CB2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752283" y="3362214"/>
              <a:ext cx="576000" cy="57626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63" name="Gráfico 22" descr="Lâmpada com preenchimento sólido">
              <a:extLst>
                <a:ext uri="{FF2B5EF4-FFF2-40B4-BE49-F238E27FC236}">
                  <a16:creationId xmlns:a16="http://schemas.microsoft.com/office/drawing/2014/main" id="{D9180F20-DFA9-B856-66AC-095B544F2142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806282" y="3424287"/>
              <a:ext cx="468000" cy="468000"/>
            </a:xfrm>
            <a:prstGeom prst="rect">
              <a:avLst/>
            </a:prstGeom>
          </p:spPr>
        </p:pic>
        <p:grpSp>
          <p:nvGrpSpPr>
            <p:cNvPr id="164" name="Agrupar 163">
              <a:extLst>
                <a:ext uri="{FF2B5EF4-FFF2-40B4-BE49-F238E27FC236}">
                  <a16:creationId xmlns:a16="http://schemas.microsoft.com/office/drawing/2014/main" id="{3870D00C-063A-CA48-D904-80AB419C4343}"/>
                </a:ext>
              </a:extLst>
            </p:cNvPr>
            <p:cNvGrpSpPr/>
            <p:nvPr/>
          </p:nvGrpSpPr>
          <p:grpSpPr>
            <a:xfrm>
              <a:off x="705470" y="3208288"/>
              <a:ext cx="900001" cy="900000"/>
              <a:chOff x="705470" y="3208288"/>
              <a:chExt cx="900001" cy="900000"/>
            </a:xfrm>
          </p:grpSpPr>
          <p:sp>
            <p:nvSpPr>
              <p:cNvPr id="165" name="Google Shape;579;p49">
                <a:extLst>
                  <a:ext uri="{FF2B5EF4-FFF2-40B4-BE49-F238E27FC236}">
                    <a16:creationId xmlns:a16="http://schemas.microsoft.com/office/drawing/2014/main" id="{CFB21B82-44A0-534D-B192-FD7E73B28BC8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05470" y="3208288"/>
                <a:ext cx="900001" cy="900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28575" dir="3180000" algn="bl" rotWithShape="0">
                  <a:srgbClr val="666666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66" name="Gráfico 21" descr="Laptop com preenchimento sólido">
                <a:extLst>
                  <a:ext uri="{FF2B5EF4-FFF2-40B4-BE49-F238E27FC236}">
                    <a16:creationId xmlns:a16="http://schemas.microsoft.com/office/drawing/2014/main" id="{E30B1D36-A1B8-88A5-1A43-2A12B76849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815196" y="3300682"/>
                <a:ext cx="687957" cy="698740"/>
              </a:xfrm>
              <a:prstGeom prst="rect">
                <a:avLst/>
              </a:prstGeom>
            </p:spPr>
          </p:pic>
        </p:grpSp>
        <p:pic>
          <p:nvPicPr>
            <p:cNvPr id="2" name="Gráfico 2" descr="Internet com preenchimento sólido">
              <a:extLst>
                <a:ext uri="{FF2B5EF4-FFF2-40B4-BE49-F238E27FC236}">
                  <a16:creationId xmlns:a16="http://schemas.microsoft.com/office/drawing/2014/main" id="{87AE46FE-6147-5276-DB55-B50C268AC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616467" y="3438550"/>
              <a:ext cx="475763" cy="4501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6295da5bc_0_62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16295da5bc_0_62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75;g116295da5bc_0_62">
            <a:extLst>
              <a:ext uri="{FF2B5EF4-FFF2-40B4-BE49-F238E27FC236}">
                <a16:creationId xmlns:a16="http://schemas.microsoft.com/office/drawing/2014/main" id="{266BF0CD-F6D0-826F-7F6A-4792E3C4394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07469" y="1861658"/>
            <a:ext cx="8016900" cy="183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81000" algn="just">
              <a:buClr>
                <a:srgbClr val="040A24"/>
              </a:buClr>
              <a:buSzPts val="2400"/>
              <a:buFont typeface="Wingdings"/>
              <a:buChar char="ü"/>
            </a:pPr>
            <a:endParaRPr lang="en-US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81000" algn="just">
              <a:buClr>
                <a:srgbClr val="040A24"/>
              </a:buClr>
              <a:buSzPts val="2400"/>
              <a:buFont typeface="Wingdings"/>
              <a:buChar char="ü"/>
            </a:pPr>
            <a:endParaRPr lang="en-US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81000" algn="just">
              <a:buClr>
                <a:srgbClr val="040A24"/>
              </a:buClr>
              <a:buSzPts val="2400"/>
              <a:buFont typeface="Wingdings"/>
              <a:buChar char="ü"/>
            </a:pPr>
            <a:endParaRPr lang="en-US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81000" algn="just">
              <a:buClr>
                <a:srgbClr val="040A24"/>
              </a:buClr>
              <a:buSzPts val="2400"/>
              <a:buFont typeface="Wingdings"/>
              <a:buChar char="ü"/>
            </a:pPr>
            <a:endParaRPr lang="en-US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81000" algn="just">
              <a:buClr>
                <a:srgbClr val="040A24"/>
              </a:buClr>
              <a:buSzPts val="2400"/>
              <a:buFont typeface="Wingdings"/>
              <a:buChar char="ü"/>
            </a:pPr>
            <a:endParaRPr lang="en-US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81000" algn="just">
              <a:buClr>
                <a:srgbClr val="040A24"/>
              </a:buClr>
              <a:buSzPts val="2400"/>
              <a:buFont typeface="Wingdings"/>
              <a:buChar char="ü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Visual Studio Code e Git 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instalados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lang="pt-BR">
              <a:ea typeface="Calibri"/>
            </a:endParaRPr>
          </a:p>
          <a:p>
            <a:pPr marL="457200" indent="-381000" algn="just">
              <a:buClr>
                <a:srgbClr val="040A24"/>
              </a:buClr>
              <a:buSzPts val="2400"/>
              <a:buFont typeface="Wingdings"/>
              <a:buChar char="ü"/>
            </a:pPr>
            <a:endParaRPr lang="en-US" sz="240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457200" indent="-381000" algn="just">
              <a:buClr>
                <a:srgbClr val="040A24"/>
              </a:buClr>
              <a:buSzPts val="2400"/>
              <a:buFont typeface="Wingdings"/>
              <a:buChar char="ü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Conta no GitHub e no Figma;</a:t>
            </a:r>
          </a:p>
          <a:p>
            <a:pPr marL="457200" indent="-381000" algn="just">
              <a:buClr>
                <a:srgbClr val="040A24"/>
              </a:buClr>
              <a:buSzPts val="2400"/>
              <a:buFont typeface="Wingdings"/>
              <a:buChar char="ü"/>
            </a:pPr>
            <a:endParaRPr lang="en-US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81000" algn="just">
              <a:buClr>
                <a:srgbClr val="040A24"/>
              </a:buClr>
              <a:buSzPts val="2400"/>
              <a:buFont typeface="Wingdings"/>
              <a:buChar char="ü"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Noções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básicas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HTML, CSS,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versionamento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código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com Git e GitHub, mas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vamos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revisar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alguns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conceitos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longo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lab.</a:t>
            </a:r>
            <a:endParaRPr lang="pt-BR"/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Wingdings"/>
              <a:buChar char="ü"/>
            </a:pPr>
            <a:endParaRPr lang="en-US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81000" algn="just">
              <a:buClr>
                <a:srgbClr val="040A24"/>
              </a:buClr>
              <a:buSzPts val="2400"/>
              <a:buFont typeface="Wingdings"/>
              <a:buChar char="ü"/>
            </a:pPr>
            <a:endParaRPr lang="en-US" sz="240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457200" indent="-381000" algn="just">
              <a:buClr>
                <a:srgbClr val="040A24"/>
              </a:buClr>
              <a:buSzPts val="2400"/>
              <a:buFont typeface="Wingdings"/>
              <a:buChar char="ü"/>
            </a:pPr>
            <a:endParaRPr lang="en-US" sz="240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17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DE10FEB-C644-D188-A23D-AAA1120D58FE}"/>
              </a:ext>
            </a:extLst>
          </p:cNvPr>
          <p:cNvSpPr/>
          <p:nvPr/>
        </p:nvSpPr>
        <p:spPr>
          <a:xfrm>
            <a:off x="564231" y="1367932"/>
            <a:ext cx="8174588" cy="3679854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457200" indent="-457200">
              <a:lnSpc>
                <a:spcPct val="200000"/>
              </a:lnSpc>
              <a:buFont typeface="Wingdings,Sans-Serif"/>
              <a:buChar char="q"/>
            </a:pPr>
            <a:r>
              <a:rPr lang="pt-BR" sz="2400" b="1">
                <a:solidFill>
                  <a:srgbClr val="040A24"/>
                </a:solidFill>
                <a:latin typeface="Calibri"/>
                <a:cs typeface="Calibri"/>
              </a:rPr>
              <a:t>Introdução ao </a:t>
            </a:r>
            <a:r>
              <a:rPr lang="pt-BR" sz="2400" b="1" err="1">
                <a:solidFill>
                  <a:srgbClr val="040A24"/>
                </a:solidFill>
                <a:latin typeface="Calibri"/>
                <a:cs typeface="Calibri"/>
              </a:rPr>
              <a:t>Lab</a:t>
            </a:r>
            <a:endParaRPr lang="pt-BR" sz="2400" err="1">
              <a:solidFill>
                <a:srgbClr val="040A24"/>
              </a:solidFill>
              <a:latin typeface="Calibri"/>
              <a:cs typeface="Calibri"/>
            </a:endParaRPr>
          </a:p>
          <a:p>
            <a:pPr marL="457200" indent="-457200">
              <a:lnSpc>
                <a:spcPct val="200000"/>
              </a:lnSpc>
              <a:buFont typeface="Wingdings,Sans-Serif"/>
              <a:buChar char="q"/>
            </a:pPr>
            <a:r>
              <a:rPr lang="pt-BR" sz="2400" b="1">
                <a:solidFill>
                  <a:srgbClr val="040A24"/>
                </a:solidFill>
                <a:latin typeface="Calibri"/>
                <a:cs typeface="Calibri"/>
              </a:rPr>
              <a:t>Definição do Projeto e Prototipagem no </a:t>
            </a:r>
            <a:r>
              <a:rPr lang="pt-BR" sz="2400" b="1" err="1">
                <a:solidFill>
                  <a:srgbClr val="040A24"/>
                </a:solidFill>
                <a:latin typeface="Calibri"/>
                <a:cs typeface="Calibri"/>
              </a:rPr>
              <a:t>Figma</a:t>
            </a:r>
            <a:endParaRPr lang="pt-BR" sz="2400" err="1">
              <a:solidFill>
                <a:srgbClr val="040A24"/>
              </a:solidFill>
              <a:latin typeface="Calibri"/>
              <a:cs typeface="Calibri"/>
            </a:endParaRPr>
          </a:p>
          <a:p>
            <a:pPr marL="457200" indent="-457200">
              <a:lnSpc>
                <a:spcPct val="200000"/>
              </a:lnSpc>
              <a:buFont typeface="Wingdings,Sans-Serif"/>
              <a:buChar char="q"/>
            </a:pPr>
            <a:r>
              <a:rPr lang="pt-BR" sz="2400" b="1">
                <a:solidFill>
                  <a:srgbClr val="040A24"/>
                </a:solidFill>
                <a:latin typeface="Calibri"/>
                <a:cs typeface="Calibri"/>
              </a:rPr>
              <a:t>Desenvolvimento do Projeto em HTML, CSS e JavaScript</a:t>
            </a:r>
            <a:endParaRPr lang="pt-BR" sz="2400">
              <a:solidFill>
                <a:srgbClr val="040A24"/>
              </a:solidFill>
              <a:latin typeface="Calibri"/>
              <a:cs typeface="Calibri"/>
            </a:endParaRPr>
          </a:p>
          <a:p>
            <a:pPr marL="457200" indent="-457200">
              <a:lnSpc>
                <a:spcPct val="200000"/>
              </a:lnSpc>
              <a:buFont typeface="Wingdings,Sans-Serif"/>
              <a:buChar char="q"/>
            </a:pPr>
            <a:r>
              <a:rPr lang="pt-BR" sz="2400" b="1">
                <a:solidFill>
                  <a:srgbClr val="040A24"/>
                </a:solidFill>
                <a:latin typeface="Calibri"/>
                <a:cs typeface="Calibri"/>
              </a:rPr>
              <a:t>Publicação no GitHub Pages</a:t>
            </a:r>
            <a:endParaRPr lang="en-US" sz="2400">
              <a:solidFill>
                <a:srgbClr val="040A24"/>
              </a:solidFill>
              <a:latin typeface="Calibri"/>
              <a:cs typeface="Calibri"/>
            </a:endParaRPr>
          </a:p>
          <a:p>
            <a:pPr marL="457200" indent="-457200">
              <a:lnSpc>
                <a:spcPct val="200000"/>
              </a:lnSpc>
              <a:buFont typeface="Wingdings,Sans-Serif"/>
              <a:buChar char="q"/>
            </a:pPr>
            <a:r>
              <a:rPr lang="pt-BR" sz="2400" b="1">
                <a:solidFill>
                  <a:srgbClr val="040A24"/>
                </a:solidFill>
                <a:latin typeface="Calibri"/>
                <a:cs typeface="Calibri"/>
              </a:rPr>
              <a:t>Dicas e Materiais de Apoio</a:t>
            </a:r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g10a057ae1a2_0_175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10a057ae1a2_0_175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262" name="Google Shape;262;g10a057ae1a2_0_175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Google Shape;259;g10a057ae1a2_0_175">
            <a:extLst>
              <a:ext uri="{FF2B5EF4-FFF2-40B4-BE49-F238E27FC236}">
                <a16:creationId xmlns:a16="http://schemas.microsoft.com/office/drawing/2014/main" id="{9CCCB74A-4D1E-BAB6-AC65-F806A076003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97799" y="3700628"/>
            <a:ext cx="7737600" cy="719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endParaRPr lang="en-US" sz="2400" b="1" i="1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>
              <a:buSzPts val="1100"/>
            </a:pPr>
            <a:endParaRPr lang="en-US" sz="2400" b="1" i="1">
              <a:solidFill>
                <a:schemeClr val="bg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>
              <a:buSzPts val="1100"/>
            </a:pPr>
            <a:endParaRPr lang="en-US" sz="2400" b="1" i="1">
              <a:solidFill>
                <a:schemeClr val="bg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>
              <a:buSzPts val="1100"/>
            </a:pPr>
            <a:r>
              <a:rPr lang="en-US" sz="2400" b="1" i="1" strike="noStrike" cap="none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r>
              <a:rPr lang="en-US" sz="2400" b="1" i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elidianaandrade/dio-lab-portfolio</a:t>
            </a:r>
            <a:endParaRPr lang="pt-BR" sz="2400" b="1" i="1">
              <a:solidFill>
                <a:schemeClr val="bg1"/>
              </a:solidFill>
              <a:latin typeface="Century Gothic"/>
              <a:ea typeface="Century Gothic"/>
              <a:cs typeface="Century Gothic"/>
            </a:endParaRPr>
          </a:p>
          <a:p>
            <a:pPr>
              <a:buSzPts val="1100"/>
            </a:pPr>
            <a:endParaRPr lang="en-US" sz="2400" b="1" i="1" strike="noStrike" cap="none">
              <a:solidFill>
                <a:schemeClr val="bg1"/>
              </a:solidFill>
              <a:latin typeface="Century Gothic"/>
              <a:ea typeface="Century Gothic"/>
              <a:cs typeface="Century Gothic"/>
            </a:endParaRPr>
          </a:p>
          <a:p>
            <a:pPr>
              <a:buSzPts val="1100"/>
            </a:pPr>
            <a:endParaRPr lang="en-US" sz="2400" b="1" i="1">
              <a:solidFill>
                <a:srgbClr val="FFFFFF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E60BFE5A-E047-EEFB-C65D-86283E38ECA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92"/>
          <a:stretch/>
        </p:blipFill>
        <p:spPr bwMode="auto">
          <a:xfrm>
            <a:off x="694971" y="1499867"/>
            <a:ext cx="3048000" cy="218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áfico 5" descr="Cursor com preenchimento sólido">
            <a:extLst>
              <a:ext uri="{FF2B5EF4-FFF2-40B4-BE49-F238E27FC236}">
                <a16:creationId xmlns:a16="http://schemas.microsoft.com/office/drawing/2014/main" id="{8AFDC34A-4521-0044-79DB-4219495E83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14404" y="4206456"/>
            <a:ext cx="504646" cy="49386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9ffa863cd_0_328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sp>
        <p:nvSpPr>
          <p:cNvPr id="37" name="Google Shape;204;g109ffa863cd_0_328">
            <a:extLst>
              <a:ext uri="{FF2B5EF4-FFF2-40B4-BE49-F238E27FC236}">
                <a16:creationId xmlns:a16="http://schemas.microsoft.com/office/drawing/2014/main" id="{5152F00E-DA48-5B18-1EF6-20EF4CA6E28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648412"/>
            <a:ext cx="8175518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lang="en-US"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" name="Google Shape;204;g109ffa863cd_0_328">
            <a:extLst>
              <a:ext uri="{FF2B5EF4-FFF2-40B4-BE49-F238E27FC236}">
                <a16:creationId xmlns:a16="http://schemas.microsoft.com/office/drawing/2014/main" id="{E07D6F01-35A3-2961-8A28-34BFAD5F49A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992968"/>
            <a:ext cx="7868685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e porquê criar um Portfólio?</a:t>
            </a:r>
            <a:endParaRPr lang="en-US"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461C618C-9A57-6B52-BB92-C7B36CBBAED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56178" y="2297329"/>
            <a:ext cx="7868685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76200" lvl="3">
              <a:buClr>
                <a:srgbClr val="040A24"/>
              </a:buClr>
              <a:buSzPts val="2400"/>
            </a:pPr>
            <a:r>
              <a:rPr lang="pt-BR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É uma coletânea dos seus melhores trabalhos. Ter um portfólio pode te ajudar a:</a:t>
            </a:r>
          </a:p>
        </p:txBody>
      </p:sp>
      <p:sp>
        <p:nvSpPr>
          <p:cNvPr id="35" name="Google Shape;163;g109ffa863cd_0_0">
            <a:extLst>
              <a:ext uri="{FF2B5EF4-FFF2-40B4-BE49-F238E27FC236}">
                <a16:creationId xmlns:a16="http://schemas.microsoft.com/office/drawing/2014/main" id="{AE4E12B0-DA65-5E18-099A-1C30FAE5052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295136" y="4030689"/>
            <a:ext cx="7129728" cy="487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>
              <a:buClr>
                <a:srgbClr val="040A24"/>
              </a:buClr>
              <a:buSzPts val="2400"/>
            </a:pPr>
            <a:r>
              <a:rPr lang="pt-BR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Ganhar visibilidade e promover networking através do compartilhamento nas redes sociais.</a:t>
            </a:r>
          </a:p>
        </p:txBody>
      </p:sp>
      <p:sp>
        <p:nvSpPr>
          <p:cNvPr id="36" name="Google Shape;163;g109ffa863cd_0_0">
            <a:extLst>
              <a:ext uri="{FF2B5EF4-FFF2-40B4-BE49-F238E27FC236}">
                <a16:creationId xmlns:a16="http://schemas.microsoft.com/office/drawing/2014/main" id="{0FDE01C8-80EE-3AE7-A3F9-01724A9456B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295136" y="3259311"/>
            <a:ext cx="7261648" cy="487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>
              <a:buSzPts val="2400"/>
            </a:pPr>
            <a:r>
              <a:rPr lang="pt-BR" sz="240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Demonstrar e desenvolver habilidades técnicas e criativas;</a:t>
            </a:r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0648D0D6-3C4A-469D-D30E-2CA46EDDE72B}"/>
              </a:ext>
            </a:extLst>
          </p:cNvPr>
          <p:cNvGrpSpPr/>
          <p:nvPr/>
        </p:nvGrpSpPr>
        <p:grpSpPr>
          <a:xfrm>
            <a:off x="711124" y="3213586"/>
            <a:ext cx="576000" cy="576266"/>
            <a:chOff x="711124" y="3213586"/>
            <a:chExt cx="576000" cy="576266"/>
          </a:xfrm>
        </p:grpSpPr>
        <p:grpSp>
          <p:nvGrpSpPr>
            <p:cNvPr id="39" name="Agrupar 49">
              <a:extLst>
                <a:ext uri="{FF2B5EF4-FFF2-40B4-BE49-F238E27FC236}">
                  <a16:creationId xmlns:a16="http://schemas.microsoft.com/office/drawing/2014/main" id="{1143CFFC-16A6-D88B-7A29-03B6B11074BE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711124" y="3213586"/>
              <a:ext cx="576000" cy="576266"/>
              <a:chOff x="719137" y="2581598"/>
              <a:chExt cx="576000" cy="576266"/>
            </a:xfrm>
          </p:grpSpPr>
          <p:sp>
            <p:nvSpPr>
              <p:cNvPr id="41" name="Google Shape;579;p49">
                <a:extLst>
                  <a:ext uri="{FF2B5EF4-FFF2-40B4-BE49-F238E27FC236}">
                    <a16:creationId xmlns:a16="http://schemas.microsoft.com/office/drawing/2014/main" id="{ABC6C035-FCE4-72F0-B2C6-8F48D1C941E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19137" y="2581598"/>
                <a:ext cx="576000" cy="576266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28575" dir="3180000" algn="bl" rotWithShape="0">
                  <a:srgbClr val="666666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Retângulo 41">
                <a:extLst>
                  <a:ext uri="{FF2B5EF4-FFF2-40B4-BE49-F238E27FC236}">
                    <a16:creationId xmlns:a16="http://schemas.microsoft.com/office/drawing/2014/main" id="{E189B662-A540-C0E2-8C86-CBB1FD7C176D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21516" y="2778780"/>
                <a:ext cx="177899" cy="1458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51" name="Imagem 50" descr="Internet com preenchimento sólido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4082" y="3259353"/>
              <a:ext cx="463336" cy="463336"/>
            </a:xfrm>
            <a:prstGeom prst="rect">
              <a:avLst/>
            </a:prstGeom>
          </p:spPr>
        </p:pic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69FB07B9-65F1-5BFC-F8E3-91A3AED16748}"/>
              </a:ext>
            </a:extLst>
          </p:cNvPr>
          <p:cNvGrpSpPr/>
          <p:nvPr/>
        </p:nvGrpSpPr>
        <p:grpSpPr>
          <a:xfrm>
            <a:off x="719136" y="3975383"/>
            <a:ext cx="576000" cy="576266"/>
            <a:chOff x="719136" y="3975383"/>
            <a:chExt cx="576000" cy="576266"/>
          </a:xfrm>
        </p:grpSpPr>
        <p:sp>
          <p:nvSpPr>
            <p:cNvPr id="44" name="Google Shape;579;p49">
              <a:extLst>
                <a:ext uri="{FF2B5EF4-FFF2-40B4-BE49-F238E27FC236}">
                  <a16:creationId xmlns:a16="http://schemas.microsoft.com/office/drawing/2014/main" id="{3F36ABC5-ED2B-117A-7486-2EEFDA7022C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19136" y="3975383"/>
              <a:ext cx="576000" cy="57626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2" name="Imagem 51" descr="Conexões com preenchimento sólido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85649" y="4034802"/>
              <a:ext cx="463336" cy="4633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8508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9ffa863cd_0_328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sp>
        <p:nvSpPr>
          <p:cNvPr id="37" name="Google Shape;204;g109ffa863cd_0_328">
            <a:extLst>
              <a:ext uri="{FF2B5EF4-FFF2-40B4-BE49-F238E27FC236}">
                <a16:creationId xmlns:a16="http://schemas.microsoft.com/office/drawing/2014/main" id="{5152F00E-DA48-5B18-1EF6-20EF4CA6E28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648412"/>
            <a:ext cx="8175518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lang="en-US"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" name="Google Shape;204;g109ffa863cd_0_328">
            <a:extLst>
              <a:ext uri="{FF2B5EF4-FFF2-40B4-BE49-F238E27FC236}">
                <a16:creationId xmlns:a16="http://schemas.microsoft.com/office/drawing/2014/main" id="{E07D6F01-35A3-2961-8A28-34BFAD5F49A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992968"/>
            <a:ext cx="7868685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Defina seu objetivo principal e público-alvo</a:t>
            </a:r>
            <a:endParaRPr lang="pt-BR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461C618C-9A57-6B52-BB92-C7B36CBBAED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56178" y="2297329"/>
            <a:ext cx="7868685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76200" lvl="3"/>
            <a:r>
              <a:rPr lang="pt-BR" sz="2400" b="1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O que pretende através da publicação do seu Portfolio?</a:t>
            </a:r>
            <a:endParaRPr lang="pt-BR" sz="2400" b="1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35" name="Google Shape;163;g109ffa863cd_0_0">
            <a:extLst>
              <a:ext uri="{FF2B5EF4-FFF2-40B4-BE49-F238E27FC236}">
                <a16:creationId xmlns:a16="http://schemas.microsoft.com/office/drawing/2014/main" id="{AE4E12B0-DA65-5E18-099A-1C30FAE5052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295136" y="4030689"/>
            <a:ext cx="7129728" cy="487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/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Qual seu público-alvo? Potenciais clientes, pessoas interessadas no seu trabalho, recrutadores?</a:t>
            </a:r>
            <a:endParaRPr lang="pt-BR" dirty="0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0648D0D6-3C4A-469D-D30E-2CA46EDDE72B}"/>
              </a:ext>
            </a:extLst>
          </p:cNvPr>
          <p:cNvGrpSpPr/>
          <p:nvPr/>
        </p:nvGrpSpPr>
        <p:grpSpPr>
          <a:xfrm>
            <a:off x="721907" y="2976360"/>
            <a:ext cx="576000" cy="576266"/>
            <a:chOff x="711124" y="3213586"/>
            <a:chExt cx="576000" cy="576266"/>
          </a:xfrm>
        </p:grpSpPr>
        <p:grpSp>
          <p:nvGrpSpPr>
            <p:cNvPr id="39" name="Agrupar 49">
              <a:extLst>
                <a:ext uri="{FF2B5EF4-FFF2-40B4-BE49-F238E27FC236}">
                  <a16:creationId xmlns:a16="http://schemas.microsoft.com/office/drawing/2014/main" id="{1143CFFC-16A6-D88B-7A29-03B6B11074BE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711124" y="3213586"/>
              <a:ext cx="576000" cy="576266"/>
              <a:chOff x="719137" y="2581598"/>
              <a:chExt cx="576000" cy="576266"/>
            </a:xfrm>
          </p:grpSpPr>
          <p:sp>
            <p:nvSpPr>
              <p:cNvPr id="41" name="Google Shape;579;p49">
                <a:extLst>
                  <a:ext uri="{FF2B5EF4-FFF2-40B4-BE49-F238E27FC236}">
                    <a16:creationId xmlns:a16="http://schemas.microsoft.com/office/drawing/2014/main" id="{ABC6C035-FCE4-72F0-B2C6-8F48D1C941E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19137" y="2581598"/>
                <a:ext cx="576000" cy="576266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28575" dir="3180000" algn="bl" rotWithShape="0">
                  <a:srgbClr val="666666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Retângulo 41">
                <a:extLst>
                  <a:ext uri="{FF2B5EF4-FFF2-40B4-BE49-F238E27FC236}">
                    <a16:creationId xmlns:a16="http://schemas.microsoft.com/office/drawing/2014/main" id="{E189B662-A540-C0E2-8C86-CBB1FD7C176D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21516" y="2778780"/>
                <a:ext cx="177899" cy="1458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51" name="Imagem 50" descr="Internet com preenchimento sólido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4082" y="3259353"/>
              <a:ext cx="463336" cy="463336"/>
            </a:xfrm>
            <a:prstGeom prst="rect">
              <a:avLst/>
            </a:prstGeom>
          </p:spPr>
        </p:pic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69FB07B9-65F1-5BFC-F8E3-91A3AED16748}"/>
              </a:ext>
            </a:extLst>
          </p:cNvPr>
          <p:cNvGrpSpPr/>
          <p:nvPr/>
        </p:nvGrpSpPr>
        <p:grpSpPr>
          <a:xfrm>
            <a:off x="719136" y="3975383"/>
            <a:ext cx="576000" cy="576266"/>
            <a:chOff x="719136" y="3975383"/>
            <a:chExt cx="576000" cy="576266"/>
          </a:xfrm>
        </p:grpSpPr>
        <p:sp>
          <p:nvSpPr>
            <p:cNvPr id="44" name="Google Shape;579;p49">
              <a:extLst>
                <a:ext uri="{FF2B5EF4-FFF2-40B4-BE49-F238E27FC236}">
                  <a16:creationId xmlns:a16="http://schemas.microsoft.com/office/drawing/2014/main" id="{3F36ABC5-ED2B-117A-7486-2EEFDA7022C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19136" y="3975383"/>
              <a:ext cx="576000" cy="57626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2" name="Imagem 51" descr="Usuários com preenchimento sólido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85649" y="4034802"/>
              <a:ext cx="463336" cy="463336"/>
            </a:xfrm>
            <a:prstGeom prst="rect">
              <a:avLst/>
            </a:prstGeom>
          </p:spPr>
        </p:pic>
      </p:grpSp>
      <p:sp>
        <p:nvSpPr>
          <p:cNvPr id="6" name="Retângulo 5">
            <a:extLst>
              <a:ext uri="{FF2B5EF4-FFF2-40B4-BE49-F238E27FC236}">
                <a16:creationId xmlns:a16="http://schemas.microsoft.com/office/drawing/2014/main" id="{72F022B9-FE79-3C69-F431-1E1F4E12E52A}"/>
              </a:ext>
            </a:extLst>
          </p:cNvPr>
          <p:cNvSpPr/>
          <p:nvPr/>
        </p:nvSpPr>
        <p:spPr>
          <a:xfrm>
            <a:off x="1448438" y="2827650"/>
            <a:ext cx="7376645" cy="784830"/>
          </a:xfrm>
          <a:prstGeom prst="rect">
            <a:avLst/>
          </a:prstGeom>
        </p:spPr>
        <p:txBody>
          <a:bodyPr wrap="square" lIns="91440" tIns="45720" rIns="91440" bIns="0" anchor="ctr">
            <a:spAutoFit/>
          </a:bodyPr>
          <a:lstStyle/>
          <a:p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Utilizá-lo como uma vitrine para prestação de serviços ou apenas exibir seus projetos e experiências?</a:t>
            </a:r>
          </a:p>
        </p:txBody>
      </p:sp>
    </p:spTree>
    <p:extLst>
      <p:ext uri="{BB962C8B-B14F-4D97-AF65-F5344CB8AC3E}">
        <p14:creationId xmlns:p14="http://schemas.microsoft.com/office/powerpoint/2010/main" val="272121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9ffa863cd_0_328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204;g109ffa863cd_0_328">
            <a:extLst>
              <a:ext uri="{FF2B5EF4-FFF2-40B4-BE49-F238E27FC236}">
                <a16:creationId xmlns:a16="http://schemas.microsoft.com/office/drawing/2014/main" id="{5413C942-13A2-9E65-E28D-1C1987170F4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648412"/>
            <a:ext cx="749262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Organização do Conteúdo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4698292-D39A-C3C8-078C-C29BF4A0CD8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18863" y="1649122"/>
            <a:ext cx="7890011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76200" lvl="3" algn="just"/>
            <a:r>
              <a:rPr lang="pt-BR" sz="2400" b="1" spc="-6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Para nos auxiliar a estruturar o projeto, podemos recorrer aos pilares e sistemas de orientação da Arquitetura da Informação: </a:t>
            </a:r>
            <a:endParaRPr lang="pt-BR" dirty="0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44AE0784-579E-035E-0F3F-0B5B71666FDF}"/>
              </a:ext>
            </a:extLst>
          </p:cNvPr>
          <p:cNvGrpSpPr/>
          <p:nvPr/>
        </p:nvGrpSpPr>
        <p:grpSpPr>
          <a:xfrm>
            <a:off x="732690" y="2696002"/>
            <a:ext cx="576000" cy="576266"/>
            <a:chOff x="711124" y="3213586"/>
            <a:chExt cx="576000" cy="576266"/>
          </a:xfrm>
        </p:grpSpPr>
        <p:grpSp>
          <p:nvGrpSpPr>
            <p:cNvPr id="6" name="Agrupar 49">
              <a:extLst>
                <a:ext uri="{FF2B5EF4-FFF2-40B4-BE49-F238E27FC236}">
                  <a16:creationId xmlns:a16="http://schemas.microsoft.com/office/drawing/2014/main" id="{87750F4C-5A3E-937C-5F03-0FECFFCE5D85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711124" y="3213586"/>
              <a:ext cx="576000" cy="576266"/>
              <a:chOff x="719137" y="2581598"/>
              <a:chExt cx="576000" cy="576266"/>
            </a:xfrm>
          </p:grpSpPr>
          <p:sp>
            <p:nvSpPr>
              <p:cNvPr id="8" name="Google Shape;579;p49">
                <a:extLst>
                  <a:ext uri="{FF2B5EF4-FFF2-40B4-BE49-F238E27FC236}">
                    <a16:creationId xmlns:a16="http://schemas.microsoft.com/office/drawing/2014/main" id="{36A68E34-359A-9259-C0CA-8F7C18ABB07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19137" y="2581598"/>
                <a:ext cx="576000" cy="576266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28575" dir="3180000" algn="bl" rotWithShape="0">
                  <a:srgbClr val="666666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8056BCD3-0782-3DB3-4551-615E46401AC9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21516" y="2778780"/>
                <a:ext cx="177899" cy="1458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7" name="Imagem 50" descr="Banco com preenchimento sólido">
              <a:extLst>
                <a:ext uri="{FF2B5EF4-FFF2-40B4-BE49-F238E27FC236}">
                  <a16:creationId xmlns:a16="http://schemas.microsoft.com/office/drawing/2014/main" id="{DF1B8E2D-B8A2-E2A8-E964-24E8A266C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4082" y="3259353"/>
              <a:ext cx="463336" cy="463336"/>
            </a:xfrm>
            <a:prstGeom prst="rect">
              <a:avLst/>
            </a:prstGeom>
          </p:spPr>
        </p:pic>
      </p:grpSp>
      <p:sp>
        <p:nvSpPr>
          <p:cNvPr id="29" name="Retângulo 28">
            <a:extLst>
              <a:ext uri="{FF2B5EF4-FFF2-40B4-BE49-F238E27FC236}">
                <a16:creationId xmlns:a16="http://schemas.microsoft.com/office/drawing/2014/main" id="{9118D73E-AF2F-E9AC-961D-D6EFEC83AD33}"/>
              </a:ext>
            </a:extLst>
          </p:cNvPr>
          <p:cNvSpPr/>
          <p:nvPr/>
        </p:nvSpPr>
        <p:spPr>
          <a:xfrm>
            <a:off x="1459221" y="2731958"/>
            <a:ext cx="7376645" cy="415498"/>
          </a:xfrm>
          <a:prstGeom prst="rect">
            <a:avLst/>
          </a:prstGeom>
        </p:spPr>
        <p:txBody>
          <a:bodyPr wrap="square" lIns="91440" tIns="45720" rIns="91440" bIns="0" anchor="ctr">
            <a:spAutoFit/>
          </a:bodyPr>
          <a:lstStyle/>
          <a:p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Sistemas organização, navegação, rotulação e busca;</a:t>
            </a:r>
            <a:endParaRPr lang="pt-BR" dirty="0"/>
          </a:p>
        </p:txBody>
      </p: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2C9ED2CD-10F9-5967-4764-3532EF9DA0A9}"/>
              </a:ext>
            </a:extLst>
          </p:cNvPr>
          <p:cNvGrpSpPr/>
          <p:nvPr/>
        </p:nvGrpSpPr>
        <p:grpSpPr>
          <a:xfrm>
            <a:off x="732690" y="3526294"/>
            <a:ext cx="576000" cy="576266"/>
            <a:chOff x="711124" y="3213586"/>
            <a:chExt cx="576000" cy="576266"/>
          </a:xfrm>
        </p:grpSpPr>
        <p:grpSp>
          <p:nvGrpSpPr>
            <p:cNvPr id="31" name="Agrupar 49">
              <a:extLst>
                <a:ext uri="{FF2B5EF4-FFF2-40B4-BE49-F238E27FC236}">
                  <a16:creationId xmlns:a16="http://schemas.microsoft.com/office/drawing/2014/main" id="{CFBE6A00-DD23-275B-B548-58C4D144C203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711124" y="3213586"/>
              <a:ext cx="576000" cy="576266"/>
              <a:chOff x="719137" y="2581598"/>
              <a:chExt cx="576000" cy="576266"/>
            </a:xfrm>
          </p:grpSpPr>
          <p:sp>
            <p:nvSpPr>
              <p:cNvPr id="33" name="Google Shape;579;p49">
                <a:extLst>
                  <a:ext uri="{FF2B5EF4-FFF2-40B4-BE49-F238E27FC236}">
                    <a16:creationId xmlns:a16="http://schemas.microsoft.com/office/drawing/2014/main" id="{C0227692-A414-2DF9-609D-E9C401ACD24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19137" y="2581598"/>
                <a:ext cx="576000" cy="576266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28575" dir="3180000" algn="bl" rotWithShape="0">
                  <a:srgbClr val="666666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Retângulo 33">
                <a:extLst>
                  <a:ext uri="{FF2B5EF4-FFF2-40B4-BE49-F238E27FC236}">
                    <a16:creationId xmlns:a16="http://schemas.microsoft.com/office/drawing/2014/main" id="{D92F02E0-B7F9-1A44-4714-A5D79E2A8568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21516" y="2778780"/>
                <a:ext cx="177899" cy="1458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32" name="Imagem 50" descr="Documento com preenchimento sólido">
              <a:extLst>
                <a:ext uri="{FF2B5EF4-FFF2-40B4-BE49-F238E27FC236}">
                  <a16:creationId xmlns:a16="http://schemas.microsoft.com/office/drawing/2014/main" id="{AC07A64D-09D4-F13C-8C60-28A71888F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64082" y="3259353"/>
              <a:ext cx="463336" cy="463336"/>
            </a:xfrm>
            <a:prstGeom prst="rect">
              <a:avLst/>
            </a:prstGeom>
          </p:spPr>
        </p:pic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id="{E60B94B7-EEDB-AC53-61A6-01D43C29B6D1}"/>
              </a:ext>
            </a:extLst>
          </p:cNvPr>
          <p:cNvSpPr/>
          <p:nvPr/>
        </p:nvSpPr>
        <p:spPr>
          <a:xfrm>
            <a:off x="1459221" y="3420716"/>
            <a:ext cx="7376645" cy="784830"/>
          </a:xfrm>
          <a:prstGeom prst="rect">
            <a:avLst/>
          </a:prstGeom>
        </p:spPr>
        <p:txBody>
          <a:bodyPr wrap="square" lIns="91440" tIns="45720" rIns="91440" bIns="0" anchor="ctr">
            <a:spAutoFit/>
          </a:bodyPr>
          <a:lstStyle/>
          <a:p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Exibição de projetos, formação e experiências, formas de contato etc.;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F1BAEB89-E332-D733-F7E3-72D6FDF01564}"/>
              </a:ext>
            </a:extLst>
          </p:cNvPr>
          <p:cNvGrpSpPr/>
          <p:nvPr/>
        </p:nvGrpSpPr>
        <p:grpSpPr>
          <a:xfrm>
            <a:off x="732690" y="4291888"/>
            <a:ext cx="576000" cy="576266"/>
            <a:chOff x="732690" y="4291888"/>
            <a:chExt cx="576000" cy="576266"/>
          </a:xfrm>
        </p:grpSpPr>
        <p:grpSp>
          <p:nvGrpSpPr>
            <p:cNvPr id="37" name="Agrupar 49">
              <a:extLst>
                <a:ext uri="{FF2B5EF4-FFF2-40B4-BE49-F238E27FC236}">
                  <a16:creationId xmlns:a16="http://schemas.microsoft.com/office/drawing/2014/main" id="{F37131A7-F80A-4281-4CB7-256DD64B6FD6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732690" y="4291888"/>
              <a:ext cx="576000" cy="576266"/>
              <a:chOff x="719137" y="2581598"/>
              <a:chExt cx="576000" cy="576266"/>
            </a:xfrm>
          </p:grpSpPr>
          <p:sp>
            <p:nvSpPr>
              <p:cNvPr id="39" name="Google Shape;579;p49">
                <a:extLst>
                  <a:ext uri="{FF2B5EF4-FFF2-40B4-BE49-F238E27FC236}">
                    <a16:creationId xmlns:a16="http://schemas.microsoft.com/office/drawing/2014/main" id="{01EF91BC-17ED-8C94-E761-5050993E9548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19137" y="2581598"/>
                <a:ext cx="576000" cy="576266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28575" dir="3180000" algn="bl" rotWithShape="0">
                  <a:srgbClr val="666666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683B22F9-DAA4-ADD2-5584-5858B71C107D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21516" y="2778780"/>
                <a:ext cx="177899" cy="1458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38" name="Imagem 50" descr="Peças de quebra-cabeça com preenchimento sólido">
              <a:extLst>
                <a:ext uri="{FF2B5EF4-FFF2-40B4-BE49-F238E27FC236}">
                  <a16:creationId xmlns:a16="http://schemas.microsoft.com/office/drawing/2014/main" id="{2EC95577-5292-5E27-2656-2387626D3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03691" y="4337121"/>
              <a:ext cx="463336" cy="463336"/>
            </a:xfrm>
            <a:prstGeom prst="rect">
              <a:avLst/>
            </a:prstGeom>
          </p:spPr>
        </p:pic>
      </p:grpSp>
      <p:sp>
        <p:nvSpPr>
          <p:cNvPr id="41" name="Retângulo 40">
            <a:extLst>
              <a:ext uri="{FF2B5EF4-FFF2-40B4-BE49-F238E27FC236}">
                <a16:creationId xmlns:a16="http://schemas.microsoft.com/office/drawing/2014/main" id="{2C503CAC-82F5-2BF4-E4DE-800E2D801427}"/>
              </a:ext>
            </a:extLst>
          </p:cNvPr>
          <p:cNvSpPr/>
          <p:nvPr/>
        </p:nvSpPr>
        <p:spPr>
          <a:xfrm>
            <a:off x="1459221" y="4370976"/>
            <a:ext cx="7376645" cy="415498"/>
          </a:xfrm>
          <a:prstGeom prst="rect">
            <a:avLst/>
          </a:prstGeom>
        </p:spPr>
        <p:txBody>
          <a:bodyPr wrap="square" lIns="91440" tIns="45720" rIns="91440" bIns="0" anchor="ctr">
            <a:spAutoFit/>
          </a:bodyPr>
          <a:lstStyle/>
          <a:p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Definir seções: Home, Projetos, Sobre, Contato.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317750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7" ma:contentTypeDescription="Create a new document." ma:contentTypeScope="" ma:versionID="95cfa1b356ebc00e7ae0651ac289c61a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e4c6b8551cacebbb625ac86333d8910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36EE4A-77CB-40F8-99E6-2229B4F7F44C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F42222EA-95A6-4A03-8019-C3F3BDAED6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AF39C4-9DFB-41BA-ABC4-1D83459CDE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18</Slides>
  <Notes>18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revision>323</cp:revision>
  <dcterms:modified xsi:type="dcterms:W3CDTF">2024-12-15T05:55:32Z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