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69" r:id="rId6"/>
    <p:sldId id="268" r:id="rId7"/>
    <p:sldId id="270" r:id="rId8"/>
    <p:sldId id="259" r:id="rId9"/>
    <p:sldId id="260" r:id="rId10"/>
    <p:sldId id="261" r:id="rId11"/>
    <p:sldId id="273" r:id="rId12"/>
    <p:sldId id="272" r:id="rId13"/>
    <p:sldId id="276" r:id="rId14"/>
    <p:sldId id="262" r:id="rId15"/>
    <p:sldId id="271" r:id="rId16"/>
    <p:sldId id="277" r:id="rId17"/>
    <p:sldId id="278" r:id="rId18"/>
    <p:sldId id="263" r:id="rId19"/>
    <p:sldId id="27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F8B3E-D5AD-41BE-ADE5-99612C705496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B4CFB4-6FC8-4D56-8250-8D171C0F5701}">
      <dgm:prSet/>
      <dgm:spPr/>
      <dgm:t>
        <a:bodyPr/>
        <a:lstStyle/>
        <a:p>
          <a:r>
            <a:rPr lang="en-US"/>
            <a:t>1. rappel de la probl</a:t>
          </a:r>
          <a:r>
            <a:rPr lang="fr-FR"/>
            <a:t>ématique</a:t>
          </a:r>
          <a:endParaRPr lang="en-US"/>
        </a:p>
      </dgm:t>
    </dgm:pt>
    <dgm:pt modelId="{23BB5378-AA8F-4276-AD0D-56D026B04CF6}" type="parTrans" cxnId="{22C195C6-9A98-4696-9CEF-1388E43C4EF0}">
      <dgm:prSet/>
      <dgm:spPr/>
      <dgm:t>
        <a:bodyPr/>
        <a:lstStyle/>
        <a:p>
          <a:endParaRPr lang="en-US"/>
        </a:p>
      </dgm:t>
    </dgm:pt>
    <dgm:pt modelId="{4C1038B9-CBB0-4AFE-81EC-7B97487830E7}" type="sibTrans" cxnId="{22C195C6-9A98-4696-9CEF-1388E43C4EF0}">
      <dgm:prSet/>
      <dgm:spPr/>
      <dgm:t>
        <a:bodyPr/>
        <a:lstStyle/>
        <a:p>
          <a:endParaRPr lang="en-US"/>
        </a:p>
      </dgm:t>
    </dgm:pt>
    <dgm:pt modelId="{56AA596C-4B91-4CE6-8CCE-00F1E08654BD}">
      <dgm:prSet/>
      <dgm:spPr/>
      <dgm:t>
        <a:bodyPr/>
        <a:lstStyle/>
        <a:p>
          <a:r>
            <a:rPr lang="fr-FR"/>
            <a:t>2. structure des données</a:t>
          </a:r>
          <a:endParaRPr lang="en-US"/>
        </a:p>
      </dgm:t>
    </dgm:pt>
    <dgm:pt modelId="{02B683A0-46E0-4201-9A40-9D360023AAF6}" type="parTrans" cxnId="{B5FAC667-B8FF-4DBF-B269-552FDDA607DD}">
      <dgm:prSet/>
      <dgm:spPr/>
      <dgm:t>
        <a:bodyPr/>
        <a:lstStyle/>
        <a:p>
          <a:endParaRPr lang="en-US"/>
        </a:p>
      </dgm:t>
    </dgm:pt>
    <dgm:pt modelId="{EB2F1289-BE67-497B-806C-888818213864}" type="sibTrans" cxnId="{B5FAC667-B8FF-4DBF-B269-552FDDA607DD}">
      <dgm:prSet/>
      <dgm:spPr/>
      <dgm:t>
        <a:bodyPr/>
        <a:lstStyle/>
        <a:p>
          <a:endParaRPr lang="en-US"/>
        </a:p>
      </dgm:t>
    </dgm:pt>
    <dgm:pt modelId="{4B992A7B-DCDE-479B-A2C9-B60C460851FF}">
      <dgm:prSet/>
      <dgm:spPr/>
      <dgm:t>
        <a:bodyPr/>
        <a:lstStyle/>
        <a:p>
          <a:r>
            <a:rPr lang="fr-FR"/>
            <a:t>3. détails des données</a:t>
          </a:r>
          <a:endParaRPr lang="en-US"/>
        </a:p>
      </dgm:t>
    </dgm:pt>
    <dgm:pt modelId="{BA9E0BE6-AD09-4955-ADF9-6D89BCBDB32C}" type="parTrans" cxnId="{CED4C03F-25B7-43A2-B8DA-82A1884187A7}">
      <dgm:prSet/>
      <dgm:spPr/>
      <dgm:t>
        <a:bodyPr/>
        <a:lstStyle/>
        <a:p>
          <a:endParaRPr lang="en-US"/>
        </a:p>
      </dgm:t>
    </dgm:pt>
    <dgm:pt modelId="{C065F091-34D2-4BD6-AD49-0DFC60D5ED0F}" type="sibTrans" cxnId="{CED4C03F-25B7-43A2-B8DA-82A1884187A7}">
      <dgm:prSet/>
      <dgm:spPr/>
      <dgm:t>
        <a:bodyPr/>
        <a:lstStyle/>
        <a:p>
          <a:endParaRPr lang="en-US"/>
        </a:p>
      </dgm:t>
    </dgm:pt>
    <dgm:pt modelId="{A788EDFE-6F47-463A-9F59-D0D7D1337A7D}">
      <dgm:prSet/>
      <dgm:spPr/>
      <dgm:t>
        <a:bodyPr/>
        <a:lstStyle/>
        <a:p>
          <a:r>
            <a:rPr lang="fr-FR"/>
            <a:t>4. Assemblage des bases de données</a:t>
          </a:r>
          <a:endParaRPr lang="en-US"/>
        </a:p>
      </dgm:t>
    </dgm:pt>
    <dgm:pt modelId="{8C69DD12-F71D-4814-9895-21B62760B9A7}" type="parTrans" cxnId="{88091416-B58C-4D64-BA56-C7AA91CDB63D}">
      <dgm:prSet/>
      <dgm:spPr/>
      <dgm:t>
        <a:bodyPr/>
        <a:lstStyle/>
        <a:p>
          <a:endParaRPr lang="en-US"/>
        </a:p>
      </dgm:t>
    </dgm:pt>
    <dgm:pt modelId="{12C7B234-322F-44E5-A25F-7417DFF50528}" type="sibTrans" cxnId="{88091416-B58C-4D64-BA56-C7AA91CDB63D}">
      <dgm:prSet/>
      <dgm:spPr/>
      <dgm:t>
        <a:bodyPr/>
        <a:lstStyle/>
        <a:p>
          <a:endParaRPr lang="en-US"/>
        </a:p>
      </dgm:t>
    </dgm:pt>
    <dgm:pt modelId="{A7DC7272-EFF1-4368-B72B-B566FC5F92AE}">
      <dgm:prSet/>
      <dgm:spPr/>
      <dgm:t>
        <a:bodyPr/>
        <a:lstStyle/>
        <a:p>
          <a:r>
            <a:rPr lang="fr-FR"/>
            <a:t>5. Transformation des données</a:t>
          </a:r>
          <a:endParaRPr lang="en-US"/>
        </a:p>
      </dgm:t>
    </dgm:pt>
    <dgm:pt modelId="{22BA57B9-673A-4C4C-83D8-7018DBCCB539}" type="parTrans" cxnId="{60813203-2BFA-4C9F-8BB5-36FBF727A57D}">
      <dgm:prSet/>
      <dgm:spPr/>
      <dgm:t>
        <a:bodyPr/>
        <a:lstStyle/>
        <a:p>
          <a:endParaRPr lang="en-US"/>
        </a:p>
      </dgm:t>
    </dgm:pt>
    <dgm:pt modelId="{FEE28BA1-C22B-4E36-9713-0296E5CB87B6}" type="sibTrans" cxnId="{60813203-2BFA-4C9F-8BB5-36FBF727A57D}">
      <dgm:prSet/>
      <dgm:spPr/>
      <dgm:t>
        <a:bodyPr/>
        <a:lstStyle/>
        <a:p>
          <a:endParaRPr lang="en-US"/>
        </a:p>
      </dgm:t>
    </dgm:pt>
    <dgm:pt modelId="{4973146E-319D-4E34-805A-CC8CAFEE5E41}">
      <dgm:prSet/>
      <dgm:spPr/>
      <dgm:t>
        <a:bodyPr/>
        <a:lstStyle/>
        <a:p>
          <a:r>
            <a:rPr lang="fr-FR"/>
            <a:t>6. Segmentation RFM</a:t>
          </a:r>
          <a:endParaRPr lang="en-US"/>
        </a:p>
      </dgm:t>
    </dgm:pt>
    <dgm:pt modelId="{0C13E97E-6FC8-4B40-8876-FE750FAEBCCC}" type="parTrans" cxnId="{47523274-F6C0-4777-B289-AA4F007EB9C8}">
      <dgm:prSet/>
      <dgm:spPr/>
      <dgm:t>
        <a:bodyPr/>
        <a:lstStyle/>
        <a:p>
          <a:endParaRPr lang="en-US"/>
        </a:p>
      </dgm:t>
    </dgm:pt>
    <dgm:pt modelId="{A844C9F0-CFFD-4D52-BC38-457926E2FABB}" type="sibTrans" cxnId="{47523274-F6C0-4777-B289-AA4F007EB9C8}">
      <dgm:prSet/>
      <dgm:spPr/>
      <dgm:t>
        <a:bodyPr/>
        <a:lstStyle/>
        <a:p>
          <a:endParaRPr lang="en-US"/>
        </a:p>
      </dgm:t>
    </dgm:pt>
    <dgm:pt modelId="{A473E46E-D690-4A6F-9B50-412DA23F31D1}">
      <dgm:prSet/>
      <dgm:spPr/>
      <dgm:t>
        <a:bodyPr/>
        <a:lstStyle/>
        <a:p>
          <a:r>
            <a:rPr lang="fr-FR"/>
            <a:t>7. Choix du modèle</a:t>
          </a:r>
          <a:endParaRPr lang="en-US"/>
        </a:p>
      </dgm:t>
    </dgm:pt>
    <dgm:pt modelId="{092598D8-C300-4567-B10F-9A4BF2215169}" type="parTrans" cxnId="{1A2A423A-C0BF-4F98-BF7D-883734657DB2}">
      <dgm:prSet/>
      <dgm:spPr/>
      <dgm:t>
        <a:bodyPr/>
        <a:lstStyle/>
        <a:p>
          <a:endParaRPr lang="en-US"/>
        </a:p>
      </dgm:t>
    </dgm:pt>
    <dgm:pt modelId="{69336FF2-ABF8-45E8-82CB-D9F390BD836E}" type="sibTrans" cxnId="{1A2A423A-C0BF-4F98-BF7D-883734657DB2}">
      <dgm:prSet/>
      <dgm:spPr/>
      <dgm:t>
        <a:bodyPr/>
        <a:lstStyle/>
        <a:p>
          <a:endParaRPr lang="en-US"/>
        </a:p>
      </dgm:t>
    </dgm:pt>
    <dgm:pt modelId="{A87C83A4-FE8F-46B4-BCCC-CE5728D3AEC6}">
      <dgm:prSet/>
      <dgm:spPr/>
      <dgm:t>
        <a:bodyPr/>
        <a:lstStyle/>
        <a:p>
          <a:r>
            <a:rPr lang="fr-FR"/>
            <a:t>8. Stabilité du modèle</a:t>
          </a:r>
          <a:endParaRPr lang="en-US"/>
        </a:p>
      </dgm:t>
    </dgm:pt>
    <dgm:pt modelId="{A8D15410-6519-45A6-ACCC-056E45D74C9E}" type="parTrans" cxnId="{346E0811-253F-46ED-B556-F118AA5CCF1C}">
      <dgm:prSet/>
      <dgm:spPr/>
      <dgm:t>
        <a:bodyPr/>
        <a:lstStyle/>
        <a:p>
          <a:endParaRPr lang="en-US"/>
        </a:p>
      </dgm:t>
    </dgm:pt>
    <dgm:pt modelId="{24D446F0-E158-45AE-9376-FEEC9A41D3DA}" type="sibTrans" cxnId="{346E0811-253F-46ED-B556-F118AA5CCF1C}">
      <dgm:prSet/>
      <dgm:spPr/>
      <dgm:t>
        <a:bodyPr/>
        <a:lstStyle/>
        <a:p>
          <a:endParaRPr lang="en-US"/>
        </a:p>
      </dgm:t>
    </dgm:pt>
    <dgm:pt modelId="{4E763CF1-E1FA-4E9D-9664-AE6276FE0762}">
      <dgm:prSet/>
      <dgm:spPr/>
      <dgm:t>
        <a:bodyPr/>
        <a:lstStyle/>
        <a:p>
          <a:r>
            <a:rPr lang="fr-FR"/>
            <a:t>9. Recommendation de maintenance</a:t>
          </a:r>
          <a:endParaRPr lang="en-US"/>
        </a:p>
      </dgm:t>
    </dgm:pt>
    <dgm:pt modelId="{98A61180-C2AC-4FA7-A1CA-D7F8BF9DFD41}" type="parTrans" cxnId="{905D275E-E942-4432-918A-6D6E001AA63A}">
      <dgm:prSet/>
      <dgm:spPr/>
      <dgm:t>
        <a:bodyPr/>
        <a:lstStyle/>
        <a:p>
          <a:endParaRPr lang="en-US"/>
        </a:p>
      </dgm:t>
    </dgm:pt>
    <dgm:pt modelId="{64B5A4BE-6E1B-4992-B973-F74C7F96D19C}" type="sibTrans" cxnId="{905D275E-E942-4432-918A-6D6E001AA63A}">
      <dgm:prSet/>
      <dgm:spPr/>
      <dgm:t>
        <a:bodyPr/>
        <a:lstStyle/>
        <a:p>
          <a:endParaRPr lang="en-US"/>
        </a:p>
      </dgm:t>
    </dgm:pt>
    <dgm:pt modelId="{31DC0DAE-C96F-4DB6-A65F-5B1BE43AABFB}" type="pres">
      <dgm:prSet presAssocID="{2F1F8B3E-D5AD-41BE-ADE5-99612C705496}" presName="vert0" presStyleCnt="0">
        <dgm:presLayoutVars>
          <dgm:dir/>
          <dgm:animOne val="branch"/>
          <dgm:animLvl val="lvl"/>
        </dgm:presLayoutVars>
      </dgm:prSet>
      <dgm:spPr/>
    </dgm:pt>
    <dgm:pt modelId="{CEF503C5-2B04-45AA-8102-29399C102C81}" type="pres">
      <dgm:prSet presAssocID="{57B4CFB4-6FC8-4D56-8250-8D171C0F5701}" presName="thickLine" presStyleLbl="alignNode1" presStyleIdx="0" presStyleCnt="9"/>
      <dgm:spPr/>
    </dgm:pt>
    <dgm:pt modelId="{FBE98692-D109-4426-B477-7C37828063A9}" type="pres">
      <dgm:prSet presAssocID="{57B4CFB4-6FC8-4D56-8250-8D171C0F5701}" presName="horz1" presStyleCnt="0"/>
      <dgm:spPr/>
    </dgm:pt>
    <dgm:pt modelId="{00030D92-9053-410F-A9A5-6ED0DE6BD6AF}" type="pres">
      <dgm:prSet presAssocID="{57B4CFB4-6FC8-4D56-8250-8D171C0F5701}" presName="tx1" presStyleLbl="revTx" presStyleIdx="0" presStyleCnt="9"/>
      <dgm:spPr/>
    </dgm:pt>
    <dgm:pt modelId="{F73117D4-83DA-429A-8759-4D93F90ACD6F}" type="pres">
      <dgm:prSet presAssocID="{57B4CFB4-6FC8-4D56-8250-8D171C0F5701}" presName="vert1" presStyleCnt="0"/>
      <dgm:spPr/>
    </dgm:pt>
    <dgm:pt modelId="{A33DF8F6-BF09-4905-90A8-2D4B8396420B}" type="pres">
      <dgm:prSet presAssocID="{56AA596C-4B91-4CE6-8CCE-00F1E08654BD}" presName="thickLine" presStyleLbl="alignNode1" presStyleIdx="1" presStyleCnt="9"/>
      <dgm:spPr/>
    </dgm:pt>
    <dgm:pt modelId="{9BC08C1E-5596-4E55-8951-31AF030361EF}" type="pres">
      <dgm:prSet presAssocID="{56AA596C-4B91-4CE6-8CCE-00F1E08654BD}" presName="horz1" presStyleCnt="0"/>
      <dgm:spPr/>
    </dgm:pt>
    <dgm:pt modelId="{4688EFC9-216A-4F75-B3F5-2ACFE4B92CFA}" type="pres">
      <dgm:prSet presAssocID="{56AA596C-4B91-4CE6-8CCE-00F1E08654BD}" presName="tx1" presStyleLbl="revTx" presStyleIdx="1" presStyleCnt="9"/>
      <dgm:spPr/>
    </dgm:pt>
    <dgm:pt modelId="{6D16DA4A-F799-4A4D-9D01-739FA6F3FBF2}" type="pres">
      <dgm:prSet presAssocID="{56AA596C-4B91-4CE6-8CCE-00F1E08654BD}" presName="vert1" presStyleCnt="0"/>
      <dgm:spPr/>
    </dgm:pt>
    <dgm:pt modelId="{CDE4C85E-2FAB-4559-BFA3-16C068C76C84}" type="pres">
      <dgm:prSet presAssocID="{4B992A7B-DCDE-479B-A2C9-B60C460851FF}" presName="thickLine" presStyleLbl="alignNode1" presStyleIdx="2" presStyleCnt="9"/>
      <dgm:spPr/>
    </dgm:pt>
    <dgm:pt modelId="{9BF6A94E-6BB4-4101-ADD8-AA9B8A829BAA}" type="pres">
      <dgm:prSet presAssocID="{4B992A7B-DCDE-479B-A2C9-B60C460851FF}" presName="horz1" presStyleCnt="0"/>
      <dgm:spPr/>
    </dgm:pt>
    <dgm:pt modelId="{4CD75CE2-D454-46C2-94F5-980025B7B221}" type="pres">
      <dgm:prSet presAssocID="{4B992A7B-DCDE-479B-A2C9-B60C460851FF}" presName="tx1" presStyleLbl="revTx" presStyleIdx="2" presStyleCnt="9"/>
      <dgm:spPr/>
    </dgm:pt>
    <dgm:pt modelId="{376C1293-A421-467D-90CA-5FB9080D123E}" type="pres">
      <dgm:prSet presAssocID="{4B992A7B-DCDE-479B-A2C9-B60C460851FF}" presName="vert1" presStyleCnt="0"/>
      <dgm:spPr/>
    </dgm:pt>
    <dgm:pt modelId="{1A0A5246-BDCF-47C1-BD4E-889837D96843}" type="pres">
      <dgm:prSet presAssocID="{A788EDFE-6F47-463A-9F59-D0D7D1337A7D}" presName="thickLine" presStyleLbl="alignNode1" presStyleIdx="3" presStyleCnt="9"/>
      <dgm:spPr/>
    </dgm:pt>
    <dgm:pt modelId="{711A0B7E-FFF4-46DD-91B0-F533E1B4DED0}" type="pres">
      <dgm:prSet presAssocID="{A788EDFE-6F47-463A-9F59-D0D7D1337A7D}" presName="horz1" presStyleCnt="0"/>
      <dgm:spPr/>
    </dgm:pt>
    <dgm:pt modelId="{5A758714-4493-4424-AF55-80B21F7A0742}" type="pres">
      <dgm:prSet presAssocID="{A788EDFE-6F47-463A-9F59-D0D7D1337A7D}" presName="tx1" presStyleLbl="revTx" presStyleIdx="3" presStyleCnt="9"/>
      <dgm:spPr/>
    </dgm:pt>
    <dgm:pt modelId="{82BF1A05-66AF-425C-ACA4-108ACC8DC5F1}" type="pres">
      <dgm:prSet presAssocID="{A788EDFE-6F47-463A-9F59-D0D7D1337A7D}" presName="vert1" presStyleCnt="0"/>
      <dgm:spPr/>
    </dgm:pt>
    <dgm:pt modelId="{BA000754-7E2A-40CE-9638-0E578A101C9B}" type="pres">
      <dgm:prSet presAssocID="{A7DC7272-EFF1-4368-B72B-B566FC5F92AE}" presName="thickLine" presStyleLbl="alignNode1" presStyleIdx="4" presStyleCnt="9"/>
      <dgm:spPr/>
    </dgm:pt>
    <dgm:pt modelId="{C8216855-3FFB-4082-A745-1AE01C6D4BDB}" type="pres">
      <dgm:prSet presAssocID="{A7DC7272-EFF1-4368-B72B-B566FC5F92AE}" presName="horz1" presStyleCnt="0"/>
      <dgm:spPr/>
    </dgm:pt>
    <dgm:pt modelId="{1FBBFB67-62EC-400C-998A-7744910BC174}" type="pres">
      <dgm:prSet presAssocID="{A7DC7272-EFF1-4368-B72B-B566FC5F92AE}" presName="tx1" presStyleLbl="revTx" presStyleIdx="4" presStyleCnt="9"/>
      <dgm:spPr/>
    </dgm:pt>
    <dgm:pt modelId="{D5712341-AE10-45F7-99F6-B650468ADD6A}" type="pres">
      <dgm:prSet presAssocID="{A7DC7272-EFF1-4368-B72B-B566FC5F92AE}" presName="vert1" presStyleCnt="0"/>
      <dgm:spPr/>
    </dgm:pt>
    <dgm:pt modelId="{E1BD527C-39C0-45D1-86B4-03C4B804C05F}" type="pres">
      <dgm:prSet presAssocID="{4973146E-319D-4E34-805A-CC8CAFEE5E41}" presName="thickLine" presStyleLbl="alignNode1" presStyleIdx="5" presStyleCnt="9"/>
      <dgm:spPr/>
    </dgm:pt>
    <dgm:pt modelId="{BEAC78C0-7308-4BA5-AE1B-6383F8AD53EB}" type="pres">
      <dgm:prSet presAssocID="{4973146E-319D-4E34-805A-CC8CAFEE5E41}" presName="horz1" presStyleCnt="0"/>
      <dgm:spPr/>
    </dgm:pt>
    <dgm:pt modelId="{C74B4915-8350-499B-B53D-AD04E8803FFA}" type="pres">
      <dgm:prSet presAssocID="{4973146E-319D-4E34-805A-CC8CAFEE5E41}" presName="tx1" presStyleLbl="revTx" presStyleIdx="5" presStyleCnt="9"/>
      <dgm:spPr/>
    </dgm:pt>
    <dgm:pt modelId="{F8C1E3EC-83FC-4590-BA62-DB5390D48A3C}" type="pres">
      <dgm:prSet presAssocID="{4973146E-319D-4E34-805A-CC8CAFEE5E41}" presName="vert1" presStyleCnt="0"/>
      <dgm:spPr/>
    </dgm:pt>
    <dgm:pt modelId="{02D419BE-83D0-4FC5-96C4-705D48EDFFAD}" type="pres">
      <dgm:prSet presAssocID="{A473E46E-D690-4A6F-9B50-412DA23F31D1}" presName="thickLine" presStyleLbl="alignNode1" presStyleIdx="6" presStyleCnt="9"/>
      <dgm:spPr/>
    </dgm:pt>
    <dgm:pt modelId="{BF27E29D-E329-4CD4-894B-3F539151C24D}" type="pres">
      <dgm:prSet presAssocID="{A473E46E-D690-4A6F-9B50-412DA23F31D1}" presName="horz1" presStyleCnt="0"/>
      <dgm:spPr/>
    </dgm:pt>
    <dgm:pt modelId="{2F25B4C9-8809-4D4A-A1EA-0EEE6883D088}" type="pres">
      <dgm:prSet presAssocID="{A473E46E-D690-4A6F-9B50-412DA23F31D1}" presName="tx1" presStyleLbl="revTx" presStyleIdx="6" presStyleCnt="9"/>
      <dgm:spPr/>
    </dgm:pt>
    <dgm:pt modelId="{F349AA45-D7F8-4477-A496-CCC2C6710892}" type="pres">
      <dgm:prSet presAssocID="{A473E46E-D690-4A6F-9B50-412DA23F31D1}" presName="vert1" presStyleCnt="0"/>
      <dgm:spPr/>
    </dgm:pt>
    <dgm:pt modelId="{881EE1A6-22D1-454E-A3B8-6F1276DCC6CA}" type="pres">
      <dgm:prSet presAssocID="{A87C83A4-FE8F-46B4-BCCC-CE5728D3AEC6}" presName="thickLine" presStyleLbl="alignNode1" presStyleIdx="7" presStyleCnt="9"/>
      <dgm:spPr/>
    </dgm:pt>
    <dgm:pt modelId="{31E6D4E6-7F43-49F1-AFAA-2AD92E9DA036}" type="pres">
      <dgm:prSet presAssocID="{A87C83A4-FE8F-46B4-BCCC-CE5728D3AEC6}" presName="horz1" presStyleCnt="0"/>
      <dgm:spPr/>
    </dgm:pt>
    <dgm:pt modelId="{76AC3A12-5F5D-4A2A-ACA8-73A0697CB43D}" type="pres">
      <dgm:prSet presAssocID="{A87C83A4-FE8F-46B4-BCCC-CE5728D3AEC6}" presName="tx1" presStyleLbl="revTx" presStyleIdx="7" presStyleCnt="9"/>
      <dgm:spPr/>
    </dgm:pt>
    <dgm:pt modelId="{943377EE-4F57-4BD9-93FB-AC96FD2F0400}" type="pres">
      <dgm:prSet presAssocID="{A87C83A4-FE8F-46B4-BCCC-CE5728D3AEC6}" presName="vert1" presStyleCnt="0"/>
      <dgm:spPr/>
    </dgm:pt>
    <dgm:pt modelId="{6E23133F-CAC7-46F9-8D26-83F1F939319C}" type="pres">
      <dgm:prSet presAssocID="{4E763CF1-E1FA-4E9D-9664-AE6276FE0762}" presName="thickLine" presStyleLbl="alignNode1" presStyleIdx="8" presStyleCnt="9"/>
      <dgm:spPr/>
    </dgm:pt>
    <dgm:pt modelId="{519D3050-5114-4258-A455-5E12E794F32D}" type="pres">
      <dgm:prSet presAssocID="{4E763CF1-E1FA-4E9D-9664-AE6276FE0762}" presName="horz1" presStyleCnt="0"/>
      <dgm:spPr/>
    </dgm:pt>
    <dgm:pt modelId="{B8607C9F-976B-4CF0-AC04-903F17373FEE}" type="pres">
      <dgm:prSet presAssocID="{4E763CF1-E1FA-4E9D-9664-AE6276FE0762}" presName="tx1" presStyleLbl="revTx" presStyleIdx="8" presStyleCnt="9"/>
      <dgm:spPr/>
    </dgm:pt>
    <dgm:pt modelId="{6AEE0E69-61D2-402C-9C52-B4E06E75BF87}" type="pres">
      <dgm:prSet presAssocID="{4E763CF1-E1FA-4E9D-9664-AE6276FE0762}" presName="vert1" presStyleCnt="0"/>
      <dgm:spPr/>
    </dgm:pt>
  </dgm:ptLst>
  <dgm:cxnLst>
    <dgm:cxn modelId="{60813203-2BFA-4C9F-8BB5-36FBF727A57D}" srcId="{2F1F8B3E-D5AD-41BE-ADE5-99612C705496}" destId="{A7DC7272-EFF1-4368-B72B-B566FC5F92AE}" srcOrd="4" destOrd="0" parTransId="{22BA57B9-673A-4C4C-83D8-7018DBCCB539}" sibTransId="{FEE28BA1-C22B-4E36-9713-0296E5CB87B6}"/>
    <dgm:cxn modelId="{346E0811-253F-46ED-B556-F118AA5CCF1C}" srcId="{2F1F8B3E-D5AD-41BE-ADE5-99612C705496}" destId="{A87C83A4-FE8F-46B4-BCCC-CE5728D3AEC6}" srcOrd="7" destOrd="0" parTransId="{A8D15410-6519-45A6-ACCC-056E45D74C9E}" sibTransId="{24D446F0-E158-45AE-9376-FEEC9A41D3DA}"/>
    <dgm:cxn modelId="{88091416-B58C-4D64-BA56-C7AA91CDB63D}" srcId="{2F1F8B3E-D5AD-41BE-ADE5-99612C705496}" destId="{A788EDFE-6F47-463A-9F59-D0D7D1337A7D}" srcOrd="3" destOrd="0" parTransId="{8C69DD12-F71D-4814-9895-21B62760B9A7}" sibTransId="{12C7B234-322F-44E5-A25F-7417DFF50528}"/>
    <dgm:cxn modelId="{B6069F26-4BDE-49CF-AD24-8150BEF091EA}" type="presOf" srcId="{57B4CFB4-6FC8-4D56-8250-8D171C0F5701}" destId="{00030D92-9053-410F-A9A5-6ED0DE6BD6AF}" srcOrd="0" destOrd="0" presId="urn:microsoft.com/office/officeart/2008/layout/LinedList"/>
    <dgm:cxn modelId="{1A2A423A-C0BF-4F98-BF7D-883734657DB2}" srcId="{2F1F8B3E-D5AD-41BE-ADE5-99612C705496}" destId="{A473E46E-D690-4A6F-9B50-412DA23F31D1}" srcOrd="6" destOrd="0" parTransId="{092598D8-C300-4567-B10F-9A4BF2215169}" sibTransId="{69336FF2-ABF8-45E8-82CB-D9F390BD836E}"/>
    <dgm:cxn modelId="{7CDD993B-B443-45AF-A843-7CA04D26F094}" type="presOf" srcId="{A788EDFE-6F47-463A-9F59-D0D7D1337A7D}" destId="{5A758714-4493-4424-AF55-80B21F7A0742}" srcOrd="0" destOrd="0" presId="urn:microsoft.com/office/officeart/2008/layout/LinedList"/>
    <dgm:cxn modelId="{CED4C03F-25B7-43A2-B8DA-82A1884187A7}" srcId="{2F1F8B3E-D5AD-41BE-ADE5-99612C705496}" destId="{4B992A7B-DCDE-479B-A2C9-B60C460851FF}" srcOrd="2" destOrd="0" parTransId="{BA9E0BE6-AD09-4955-ADF9-6D89BCBDB32C}" sibTransId="{C065F091-34D2-4BD6-AD49-0DFC60D5ED0F}"/>
    <dgm:cxn modelId="{905D275E-E942-4432-918A-6D6E001AA63A}" srcId="{2F1F8B3E-D5AD-41BE-ADE5-99612C705496}" destId="{4E763CF1-E1FA-4E9D-9664-AE6276FE0762}" srcOrd="8" destOrd="0" parTransId="{98A61180-C2AC-4FA7-A1CA-D7F8BF9DFD41}" sibTransId="{64B5A4BE-6E1B-4992-B973-F74C7F96D19C}"/>
    <dgm:cxn modelId="{073D0A5F-023C-44C5-863F-FCE1FC3F02C1}" type="presOf" srcId="{4973146E-319D-4E34-805A-CC8CAFEE5E41}" destId="{C74B4915-8350-499B-B53D-AD04E8803FFA}" srcOrd="0" destOrd="0" presId="urn:microsoft.com/office/officeart/2008/layout/LinedList"/>
    <dgm:cxn modelId="{E8A47847-6AED-4A5A-8CD0-BB7F124204EF}" type="presOf" srcId="{A473E46E-D690-4A6F-9B50-412DA23F31D1}" destId="{2F25B4C9-8809-4D4A-A1EA-0EEE6883D088}" srcOrd="0" destOrd="0" presId="urn:microsoft.com/office/officeart/2008/layout/LinedList"/>
    <dgm:cxn modelId="{B5FAC667-B8FF-4DBF-B269-552FDDA607DD}" srcId="{2F1F8B3E-D5AD-41BE-ADE5-99612C705496}" destId="{56AA596C-4B91-4CE6-8CCE-00F1E08654BD}" srcOrd="1" destOrd="0" parTransId="{02B683A0-46E0-4201-9A40-9D360023AAF6}" sibTransId="{EB2F1289-BE67-497B-806C-888818213864}"/>
    <dgm:cxn modelId="{09A90D53-7B74-48B8-8770-55AA694FEA40}" type="presOf" srcId="{A87C83A4-FE8F-46B4-BCCC-CE5728D3AEC6}" destId="{76AC3A12-5F5D-4A2A-ACA8-73A0697CB43D}" srcOrd="0" destOrd="0" presId="urn:microsoft.com/office/officeart/2008/layout/LinedList"/>
    <dgm:cxn modelId="{47523274-F6C0-4777-B289-AA4F007EB9C8}" srcId="{2F1F8B3E-D5AD-41BE-ADE5-99612C705496}" destId="{4973146E-319D-4E34-805A-CC8CAFEE5E41}" srcOrd="5" destOrd="0" parTransId="{0C13E97E-6FC8-4B40-8876-FE750FAEBCCC}" sibTransId="{A844C9F0-CFFD-4D52-BC38-457926E2FABB}"/>
    <dgm:cxn modelId="{AA19D378-5DE0-40F7-8703-E30E883C3D27}" type="presOf" srcId="{4E763CF1-E1FA-4E9D-9664-AE6276FE0762}" destId="{B8607C9F-976B-4CF0-AC04-903F17373FEE}" srcOrd="0" destOrd="0" presId="urn:microsoft.com/office/officeart/2008/layout/LinedList"/>
    <dgm:cxn modelId="{F79ABC89-4AE4-44C5-924B-3DA747107A73}" type="presOf" srcId="{4B992A7B-DCDE-479B-A2C9-B60C460851FF}" destId="{4CD75CE2-D454-46C2-94F5-980025B7B221}" srcOrd="0" destOrd="0" presId="urn:microsoft.com/office/officeart/2008/layout/LinedList"/>
    <dgm:cxn modelId="{9FF26C96-D112-4A31-95CC-8A9C09DC2773}" type="presOf" srcId="{2F1F8B3E-D5AD-41BE-ADE5-99612C705496}" destId="{31DC0DAE-C96F-4DB6-A65F-5B1BE43AABFB}" srcOrd="0" destOrd="0" presId="urn:microsoft.com/office/officeart/2008/layout/LinedList"/>
    <dgm:cxn modelId="{ABAA6FBF-9512-4073-A33C-13D924FC2C55}" type="presOf" srcId="{56AA596C-4B91-4CE6-8CCE-00F1E08654BD}" destId="{4688EFC9-216A-4F75-B3F5-2ACFE4B92CFA}" srcOrd="0" destOrd="0" presId="urn:microsoft.com/office/officeart/2008/layout/LinedList"/>
    <dgm:cxn modelId="{22C195C6-9A98-4696-9CEF-1388E43C4EF0}" srcId="{2F1F8B3E-D5AD-41BE-ADE5-99612C705496}" destId="{57B4CFB4-6FC8-4D56-8250-8D171C0F5701}" srcOrd="0" destOrd="0" parTransId="{23BB5378-AA8F-4276-AD0D-56D026B04CF6}" sibTransId="{4C1038B9-CBB0-4AFE-81EC-7B97487830E7}"/>
    <dgm:cxn modelId="{71953FC8-3F0C-4699-BE37-272647F541A6}" type="presOf" srcId="{A7DC7272-EFF1-4368-B72B-B566FC5F92AE}" destId="{1FBBFB67-62EC-400C-998A-7744910BC174}" srcOrd="0" destOrd="0" presId="urn:microsoft.com/office/officeart/2008/layout/LinedList"/>
    <dgm:cxn modelId="{E268103F-05B3-49DE-8CDA-3E324E518A5A}" type="presParOf" srcId="{31DC0DAE-C96F-4DB6-A65F-5B1BE43AABFB}" destId="{CEF503C5-2B04-45AA-8102-29399C102C81}" srcOrd="0" destOrd="0" presId="urn:microsoft.com/office/officeart/2008/layout/LinedList"/>
    <dgm:cxn modelId="{14CE7C46-E5C1-4F36-8C04-43461AC5BC41}" type="presParOf" srcId="{31DC0DAE-C96F-4DB6-A65F-5B1BE43AABFB}" destId="{FBE98692-D109-4426-B477-7C37828063A9}" srcOrd="1" destOrd="0" presId="urn:microsoft.com/office/officeart/2008/layout/LinedList"/>
    <dgm:cxn modelId="{62C1AF88-6A82-448D-BE85-F0099AFC9CF8}" type="presParOf" srcId="{FBE98692-D109-4426-B477-7C37828063A9}" destId="{00030D92-9053-410F-A9A5-6ED0DE6BD6AF}" srcOrd="0" destOrd="0" presId="urn:microsoft.com/office/officeart/2008/layout/LinedList"/>
    <dgm:cxn modelId="{D940FCA5-5C59-4001-8D08-FDB854D0A269}" type="presParOf" srcId="{FBE98692-D109-4426-B477-7C37828063A9}" destId="{F73117D4-83DA-429A-8759-4D93F90ACD6F}" srcOrd="1" destOrd="0" presId="urn:microsoft.com/office/officeart/2008/layout/LinedList"/>
    <dgm:cxn modelId="{FD628524-4176-4AB3-B2CF-7F3C7669EC2C}" type="presParOf" srcId="{31DC0DAE-C96F-4DB6-A65F-5B1BE43AABFB}" destId="{A33DF8F6-BF09-4905-90A8-2D4B8396420B}" srcOrd="2" destOrd="0" presId="urn:microsoft.com/office/officeart/2008/layout/LinedList"/>
    <dgm:cxn modelId="{2E11835C-A9A4-4080-B44D-9B39AA6F6261}" type="presParOf" srcId="{31DC0DAE-C96F-4DB6-A65F-5B1BE43AABFB}" destId="{9BC08C1E-5596-4E55-8951-31AF030361EF}" srcOrd="3" destOrd="0" presId="urn:microsoft.com/office/officeart/2008/layout/LinedList"/>
    <dgm:cxn modelId="{6FC936E1-9224-4E42-BE90-CD410756A5FC}" type="presParOf" srcId="{9BC08C1E-5596-4E55-8951-31AF030361EF}" destId="{4688EFC9-216A-4F75-B3F5-2ACFE4B92CFA}" srcOrd="0" destOrd="0" presId="urn:microsoft.com/office/officeart/2008/layout/LinedList"/>
    <dgm:cxn modelId="{D9EEE1B7-51D7-4E40-95CF-82B7DF3EA9D5}" type="presParOf" srcId="{9BC08C1E-5596-4E55-8951-31AF030361EF}" destId="{6D16DA4A-F799-4A4D-9D01-739FA6F3FBF2}" srcOrd="1" destOrd="0" presId="urn:microsoft.com/office/officeart/2008/layout/LinedList"/>
    <dgm:cxn modelId="{581EB9D1-DAA1-457D-ABCC-FB11E7A7DFF0}" type="presParOf" srcId="{31DC0DAE-C96F-4DB6-A65F-5B1BE43AABFB}" destId="{CDE4C85E-2FAB-4559-BFA3-16C068C76C84}" srcOrd="4" destOrd="0" presId="urn:microsoft.com/office/officeart/2008/layout/LinedList"/>
    <dgm:cxn modelId="{CD14C942-5084-4300-9EBC-A76FF5A2AA13}" type="presParOf" srcId="{31DC0DAE-C96F-4DB6-A65F-5B1BE43AABFB}" destId="{9BF6A94E-6BB4-4101-ADD8-AA9B8A829BAA}" srcOrd="5" destOrd="0" presId="urn:microsoft.com/office/officeart/2008/layout/LinedList"/>
    <dgm:cxn modelId="{DA1D96EE-1E52-46EE-A84C-7E6643140D07}" type="presParOf" srcId="{9BF6A94E-6BB4-4101-ADD8-AA9B8A829BAA}" destId="{4CD75CE2-D454-46C2-94F5-980025B7B221}" srcOrd="0" destOrd="0" presId="urn:microsoft.com/office/officeart/2008/layout/LinedList"/>
    <dgm:cxn modelId="{25D4C9D4-2812-4EFC-96DD-F065788BFA60}" type="presParOf" srcId="{9BF6A94E-6BB4-4101-ADD8-AA9B8A829BAA}" destId="{376C1293-A421-467D-90CA-5FB9080D123E}" srcOrd="1" destOrd="0" presId="urn:microsoft.com/office/officeart/2008/layout/LinedList"/>
    <dgm:cxn modelId="{50E2E59F-0DFA-4C69-9BB6-2BFB4441A9CA}" type="presParOf" srcId="{31DC0DAE-C96F-4DB6-A65F-5B1BE43AABFB}" destId="{1A0A5246-BDCF-47C1-BD4E-889837D96843}" srcOrd="6" destOrd="0" presId="urn:microsoft.com/office/officeart/2008/layout/LinedList"/>
    <dgm:cxn modelId="{757560F3-A804-48FE-9483-5BC417CB13DF}" type="presParOf" srcId="{31DC0DAE-C96F-4DB6-A65F-5B1BE43AABFB}" destId="{711A0B7E-FFF4-46DD-91B0-F533E1B4DED0}" srcOrd="7" destOrd="0" presId="urn:microsoft.com/office/officeart/2008/layout/LinedList"/>
    <dgm:cxn modelId="{F7F939A9-0DA2-4510-96A7-F34ED96D3600}" type="presParOf" srcId="{711A0B7E-FFF4-46DD-91B0-F533E1B4DED0}" destId="{5A758714-4493-4424-AF55-80B21F7A0742}" srcOrd="0" destOrd="0" presId="urn:microsoft.com/office/officeart/2008/layout/LinedList"/>
    <dgm:cxn modelId="{C1E46CBC-AE8A-4309-9158-D59CE3F6AB2F}" type="presParOf" srcId="{711A0B7E-FFF4-46DD-91B0-F533E1B4DED0}" destId="{82BF1A05-66AF-425C-ACA4-108ACC8DC5F1}" srcOrd="1" destOrd="0" presId="urn:microsoft.com/office/officeart/2008/layout/LinedList"/>
    <dgm:cxn modelId="{71BE5BD6-685E-4301-8EFD-EA353FCEB296}" type="presParOf" srcId="{31DC0DAE-C96F-4DB6-A65F-5B1BE43AABFB}" destId="{BA000754-7E2A-40CE-9638-0E578A101C9B}" srcOrd="8" destOrd="0" presId="urn:microsoft.com/office/officeart/2008/layout/LinedList"/>
    <dgm:cxn modelId="{8FB4E92F-EBB9-4F55-AC54-5CB68D603C6A}" type="presParOf" srcId="{31DC0DAE-C96F-4DB6-A65F-5B1BE43AABFB}" destId="{C8216855-3FFB-4082-A745-1AE01C6D4BDB}" srcOrd="9" destOrd="0" presId="urn:microsoft.com/office/officeart/2008/layout/LinedList"/>
    <dgm:cxn modelId="{AE6F5A92-6172-40A2-90B4-333DE1D539C9}" type="presParOf" srcId="{C8216855-3FFB-4082-A745-1AE01C6D4BDB}" destId="{1FBBFB67-62EC-400C-998A-7744910BC174}" srcOrd="0" destOrd="0" presId="urn:microsoft.com/office/officeart/2008/layout/LinedList"/>
    <dgm:cxn modelId="{E5F30A5C-7DA5-43B2-839A-EBDDA50C41BB}" type="presParOf" srcId="{C8216855-3FFB-4082-A745-1AE01C6D4BDB}" destId="{D5712341-AE10-45F7-99F6-B650468ADD6A}" srcOrd="1" destOrd="0" presId="urn:microsoft.com/office/officeart/2008/layout/LinedList"/>
    <dgm:cxn modelId="{2F5FCA96-B22B-421C-8BFD-A6F52E232890}" type="presParOf" srcId="{31DC0DAE-C96F-4DB6-A65F-5B1BE43AABFB}" destId="{E1BD527C-39C0-45D1-86B4-03C4B804C05F}" srcOrd="10" destOrd="0" presId="urn:microsoft.com/office/officeart/2008/layout/LinedList"/>
    <dgm:cxn modelId="{8155388C-AE22-45BE-ADDE-3017E4163D2D}" type="presParOf" srcId="{31DC0DAE-C96F-4DB6-A65F-5B1BE43AABFB}" destId="{BEAC78C0-7308-4BA5-AE1B-6383F8AD53EB}" srcOrd="11" destOrd="0" presId="urn:microsoft.com/office/officeart/2008/layout/LinedList"/>
    <dgm:cxn modelId="{F1304325-F689-45E3-B6EA-A8001E9707BC}" type="presParOf" srcId="{BEAC78C0-7308-4BA5-AE1B-6383F8AD53EB}" destId="{C74B4915-8350-499B-B53D-AD04E8803FFA}" srcOrd="0" destOrd="0" presId="urn:microsoft.com/office/officeart/2008/layout/LinedList"/>
    <dgm:cxn modelId="{F12EB686-7D30-4394-BDBE-66F90AC2D5E2}" type="presParOf" srcId="{BEAC78C0-7308-4BA5-AE1B-6383F8AD53EB}" destId="{F8C1E3EC-83FC-4590-BA62-DB5390D48A3C}" srcOrd="1" destOrd="0" presId="urn:microsoft.com/office/officeart/2008/layout/LinedList"/>
    <dgm:cxn modelId="{53E4103D-4F2E-471F-BB46-1E2E4AF34300}" type="presParOf" srcId="{31DC0DAE-C96F-4DB6-A65F-5B1BE43AABFB}" destId="{02D419BE-83D0-4FC5-96C4-705D48EDFFAD}" srcOrd="12" destOrd="0" presId="urn:microsoft.com/office/officeart/2008/layout/LinedList"/>
    <dgm:cxn modelId="{ED1540BC-6EB9-4F80-8ED8-27214487F302}" type="presParOf" srcId="{31DC0DAE-C96F-4DB6-A65F-5B1BE43AABFB}" destId="{BF27E29D-E329-4CD4-894B-3F539151C24D}" srcOrd="13" destOrd="0" presId="urn:microsoft.com/office/officeart/2008/layout/LinedList"/>
    <dgm:cxn modelId="{195D8153-0811-4AA4-9E09-E1F4D34D2230}" type="presParOf" srcId="{BF27E29D-E329-4CD4-894B-3F539151C24D}" destId="{2F25B4C9-8809-4D4A-A1EA-0EEE6883D088}" srcOrd="0" destOrd="0" presId="urn:microsoft.com/office/officeart/2008/layout/LinedList"/>
    <dgm:cxn modelId="{47ABF503-863C-4B2C-9D75-FF9587B717B8}" type="presParOf" srcId="{BF27E29D-E329-4CD4-894B-3F539151C24D}" destId="{F349AA45-D7F8-4477-A496-CCC2C6710892}" srcOrd="1" destOrd="0" presId="urn:microsoft.com/office/officeart/2008/layout/LinedList"/>
    <dgm:cxn modelId="{B816CB1B-CD52-4C96-921B-04B75D7B13B9}" type="presParOf" srcId="{31DC0DAE-C96F-4DB6-A65F-5B1BE43AABFB}" destId="{881EE1A6-22D1-454E-A3B8-6F1276DCC6CA}" srcOrd="14" destOrd="0" presId="urn:microsoft.com/office/officeart/2008/layout/LinedList"/>
    <dgm:cxn modelId="{30558840-4DDD-4022-A23A-2005BBC6B669}" type="presParOf" srcId="{31DC0DAE-C96F-4DB6-A65F-5B1BE43AABFB}" destId="{31E6D4E6-7F43-49F1-AFAA-2AD92E9DA036}" srcOrd="15" destOrd="0" presId="urn:microsoft.com/office/officeart/2008/layout/LinedList"/>
    <dgm:cxn modelId="{69DD8E44-D46C-4A9D-8421-1B4506B17BF5}" type="presParOf" srcId="{31E6D4E6-7F43-49F1-AFAA-2AD92E9DA036}" destId="{76AC3A12-5F5D-4A2A-ACA8-73A0697CB43D}" srcOrd="0" destOrd="0" presId="urn:microsoft.com/office/officeart/2008/layout/LinedList"/>
    <dgm:cxn modelId="{2D6DEE7D-1E7D-4449-BA26-38011224561C}" type="presParOf" srcId="{31E6D4E6-7F43-49F1-AFAA-2AD92E9DA036}" destId="{943377EE-4F57-4BD9-93FB-AC96FD2F0400}" srcOrd="1" destOrd="0" presId="urn:microsoft.com/office/officeart/2008/layout/LinedList"/>
    <dgm:cxn modelId="{51D1092C-9E1F-46B6-9D28-0EECDBD6CBAD}" type="presParOf" srcId="{31DC0DAE-C96F-4DB6-A65F-5B1BE43AABFB}" destId="{6E23133F-CAC7-46F9-8D26-83F1F939319C}" srcOrd="16" destOrd="0" presId="urn:microsoft.com/office/officeart/2008/layout/LinedList"/>
    <dgm:cxn modelId="{C440DBCD-38B0-4482-843B-D79BFD74F521}" type="presParOf" srcId="{31DC0DAE-C96F-4DB6-A65F-5B1BE43AABFB}" destId="{519D3050-5114-4258-A455-5E12E794F32D}" srcOrd="17" destOrd="0" presId="urn:microsoft.com/office/officeart/2008/layout/LinedList"/>
    <dgm:cxn modelId="{BFC3DDB4-C627-46FE-825D-2BD014A94B69}" type="presParOf" srcId="{519D3050-5114-4258-A455-5E12E794F32D}" destId="{B8607C9F-976B-4CF0-AC04-903F17373FEE}" srcOrd="0" destOrd="0" presId="urn:microsoft.com/office/officeart/2008/layout/LinedList"/>
    <dgm:cxn modelId="{C83D2CB6-ED20-4C58-9643-16DE7F585CAA}" type="presParOf" srcId="{519D3050-5114-4258-A455-5E12E794F32D}" destId="{6AEE0E69-61D2-402C-9C52-B4E06E75BF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A1827F-3D53-4E1D-BEC6-C9C5CC55D9F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BF29EF8-D5F9-4557-9D7B-0D392F302DFE}">
      <dgm:prSet/>
      <dgm:spPr/>
      <dgm:t>
        <a:bodyPr/>
        <a:lstStyle/>
        <a:p>
          <a:r>
            <a:rPr lang="fr-FR" b="1" i="0"/>
            <a:t>Olist</a:t>
          </a:r>
          <a:r>
            <a:rPr lang="fr-FR" b="0" i="0"/>
            <a:t> souhaite que vous fournissiez à ses équipes d'e-commerce une </a:t>
          </a:r>
          <a:r>
            <a:rPr lang="fr-FR" b="1" i="0"/>
            <a:t>segmentation des clients</a:t>
          </a:r>
          <a:r>
            <a:rPr lang="fr-FR" b="0" i="0"/>
            <a:t> qu’elles pourront utiliser au quotidien pour leurs campagnes de communication.</a:t>
          </a:r>
          <a:endParaRPr lang="en-US"/>
        </a:p>
      </dgm:t>
    </dgm:pt>
    <dgm:pt modelId="{5B86A413-D12C-44D0-A167-F53C5F9FFE83}" type="parTrans" cxnId="{38B0833C-B9D3-40D1-86F0-AFDE57F58F81}">
      <dgm:prSet/>
      <dgm:spPr/>
      <dgm:t>
        <a:bodyPr/>
        <a:lstStyle/>
        <a:p>
          <a:endParaRPr lang="en-US"/>
        </a:p>
      </dgm:t>
    </dgm:pt>
    <dgm:pt modelId="{09454975-32B8-48A8-AC49-97B80C9A6E9C}" type="sibTrans" cxnId="{38B0833C-B9D3-40D1-86F0-AFDE57F58F81}">
      <dgm:prSet/>
      <dgm:spPr/>
      <dgm:t>
        <a:bodyPr/>
        <a:lstStyle/>
        <a:p>
          <a:endParaRPr lang="en-US"/>
        </a:p>
      </dgm:t>
    </dgm:pt>
    <dgm:pt modelId="{DE84AEFB-B06E-4AD9-9F15-5A43A08C278D}">
      <dgm:prSet/>
      <dgm:spPr/>
      <dgm:t>
        <a:bodyPr/>
        <a:lstStyle/>
        <a:p>
          <a:r>
            <a:rPr lang="fr-FR" b="0" i="0"/>
            <a:t>Votre objectif est de </a:t>
          </a:r>
          <a:r>
            <a:rPr lang="fr-FR" b="1" i="0"/>
            <a:t>comprendre les différents types d’utilisateurs</a:t>
          </a:r>
          <a:r>
            <a:rPr lang="fr-FR" b="0" i="0"/>
            <a:t> grâce à leur comportement et à leurs données personnelles.</a:t>
          </a:r>
          <a:endParaRPr lang="en-US"/>
        </a:p>
      </dgm:t>
    </dgm:pt>
    <dgm:pt modelId="{0818489F-5655-4EB6-8FD1-23FE0D61A665}" type="parTrans" cxnId="{4436624D-EF09-457C-B468-07F9DC2377A5}">
      <dgm:prSet/>
      <dgm:spPr/>
      <dgm:t>
        <a:bodyPr/>
        <a:lstStyle/>
        <a:p>
          <a:endParaRPr lang="en-US"/>
        </a:p>
      </dgm:t>
    </dgm:pt>
    <dgm:pt modelId="{C3B0645E-2170-4400-9684-A3F75784B000}" type="sibTrans" cxnId="{4436624D-EF09-457C-B468-07F9DC2377A5}">
      <dgm:prSet/>
      <dgm:spPr/>
      <dgm:t>
        <a:bodyPr/>
        <a:lstStyle/>
        <a:p>
          <a:endParaRPr lang="en-US"/>
        </a:p>
      </dgm:t>
    </dgm:pt>
    <dgm:pt modelId="{1678893C-1E21-46AF-A239-9636AD4E04B6}">
      <dgm:prSet/>
      <dgm:spPr/>
      <dgm:t>
        <a:bodyPr/>
        <a:lstStyle/>
        <a:p>
          <a:r>
            <a:rPr lang="fr-FR" b="0" i="0"/>
            <a:t>Vous devrez </a:t>
          </a:r>
          <a:r>
            <a:rPr lang="fr-FR" b="1" i="0"/>
            <a:t>fournir à l’équipe marketing une description actionable</a:t>
          </a:r>
          <a:r>
            <a:rPr lang="fr-FR" b="0" i="0"/>
            <a:t> de votre segmentation et de sa logique sous-jacente pour une utilisation optimale, ainsi qu’une </a:t>
          </a:r>
          <a:r>
            <a:rPr lang="fr-FR" b="1" i="0"/>
            <a:t>proposition de contrat de maintenance</a:t>
          </a:r>
          <a:r>
            <a:rPr lang="fr-FR" b="0" i="0"/>
            <a:t> basée sur une analyse de la stabilité des segments au cours du temps.</a:t>
          </a:r>
          <a:endParaRPr lang="en-US"/>
        </a:p>
      </dgm:t>
    </dgm:pt>
    <dgm:pt modelId="{B7C6E4EF-3607-487C-9316-9A2D1D0B68B4}" type="parTrans" cxnId="{0CF54DC8-906E-4A7B-A597-8A5E0C72EDFC}">
      <dgm:prSet/>
      <dgm:spPr/>
      <dgm:t>
        <a:bodyPr/>
        <a:lstStyle/>
        <a:p>
          <a:endParaRPr lang="en-US"/>
        </a:p>
      </dgm:t>
    </dgm:pt>
    <dgm:pt modelId="{3ED8B388-8068-4B0F-A6CF-1196E901131A}" type="sibTrans" cxnId="{0CF54DC8-906E-4A7B-A597-8A5E0C72EDFC}">
      <dgm:prSet/>
      <dgm:spPr/>
      <dgm:t>
        <a:bodyPr/>
        <a:lstStyle/>
        <a:p>
          <a:endParaRPr lang="en-US"/>
        </a:p>
      </dgm:t>
    </dgm:pt>
    <dgm:pt modelId="{CC03EFAE-8D47-4757-ACCD-A61865C3C4AD}" type="pres">
      <dgm:prSet presAssocID="{85A1827F-3D53-4E1D-BEC6-C9C5CC55D9F7}" presName="linear" presStyleCnt="0">
        <dgm:presLayoutVars>
          <dgm:animLvl val="lvl"/>
          <dgm:resizeHandles val="exact"/>
        </dgm:presLayoutVars>
      </dgm:prSet>
      <dgm:spPr/>
    </dgm:pt>
    <dgm:pt modelId="{C9EB651D-ACDC-4E54-9E3A-2A8C8CBC0646}" type="pres">
      <dgm:prSet presAssocID="{6BF29EF8-D5F9-4557-9D7B-0D392F302DF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D67044-977E-407F-BCCE-2BA83760CD07}" type="pres">
      <dgm:prSet presAssocID="{09454975-32B8-48A8-AC49-97B80C9A6E9C}" presName="spacer" presStyleCnt="0"/>
      <dgm:spPr/>
    </dgm:pt>
    <dgm:pt modelId="{9D85B068-CE1B-4702-8D99-3484E4C52058}" type="pres">
      <dgm:prSet presAssocID="{DE84AEFB-B06E-4AD9-9F15-5A43A08C27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94B5B8-B894-4551-8227-51ADB3DBFE52}" type="pres">
      <dgm:prSet presAssocID="{C3B0645E-2170-4400-9684-A3F75784B000}" presName="spacer" presStyleCnt="0"/>
      <dgm:spPr/>
    </dgm:pt>
    <dgm:pt modelId="{873BECD8-F0D1-47AB-A452-76D3618AFA75}" type="pres">
      <dgm:prSet presAssocID="{1678893C-1E21-46AF-A239-9636AD4E04B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2FCD12-CE07-46B9-BD50-2F99500B862F}" type="presOf" srcId="{85A1827F-3D53-4E1D-BEC6-C9C5CC55D9F7}" destId="{CC03EFAE-8D47-4757-ACCD-A61865C3C4AD}" srcOrd="0" destOrd="0" presId="urn:microsoft.com/office/officeart/2005/8/layout/vList2"/>
    <dgm:cxn modelId="{38B0833C-B9D3-40D1-86F0-AFDE57F58F81}" srcId="{85A1827F-3D53-4E1D-BEC6-C9C5CC55D9F7}" destId="{6BF29EF8-D5F9-4557-9D7B-0D392F302DFE}" srcOrd="0" destOrd="0" parTransId="{5B86A413-D12C-44D0-A167-F53C5F9FFE83}" sibTransId="{09454975-32B8-48A8-AC49-97B80C9A6E9C}"/>
    <dgm:cxn modelId="{E90C5B62-8133-4CDE-9F32-CF4A3AA32532}" type="presOf" srcId="{6BF29EF8-D5F9-4557-9D7B-0D392F302DFE}" destId="{C9EB651D-ACDC-4E54-9E3A-2A8C8CBC0646}" srcOrd="0" destOrd="0" presId="urn:microsoft.com/office/officeart/2005/8/layout/vList2"/>
    <dgm:cxn modelId="{4F9CF66B-F73D-452B-9650-59864B246ED6}" type="presOf" srcId="{DE84AEFB-B06E-4AD9-9F15-5A43A08C278D}" destId="{9D85B068-CE1B-4702-8D99-3484E4C52058}" srcOrd="0" destOrd="0" presId="urn:microsoft.com/office/officeart/2005/8/layout/vList2"/>
    <dgm:cxn modelId="{4436624D-EF09-457C-B468-07F9DC2377A5}" srcId="{85A1827F-3D53-4E1D-BEC6-C9C5CC55D9F7}" destId="{DE84AEFB-B06E-4AD9-9F15-5A43A08C278D}" srcOrd="1" destOrd="0" parTransId="{0818489F-5655-4EB6-8FD1-23FE0D61A665}" sibTransId="{C3B0645E-2170-4400-9684-A3F75784B000}"/>
    <dgm:cxn modelId="{0CF54DC8-906E-4A7B-A597-8A5E0C72EDFC}" srcId="{85A1827F-3D53-4E1D-BEC6-C9C5CC55D9F7}" destId="{1678893C-1E21-46AF-A239-9636AD4E04B6}" srcOrd="2" destOrd="0" parTransId="{B7C6E4EF-3607-487C-9316-9A2D1D0B68B4}" sibTransId="{3ED8B388-8068-4B0F-A6CF-1196E901131A}"/>
    <dgm:cxn modelId="{04F17BCA-70AE-4D9A-98D6-7127FA84A5E1}" type="presOf" srcId="{1678893C-1E21-46AF-A239-9636AD4E04B6}" destId="{873BECD8-F0D1-47AB-A452-76D3618AFA75}" srcOrd="0" destOrd="0" presId="urn:microsoft.com/office/officeart/2005/8/layout/vList2"/>
    <dgm:cxn modelId="{1B5EAD39-6D2E-4225-B348-D681EEEAB154}" type="presParOf" srcId="{CC03EFAE-8D47-4757-ACCD-A61865C3C4AD}" destId="{C9EB651D-ACDC-4E54-9E3A-2A8C8CBC0646}" srcOrd="0" destOrd="0" presId="urn:microsoft.com/office/officeart/2005/8/layout/vList2"/>
    <dgm:cxn modelId="{4B0E3901-C35B-4E76-A3F3-D533DC6F8BCD}" type="presParOf" srcId="{CC03EFAE-8D47-4757-ACCD-A61865C3C4AD}" destId="{82D67044-977E-407F-BCCE-2BA83760CD07}" srcOrd="1" destOrd="0" presId="urn:microsoft.com/office/officeart/2005/8/layout/vList2"/>
    <dgm:cxn modelId="{AD612DCB-E967-4C3A-BE25-C4C2CA26A996}" type="presParOf" srcId="{CC03EFAE-8D47-4757-ACCD-A61865C3C4AD}" destId="{9D85B068-CE1B-4702-8D99-3484E4C52058}" srcOrd="2" destOrd="0" presId="urn:microsoft.com/office/officeart/2005/8/layout/vList2"/>
    <dgm:cxn modelId="{4CD4DDDC-9B06-48A1-90CB-D0D5F770CD7A}" type="presParOf" srcId="{CC03EFAE-8D47-4757-ACCD-A61865C3C4AD}" destId="{BC94B5B8-B894-4551-8227-51ADB3DBFE52}" srcOrd="3" destOrd="0" presId="urn:microsoft.com/office/officeart/2005/8/layout/vList2"/>
    <dgm:cxn modelId="{94313AF4-0996-44DF-B094-C62CB779BCFB}" type="presParOf" srcId="{CC03EFAE-8D47-4757-ACCD-A61865C3C4AD}" destId="{873BECD8-F0D1-47AB-A452-76D3618AFA7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9EC728-B63F-45C0-A01F-7570A7783FA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0EECB6-B4F4-40B6-872A-B6CD0518549B}">
      <dgm:prSet/>
      <dgm:spPr/>
      <dgm:t>
        <a:bodyPr/>
        <a:lstStyle/>
        <a:p>
          <a:r>
            <a:rPr lang="fr-FR"/>
            <a:t>Colonnes principales ‘order_id’</a:t>
          </a:r>
          <a:endParaRPr lang="en-US"/>
        </a:p>
      </dgm:t>
    </dgm:pt>
    <dgm:pt modelId="{DC05E936-EDE3-4C50-B978-DE9C6719B8C2}" type="parTrans" cxnId="{A3AD726A-AAFC-4BEF-AC8D-E95D6A525741}">
      <dgm:prSet/>
      <dgm:spPr/>
      <dgm:t>
        <a:bodyPr/>
        <a:lstStyle/>
        <a:p>
          <a:endParaRPr lang="en-US"/>
        </a:p>
      </dgm:t>
    </dgm:pt>
    <dgm:pt modelId="{711B6999-37C5-4841-A18F-C4A6327D880C}" type="sibTrans" cxnId="{A3AD726A-AAFC-4BEF-AC8D-E95D6A525741}">
      <dgm:prSet/>
      <dgm:spPr/>
      <dgm:t>
        <a:bodyPr/>
        <a:lstStyle/>
        <a:p>
          <a:endParaRPr lang="en-US"/>
        </a:p>
      </dgm:t>
    </dgm:pt>
    <dgm:pt modelId="{7E522522-2870-491E-A780-52FF34AA1001}">
      <dgm:prSet/>
      <dgm:spPr/>
      <dgm:t>
        <a:bodyPr/>
        <a:lstStyle/>
        <a:p>
          <a:r>
            <a:rPr lang="fr-FR"/>
            <a:t>Orders, payments, customers, reviews, et geolocation</a:t>
          </a:r>
          <a:endParaRPr lang="en-US"/>
        </a:p>
      </dgm:t>
    </dgm:pt>
    <dgm:pt modelId="{F8D9D9E0-7E68-4069-920A-FD7F573A7EF3}" type="parTrans" cxnId="{8E8C8712-5714-4A2D-9313-C46FCDA2D730}">
      <dgm:prSet/>
      <dgm:spPr/>
      <dgm:t>
        <a:bodyPr/>
        <a:lstStyle/>
        <a:p>
          <a:endParaRPr lang="en-US"/>
        </a:p>
      </dgm:t>
    </dgm:pt>
    <dgm:pt modelId="{13DE15AA-31BD-4BB9-81A4-D7FB009FDA0B}" type="sibTrans" cxnId="{8E8C8712-5714-4A2D-9313-C46FCDA2D730}">
      <dgm:prSet/>
      <dgm:spPr/>
      <dgm:t>
        <a:bodyPr/>
        <a:lstStyle/>
        <a:p>
          <a:endParaRPr lang="en-US"/>
        </a:p>
      </dgm:t>
    </dgm:pt>
    <dgm:pt modelId="{85C0A3F9-E8E3-4501-98D8-3343C2AF1953}">
      <dgm:prSet/>
      <dgm:spPr/>
      <dgm:t>
        <a:bodyPr/>
        <a:lstStyle/>
        <a:p>
          <a:r>
            <a:rPr lang="fr-FR" dirty="0"/>
            <a:t>Conservation des commandes où le </a:t>
          </a:r>
          <a:r>
            <a:rPr lang="fr-FR" dirty="0" err="1"/>
            <a:t>status</a:t>
          </a:r>
          <a:r>
            <a:rPr lang="fr-FR" dirty="0"/>
            <a:t> est ‘</a:t>
          </a:r>
          <a:r>
            <a:rPr lang="fr-FR" dirty="0" err="1"/>
            <a:t>delivered</a:t>
          </a:r>
          <a:r>
            <a:rPr lang="fr-FR" dirty="0"/>
            <a:t>’ ou ‘</a:t>
          </a:r>
          <a:r>
            <a:rPr lang="fr-FR" dirty="0" err="1"/>
            <a:t>shipped</a:t>
          </a:r>
          <a:r>
            <a:rPr lang="fr-FR" dirty="0"/>
            <a:t>’</a:t>
          </a:r>
          <a:endParaRPr lang="en-US" dirty="0"/>
        </a:p>
      </dgm:t>
    </dgm:pt>
    <dgm:pt modelId="{BFA27131-19CF-4BEC-AD3E-3B755F4A324A}" type="parTrans" cxnId="{84EF5CCD-5986-4A3A-B796-6F137D84C2D9}">
      <dgm:prSet/>
      <dgm:spPr/>
      <dgm:t>
        <a:bodyPr/>
        <a:lstStyle/>
        <a:p>
          <a:endParaRPr lang="en-US"/>
        </a:p>
      </dgm:t>
    </dgm:pt>
    <dgm:pt modelId="{1B1E9F22-C920-4E09-8D35-81EF231430AD}" type="sibTrans" cxnId="{84EF5CCD-5986-4A3A-B796-6F137D84C2D9}">
      <dgm:prSet/>
      <dgm:spPr/>
      <dgm:t>
        <a:bodyPr/>
        <a:lstStyle/>
        <a:p>
          <a:endParaRPr lang="en-US"/>
        </a:p>
      </dgm:t>
    </dgm:pt>
    <dgm:pt modelId="{1F4725E3-F0DC-4B97-9855-FFB59D5C6353}" type="pres">
      <dgm:prSet presAssocID="{B79EC728-B63F-45C0-A01F-7570A7783FAB}" presName="linear" presStyleCnt="0">
        <dgm:presLayoutVars>
          <dgm:animLvl val="lvl"/>
          <dgm:resizeHandles val="exact"/>
        </dgm:presLayoutVars>
      </dgm:prSet>
      <dgm:spPr/>
    </dgm:pt>
    <dgm:pt modelId="{8648CDDD-1EE6-4B8E-8FEE-D3062818E4D1}" type="pres">
      <dgm:prSet presAssocID="{5E0EECB6-B4F4-40B6-872A-B6CD051854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A8CBC1-7F5A-4214-A5EC-DEFBB959F322}" type="pres">
      <dgm:prSet presAssocID="{711B6999-37C5-4841-A18F-C4A6327D880C}" presName="spacer" presStyleCnt="0"/>
      <dgm:spPr/>
    </dgm:pt>
    <dgm:pt modelId="{E90A8292-6243-4523-9B3A-14498E5CCF44}" type="pres">
      <dgm:prSet presAssocID="{7E522522-2870-491E-A780-52FF34AA10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E44C92-5ABD-4BDA-900E-8D14B81BA4B7}" type="pres">
      <dgm:prSet presAssocID="{13DE15AA-31BD-4BB9-81A4-D7FB009FDA0B}" presName="spacer" presStyleCnt="0"/>
      <dgm:spPr/>
    </dgm:pt>
    <dgm:pt modelId="{93FE5F5E-07BD-49ED-A6E1-E692A7F5F023}" type="pres">
      <dgm:prSet presAssocID="{85C0A3F9-E8E3-4501-98D8-3343C2AF19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8C8712-5714-4A2D-9313-C46FCDA2D730}" srcId="{B79EC728-B63F-45C0-A01F-7570A7783FAB}" destId="{7E522522-2870-491E-A780-52FF34AA1001}" srcOrd="1" destOrd="0" parTransId="{F8D9D9E0-7E68-4069-920A-FD7F573A7EF3}" sibTransId="{13DE15AA-31BD-4BB9-81A4-D7FB009FDA0B}"/>
    <dgm:cxn modelId="{A3AD726A-AAFC-4BEF-AC8D-E95D6A525741}" srcId="{B79EC728-B63F-45C0-A01F-7570A7783FAB}" destId="{5E0EECB6-B4F4-40B6-872A-B6CD0518549B}" srcOrd="0" destOrd="0" parTransId="{DC05E936-EDE3-4C50-B978-DE9C6719B8C2}" sibTransId="{711B6999-37C5-4841-A18F-C4A6327D880C}"/>
    <dgm:cxn modelId="{2E6BCB7A-FE8B-4951-817A-49FA08801331}" type="presOf" srcId="{85C0A3F9-E8E3-4501-98D8-3343C2AF1953}" destId="{93FE5F5E-07BD-49ED-A6E1-E692A7F5F023}" srcOrd="0" destOrd="0" presId="urn:microsoft.com/office/officeart/2005/8/layout/vList2"/>
    <dgm:cxn modelId="{50BA56AC-B598-473B-82FB-7079510EADD6}" type="presOf" srcId="{B79EC728-B63F-45C0-A01F-7570A7783FAB}" destId="{1F4725E3-F0DC-4B97-9855-FFB59D5C6353}" srcOrd="0" destOrd="0" presId="urn:microsoft.com/office/officeart/2005/8/layout/vList2"/>
    <dgm:cxn modelId="{03DDE9BE-9F34-4AF4-875E-1FC5BB4390E8}" type="presOf" srcId="{5E0EECB6-B4F4-40B6-872A-B6CD0518549B}" destId="{8648CDDD-1EE6-4B8E-8FEE-D3062818E4D1}" srcOrd="0" destOrd="0" presId="urn:microsoft.com/office/officeart/2005/8/layout/vList2"/>
    <dgm:cxn modelId="{84EF5CCD-5986-4A3A-B796-6F137D84C2D9}" srcId="{B79EC728-B63F-45C0-A01F-7570A7783FAB}" destId="{85C0A3F9-E8E3-4501-98D8-3343C2AF1953}" srcOrd="2" destOrd="0" parTransId="{BFA27131-19CF-4BEC-AD3E-3B755F4A324A}" sibTransId="{1B1E9F22-C920-4E09-8D35-81EF231430AD}"/>
    <dgm:cxn modelId="{1A63D9E1-9B6F-4531-8F7F-16A12B3FB134}" type="presOf" srcId="{7E522522-2870-491E-A780-52FF34AA1001}" destId="{E90A8292-6243-4523-9B3A-14498E5CCF44}" srcOrd="0" destOrd="0" presId="urn:microsoft.com/office/officeart/2005/8/layout/vList2"/>
    <dgm:cxn modelId="{DB1E4746-A202-4AC6-9A0E-399C9025B032}" type="presParOf" srcId="{1F4725E3-F0DC-4B97-9855-FFB59D5C6353}" destId="{8648CDDD-1EE6-4B8E-8FEE-D3062818E4D1}" srcOrd="0" destOrd="0" presId="urn:microsoft.com/office/officeart/2005/8/layout/vList2"/>
    <dgm:cxn modelId="{8B7975E3-4868-4C73-8828-24A7C1C8E2B0}" type="presParOf" srcId="{1F4725E3-F0DC-4B97-9855-FFB59D5C6353}" destId="{1EA8CBC1-7F5A-4214-A5EC-DEFBB959F322}" srcOrd="1" destOrd="0" presId="urn:microsoft.com/office/officeart/2005/8/layout/vList2"/>
    <dgm:cxn modelId="{1557EFD0-67CE-4E56-83F3-497D9CA79613}" type="presParOf" srcId="{1F4725E3-F0DC-4B97-9855-FFB59D5C6353}" destId="{E90A8292-6243-4523-9B3A-14498E5CCF44}" srcOrd="2" destOrd="0" presId="urn:microsoft.com/office/officeart/2005/8/layout/vList2"/>
    <dgm:cxn modelId="{B046E362-CCCE-456F-85E6-3ABE51CE7AF1}" type="presParOf" srcId="{1F4725E3-F0DC-4B97-9855-FFB59D5C6353}" destId="{69E44C92-5ABD-4BDA-900E-8D14B81BA4B7}" srcOrd="3" destOrd="0" presId="urn:microsoft.com/office/officeart/2005/8/layout/vList2"/>
    <dgm:cxn modelId="{C860C094-EB9C-4FCC-9AE8-F59A327E3FE2}" type="presParOf" srcId="{1F4725E3-F0DC-4B97-9855-FFB59D5C6353}" destId="{93FE5F5E-07BD-49ED-A6E1-E692A7F5F0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01CD9A-D4DF-45E4-9CA0-EF9E28C09A8A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48BA35C-F05A-4525-AFAD-1A044B1A80A4}">
      <dgm:prSet/>
      <dgm:spPr/>
      <dgm:t>
        <a:bodyPr/>
        <a:lstStyle/>
        <a:p>
          <a:r>
            <a:rPr lang="fr-FR"/>
            <a:t>La segmentation RFM repose sur trois valeurs pour segmenter les clients</a:t>
          </a:r>
          <a:endParaRPr lang="en-US"/>
        </a:p>
      </dgm:t>
    </dgm:pt>
    <dgm:pt modelId="{2E3C818D-53D6-4318-9459-DE046CA3FC10}" type="parTrans" cxnId="{C74A5082-82B6-4DBD-8DFB-522A61AEF7F6}">
      <dgm:prSet/>
      <dgm:spPr/>
      <dgm:t>
        <a:bodyPr/>
        <a:lstStyle/>
        <a:p>
          <a:endParaRPr lang="en-US"/>
        </a:p>
      </dgm:t>
    </dgm:pt>
    <dgm:pt modelId="{B513BF14-9964-4CE9-B56C-A4EE760105B6}" type="sibTrans" cxnId="{C74A5082-82B6-4DBD-8DFB-522A61AEF7F6}">
      <dgm:prSet/>
      <dgm:spPr/>
      <dgm:t>
        <a:bodyPr/>
        <a:lstStyle/>
        <a:p>
          <a:endParaRPr lang="en-US"/>
        </a:p>
      </dgm:t>
    </dgm:pt>
    <dgm:pt modelId="{A162D24F-56E1-4682-B53D-876BE6BEB5B8}">
      <dgm:prSet/>
      <dgm:spPr/>
      <dgm:t>
        <a:bodyPr/>
        <a:lstStyle/>
        <a:p>
          <a:r>
            <a:rPr lang="fr-FR"/>
            <a:t>La récence, date du dernier achat</a:t>
          </a:r>
          <a:endParaRPr lang="en-US"/>
        </a:p>
      </dgm:t>
    </dgm:pt>
    <dgm:pt modelId="{5D5A6B43-595A-4F22-9DD4-7554B1E8149E}" type="parTrans" cxnId="{2F835D2E-B302-4143-8FC0-F776ABAD2A33}">
      <dgm:prSet/>
      <dgm:spPr/>
      <dgm:t>
        <a:bodyPr/>
        <a:lstStyle/>
        <a:p>
          <a:endParaRPr lang="en-US"/>
        </a:p>
      </dgm:t>
    </dgm:pt>
    <dgm:pt modelId="{70A8A936-BF09-4CD2-AC01-55B78A8C277A}" type="sibTrans" cxnId="{2F835D2E-B302-4143-8FC0-F776ABAD2A33}">
      <dgm:prSet/>
      <dgm:spPr/>
      <dgm:t>
        <a:bodyPr/>
        <a:lstStyle/>
        <a:p>
          <a:endParaRPr lang="en-US"/>
        </a:p>
      </dgm:t>
    </dgm:pt>
    <dgm:pt modelId="{DC110B0B-6185-4AA1-99A3-7966D1DAF455}">
      <dgm:prSet/>
      <dgm:spPr/>
      <dgm:t>
        <a:bodyPr/>
        <a:lstStyle/>
        <a:p>
          <a:r>
            <a:rPr lang="fr-FR"/>
            <a:t>Le fréquence, nombre d’achat sur la période</a:t>
          </a:r>
          <a:endParaRPr lang="en-US"/>
        </a:p>
      </dgm:t>
    </dgm:pt>
    <dgm:pt modelId="{B0BBF388-8CC0-41B4-8D52-B9F0F5EABE23}" type="parTrans" cxnId="{C8E37EBE-E775-4178-9334-77061059C88C}">
      <dgm:prSet/>
      <dgm:spPr/>
      <dgm:t>
        <a:bodyPr/>
        <a:lstStyle/>
        <a:p>
          <a:endParaRPr lang="en-US"/>
        </a:p>
      </dgm:t>
    </dgm:pt>
    <dgm:pt modelId="{74115461-E086-42E1-A863-6180C1742C2C}" type="sibTrans" cxnId="{C8E37EBE-E775-4178-9334-77061059C88C}">
      <dgm:prSet/>
      <dgm:spPr/>
      <dgm:t>
        <a:bodyPr/>
        <a:lstStyle/>
        <a:p>
          <a:endParaRPr lang="en-US"/>
        </a:p>
      </dgm:t>
    </dgm:pt>
    <dgm:pt modelId="{40233956-B6E9-44FE-B379-86302B3F4B1B}">
      <dgm:prSet/>
      <dgm:spPr/>
      <dgm:t>
        <a:bodyPr/>
        <a:lstStyle/>
        <a:p>
          <a:r>
            <a:rPr lang="fr-FR"/>
            <a:t>Le montant, la somme totale dépensé par le client</a:t>
          </a:r>
          <a:endParaRPr lang="en-US"/>
        </a:p>
      </dgm:t>
    </dgm:pt>
    <dgm:pt modelId="{0B257DEE-A37B-4FF6-AA76-F936D93DC83A}" type="parTrans" cxnId="{46DF59B2-0563-4B4E-8141-A68C193FB17D}">
      <dgm:prSet/>
      <dgm:spPr/>
      <dgm:t>
        <a:bodyPr/>
        <a:lstStyle/>
        <a:p>
          <a:endParaRPr lang="en-US"/>
        </a:p>
      </dgm:t>
    </dgm:pt>
    <dgm:pt modelId="{1F4CE001-A9B8-4FF0-8FD5-7E0396B93768}" type="sibTrans" cxnId="{46DF59B2-0563-4B4E-8141-A68C193FB17D}">
      <dgm:prSet/>
      <dgm:spPr/>
      <dgm:t>
        <a:bodyPr/>
        <a:lstStyle/>
        <a:p>
          <a:endParaRPr lang="en-US"/>
        </a:p>
      </dgm:t>
    </dgm:pt>
    <dgm:pt modelId="{BFACDEE8-50B7-42CC-9210-5A990E8558C6}" type="pres">
      <dgm:prSet presAssocID="{2D01CD9A-D4DF-45E4-9CA0-EF9E28C09A8A}" presName="matrix" presStyleCnt="0">
        <dgm:presLayoutVars>
          <dgm:chMax val="1"/>
          <dgm:dir/>
          <dgm:resizeHandles val="exact"/>
        </dgm:presLayoutVars>
      </dgm:prSet>
      <dgm:spPr/>
    </dgm:pt>
    <dgm:pt modelId="{99C49351-DDDE-46BE-9AF0-184CDEAA7A35}" type="pres">
      <dgm:prSet presAssocID="{2D01CD9A-D4DF-45E4-9CA0-EF9E28C09A8A}" presName="diamond" presStyleLbl="bgShp" presStyleIdx="0" presStyleCnt="1"/>
      <dgm:spPr/>
    </dgm:pt>
    <dgm:pt modelId="{5A913455-BCB5-46A3-A394-4E0480010731}" type="pres">
      <dgm:prSet presAssocID="{2D01CD9A-D4DF-45E4-9CA0-EF9E28C09A8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7A032C9-2934-443A-AAFE-BF91769DC12E}" type="pres">
      <dgm:prSet presAssocID="{2D01CD9A-D4DF-45E4-9CA0-EF9E28C09A8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A99D108-3929-41E1-880E-E0A727EAFAAF}" type="pres">
      <dgm:prSet presAssocID="{2D01CD9A-D4DF-45E4-9CA0-EF9E28C09A8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8B86424-2773-4F67-BBF9-52CBDCFEBDF0}" type="pres">
      <dgm:prSet presAssocID="{2D01CD9A-D4DF-45E4-9CA0-EF9E28C09A8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B9C6327-33EB-4CD1-8E0A-511EAA8EB73A}" type="presOf" srcId="{40233956-B6E9-44FE-B379-86302B3F4B1B}" destId="{28B86424-2773-4F67-BBF9-52CBDCFEBDF0}" srcOrd="0" destOrd="0" presId="urn:microsoft.com/office/officeart/2005/8/layout/matrix3"/>
    <dgm:cxn modelId="{2F835D2E-B302-4143-8FC0-F776ABAD2A33}" srcId="{2D01CD9A-D4DF-45E4-9CA0-EF9E28C09A8A}" destId="{A162D24F-56E1-4682-B53D-876BE6BEB5B8}" srcOrd="1" destOrd="0" parTransId="{5D5A6B43-595A-4F22-9DD4-7554B1E8149E}" sibTransId="{70A8A936-BF09-4CD2-AC01-55B78A8C277A}"/>
    <dgm:cxn modelId="{6D12CD32-2DB4-499D-85A8-FB6836E6ADE8}" type="presOf" srcId="{2D01CD9A-D4DF-45E4-9CA0-EF9E28C09A8A}" destId="{BFACDEE8-50B7-42CC-9210-5A990E8558C6}" srcOrd="0" destOrd="0" presId="urn:microsoft.com/office/officeart/2005/8/layout/matrix3"/>
    <dgm:cxn modelId="{5C89C046-93B7-464D-8FEA-BFB351D0D59B}" type="presOf" srcId="{DC110B0B-6185-4AA1-99A3-7966D1DAF455}" destId="{5A99D108-3929-41E1-880E-E0A727EAFAAF}" srcOrd="0" destOrd="0" presId="urn:microsoft.com/office/officeart/2005/8/layout/matrix3"/>
    <dgm:cxn modelId="{576C2D68-D41C-4B59-B788-1E85D684AE73}" type="presOf" srcId="{A162D24F-56E1-4682-B53D-876BE6BEB5B8}" destId="{97A032C9-2934-443A-AAFE-BF91769DC12E}" srcOrd="0" destOrd="0" presId="urn:microsoft.com/office/officeart/2005/8/layout/matrix3"/>
    <dgm:cxn modelId="{15ED626F-053C-4B39-BDA0-FBD080654863}" type="presOf" srcId="{A48BA35C-F05A-4525-AFAD-1A044B1A80A4}" destId="{5A913455-BCB5-46A3-A394-4E0480010731}" srcOrd="0" destOrd="0" presId="urn:microsoft.com/office/officeart/2005/8/layout/matrix3"/>
    <dgm:cxn modelId="{C74A5082-82B6-4DBD-8DFB-522A61AEF7F6}" srcId="{2D01CD9A-D4DF-45E4-9CA0-EF9E28C09A8A}" destId="{A48BA35C-F05A-4525-AFAD-1A044B1A80A4}" srcOrd="0" destOrd="0" parTransId="{2E3C818D-53D6-4318-9459-DE046CA3FC10}" sibTransId="{B513BF14-9964-4CE9-B56C-A4EE760105B6}"/>
    <dgm:cxn modelId="{46DF59B2-0563-4B4E-8141-A68C193FB17D}" srcId="{2D01CD9A-D4DF-45E4-9CA0-EF9E28C09A8A}" destId="{40233956-B6E9-44FE-B379-86302B3F4B1B}" srcOrd="3" destOrd="0" parTransId="{0B257DEE-A37B-4FF6-AA76-F936D93DC83A}" sibTransId="{1F4CE001-A9B8-4FF0-8FD5-7E0396B93768}"/>
    <dgm:cxn modelId="{C8E37EBE-E775-4178-9334-77061059C88C}" srcId="{2D01CD9A-D4DF-45E4-9CA0-EF9E28C09A8A}" destId="{DC110B0B-6185-4AA1-99A3-7966D1DAF455}" srcOrd="2" destOrd="0" parTransId="{B0BBF388-8CC0-41B4-8D52-B9F0F5EABE23}" sibTransId="{74115461-E086-42E1-A863-6180C1742C2C}"/>
    <dgm:cxn modelId="{C7966BFB-1521-4BAB-9759-4D6951B459D6}" type="presParOf" srcId="{BFACDEE8-50B7-42CC-9210-5A990E8558C6}" destId="{99C49351-DDDE-46BE-9AF0-184CDEAA7A35}" srcOrd="0" destOrd="0" presId="urn:microsoft.com/office/officeart/2005/8/layout/matrix3"/>
    <dgm:cxn modelId="{513C23DF-CB25-4477-9599-09DD994EFDEF}" type="presParOf" srcId="{BFACDEE8-50B7-42CC-9210-5A990E8558C6}" destId="{5A913455-BCB5-46A3-A394-4E0480010731}" srcOrd="1" destOrd="0" presId="urn:microsoft.com/office/officeart/2005/8/layout/matrix3"/>
    <dgm:cxn modelId="{28ACB2B5-1887-43CF-8743-B203C7183272}" type="presParOf" srcId="{BFACDEE8-50B7-42CC-9210-5A990E8558C6}" destId="{97A032C9-2934-443A-AAFE-BF91769DC12E}" srcOrd="2" destOrd="0" presId="urn:microsoft.com/office/officeart/2005/8/layout/matrix3"/>
    <dgm:cxn modelId="{12924217-E141-469E-86FA-0CA1DB8B296D}" type="presParOf" srcId="{BFACDEE8-50B7-42CC-9210-5A990E8558C6}" destId="{5A99D108-3929-41E1-880E-E0A727EAFAAF}" srcOrd="3" destOrd="0" presId="urn:microsoft.com/office/officeart/2005/8/layout/matrix3"/>
    <dgm:cxn modelId="{2EA65400-448D-4A82-93F7-F9C812BFB597}" type="presParOf" srcId="{BFACDEE8-50B7-42CC-9210-5A990E8558C6}" destId="{28B86424-2773-4F67-BBF9-52CBDCFEBDF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9EEDC2-482D-48B9-BC99-71A9D143082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879271-FCA6-4AFB-9FC8-F379AACE3F9F}">
      <dgm:prSet custT="1"/>
      <dgm:spPr/>
      <dgm:t>
        <a:bodyPr/>
        <a:lstStyle/>
        <a:p>
          <a:r>
            <a:rPr lang="fr-FR" sz="3200" dirty="0"/>
            <a:t>Le modèle reste assez stable les premiers mois</a:t>
          </a:r>
          <a:endParaRPr lang="en-US" sz="3200" dirty="0"/>
        </a:p>
      </dgm:t>
    </dgm:pt>
    <dgm:pt modelId="{CC85E54D-14DF-48FB-BF9B-CD41A74D53C1}" type="parTrans" cxnId="{6504CFD7-F7A0-40B1-91BE-9958736D44CB}">
      <dgm:prSet/>
      <dgm:spPr/>
      <dgm:t>
        <a:bodyPr/>
        <a:lstStyle/>
        <a:p>
          <a:endParaRPr lang="en-US"/>
        </a:p>
      </dgm:t>
    </dgm:pt>
    <dgm:pt modelId="{FCFA8859-860D-4CE7-ACF8-B8841C542F36}" type="sibTrans" cxnId="{6504CFD7-F7A0-40B1-91BE-9958736D44CB}">
      <dgm:prSet/>
      <dgm:spPr/>
      <dgm:t>
        <a:bodyPr/>
        <a:lstStyle/>
        <a:p>
          <a:endParaRPr lang="en-US"/>
        </a:p>
      </dgm:t>
    </dgm:pt>
    <dgm:pt modelId="{424A65E8-9688-4DEE-8D9D-BE05F244E21B}">
      <dgm:prSet custT="1"/>
      <dgm:spPr/>
      <dgm:t>
        <a:bodyPr/>
        <a:lstStyle/>
        <a:p>
          <a:r>
            <a:rPr lang="fr-FR" sz="3200" dirty="0"/>
            <a:t>Accélération de la dégradation après 100 jours (</a:t>
          </a:r>
          <a:r>
            <a:rPr lang="en-US" sz="3200" dirty="0"/>
            <a:t>ARI score </a:t>
          </a:r>
          <a:r>
            <a:rPr lang="en-US" sz="3200" dirty="0" err="1"/>
            <a:t>inférieur</a:t>
          </a:r>
          <a:r>
            <a:rPr lang="en-US" sz="3200" dirty="0"/>
            <a:t> à 0.8)</a:t>
          </a:r>
        </a:p>
      </dgm:t>
    </dgm:pt>
    <dgm:pt modelId="{ECAFD4CB-5BCF-41E8-A2F7-F4D6FF53FD6E}" type="parTrans" cxnId="{6B08C8AE-4761-43B8-A5C7-0BF9595892FC}">
      <dgm:prSet/>
      <dgm:spPr/>
      <dgm:t>
        <a:bodyPr/>
        <a:lstStyle/>
        <a:p>
          <a:endParaRPr lang="en-US"/>
        </a:p>
      </dgm:t>
    </dgm:pt>
    <dgm:pt modelId="{7829E91F-A7D7-4E0E-92B4-AA86664F8435}" type="sibTrans" cxnId="{6B08C8AE-4761-43B8-A5C7-0BF9595892FC}">
      <dgm:prSet/>
      <dgm:spPr/>
      <dgm:t>
        <a:bodyPr/>
        <a:lstStyle/>
        <a:p>
          <a:endParaRPr lang="en-US"/>
        </a:p>
      </dgm:t>
    </dgm:pt>
    <dgm:pt modelId="{44E1E54D-351D-41D8-B420-F6E25B839E5E}" type="pres">
      <dgm:prSet presAssocID="{9E9EEDC2-482D-48B9-BC99-71A9D143082D}" presName="linear" presStyleCnt="0">
        <dgm:presLayoutVars>
          <dgm:animLvl val="lvl"/>
          <dgm:resizeHandles val="exact"/>
        </dgm:presLayoutVars>
      </dgm:prSet>
      <dgm:spPr/>
    </dgm:pt>
    <dgm:pt modelId="{D117EE06-156B-4EFE-9502-3055FC609CD0}" type="pres">
      <dgm:prSet presAssocID="{C8879271-FCA6-4AFB-9FC8-F379AACE3F9F}" presName="parentText" presStyleLbl="node1" presStyleIdx="0" presStyleCnt="2" custLinFactNeighborX="-82" custLinFactNeighborY="-3834">
        <dgm:presLayoutVars>
          <dgm:chMax val="0"/>
          <dgm:bulletEnabled val="1"/>
        </dgm:presLayoutVars>
      </dgm:prSet>
      <dgm:spPr/>
    </dgm:pt>
    <dgm:pt modelId="{6B6A82FF-1315-41C6-BEEA-17783BCF8C59}" type="pres">
      <dgm:prSet presAssocID="{FCFA8859-860D-4CE7-ACF8-B8841C542F36}" presName="spacer" presStyleCnt="0"/>
      <dgm:spPr/>
    </dgm:pt>
    <dgm:pt modelId="{23343271-5296-4B3E-B241-7DD6269B4E1E}" type="pres">
      <dgm:prSet presAssocID="{424A65E8-9688-4DEE-8D9D-BE05F244E21B}" presName="parentText" presStyleLbl="node1" presStyleIdx="1" presStyleCnt="2" custLinFactNeighborX="-1264" custLinFactNeighborY="33206">
        <dgm:presLayoutVars>
          <dgm:chMax val="0"/>
          <dgm:bulletEnabled val="1"/>
        </dgm:presLayoutVars>
      </dgm:prSet>
      <dgm:spPr/>
    </dgm:pt>
  </dgm:ptLst>
  <dgm:cxnLst>
    <dgm:cxn modelId="{09C13068-F25B-4C5A-9CCA-AB692F078342}" type="presOf" srcId="{9E9EEDC2-482D-48B9-BC99-71A9D143082D}" destId="{44E1E54D-351D-41D8-B420-F6E25B839E5E}" srcOrd="0" destOrd="0" presId="urn:microsoft.com/office/officeart/2005/8/layout/vList2"/>
    <dgm:cxn modelId="{A2F500A3-FD9E-4E19-8F65-B22ECF6997BE}" type="presOf" srcId="{C8879271-FCA6-4AFB-9FC8-F379AACE3F9F}" destId="{D117EE06-156B-4EFE-9502-3055FC609CD0}" srcOrd="0" destOrd="0" presId="urn:microsoft.com/office/officeart/2005/8/layout/vList2"/>
    <dgm:cxn modelId="{6B08C8AE-4761-43B8-A5C7-0BF9595892FC}" srcId="{9E9EEDC2-482D-48B9-BC99-71A9D143082D}" destId="{424A65E8-9688-4DEE-8D9D-BE05F244E21B}" srcOrd="1" destOrd="0" parTransId="{ECAFD4CB-5BCF-41E8-A2F7-F4D6FF53FD6E}" sibTransId="{7829E91F-A7D7-4E0E-92B4-AA86664F8435}"/>
    <dgm:cxn modelId="{6504CFD7-F7A0-40B1-91BE-9958736D44CB}" srcId="{9E9EEDC2-482D-48B9-BC99-71A9D143082D}" destId="{C8879271-FCA6-4AFB-9FC8-F379AACE3F9F}" srcOrd="0" destOrd="0" parTransId="{CC85E54D-14DF-48FB-BF9B-CD41A74D53C1}" sibTransId="{FCFA8859-860D-4CE7-ACF8-B8841C542F36}"/>
    <dgm:cxn modelId="{EEDF4BDF-321E-4EAC-AA2F-B5EE14FC2054}" type="presOf" srcId="{424A65E8-9688-4DEE-8D9D-BE05F244E21B}" destId="{23343271-5296-4B3E-B241-7DD6269B4E1E}" srcOrd="0" destOrd="0" presId="urn:microsoft.com/office/officeart/2005/8/layout/vList2"/>
    <dgm:cxn modelId="{64A28103-DD0F-4A4F-BECD-85FFF332800F}" type="presParOf" srcId="{44E1E54D-351D-41D8-B420-F6E25B839E5E}" destId="{D117EE06-156B-4EFE-9502-3055FC609CD0}" srcOrd="0" destOrd="0" presId="urn:microsoft.com/office/officeart/2005/8/layout/vList2"/>
    <dgm:cxn modelId="{D0BBED1B-54CD-40D6-9248-7566A70A8E76}" type="presParOf" srcId="{44E1E54D-351D-41D8-B420-F6E25B839E5E}" destId="{6B6A82FF-1315-41C6-BEEA-17783BCF8C59}" srcOrd="1" destOrd="0" presId="urn:microsoft.com/office/officeart/2005/8/layout/vList2"/>
    <dgm:cxn modelId="{486ED519-D02B-4503-A853-B576A185EE82}" type="presParOf" srcId="{44E1E54D-351D-41D8-B420-F6E25B839E5E}" destId="{23343271-5296-4B3E-B241-7DD6269B4E1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503C5-2B04-45AA-8102-29399C102C81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30D92-9053-410F-A9A5-6ED0DE6BD6AF}">
      <dsp:nvSpPr>
        <dsp:cNvPr id="0" name=""/>
        <dsp:cNvSpPr/>
      </dsp:nvSpPr>
      <dsp:spPr>
        <a:xfrm>
          <a:off x="0" y="665"/>
          <a:ext cx="6666833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1. rappel de la probl</a:t>
          </a:r>
          <a:r>
            <a:rPr lang="fr-FR" sz="2800" kern="1200"/>
            <a:t>ématique</a:t>
          </a:r>
          <a:endParaRPr lang="en-US" sz="2800" kern="1200"/>
        </a:p>
      </dsp:txBody>
      <dsp:txXfrm>
        <a:off x="0" y="665"/>
        <a:ext cx="6666833" cy="605843"/>
      </dsp:txXfrm>
    </dsp:sp>
    <dsp:sp modelId="{A33DF8F6-BF09-4905-90A8-2D4B8396420B}">
      <dsp:nvSpPr>
        <dsp:cNvPr id="0" name=""/>
        <dsp:cNvSpPr/>
      </dsp:nvSpPr>
      <dsp:spPr>
        <a:xfrm>
          <a:off x="0" y="60650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181920"/>
                <a:satOff val="-10491"/>
                <a:lumOff val="10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81920"/>
                <a:satOff val="-10491"/>
                <a:lumOff val="10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81920"/>
                <a:satOff val="-10491"/>
                <a:lumOff val="10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8EFC9-216A-4F75-B3F5-2ACFE4B92CFA}">
      <dsp:nvSpPr>
        <dsp:cNvPr id="0" name=""/>
        <dsp:cNvSpPr/>
      </dsp:nvSpPr>
      <dsp:spPr>
        <a:xfrm>
          <a:off x="0" y="606508"/>
          <a:ext cx="6666833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2. structure des données</a:t>
          </a:r>
          <a:endParaRPr lang="en-US" sz="2800" kern="1200"/>
        </a:p>
      </dsp:txBody>
      <dsp:txXfrm>
        <a:off x="0" y="606508"/>
        <a:ext cx="6666833" cy="605843"/>
      </dsp:txXfrm>
    </dsp:sp>
    <dsp:sp modelId="{CDE4C85E-2FAB-4559-BFA3-16C068C76C84}">
      <dsp:nvSpPr>
        <dsp:cNvPr id="0" name=""/>
        <dsp:cNvSpPr/>
      </dsp:nvSpPr>
      <dsp:spPr>
        <a:xfrm>
          <a:off x="0" y="1212352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D75CE2-D454-46C2-94F5-980025B7B221}">
      <dsp:nvSpPr>
        <dsp:cNvPr id="0" name=""/>
        <dsp:cNvSpPr/>
      </dsp:nvSpPr>
      <dsp:spPr>
        <a:xfrm>
          <a:off x="0" y="1212352"/>
          <a:ext cx="6666833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3. détails des données</a:t>
          </a:r>
          <a:endParaRPr lang="en-US" sz="2800" kern="1200"/>
        </a:p>
      </dsp:txBody>
      <dsp:txXfrm>
        <a:off x="0" y="1212352"/>
        <a:ext cx="6666833" cy="605843"/>
      </dsp:txXfrm>
    </dsp:sp>
    <dsp:sp modelId="{1A0A5246-BDCF-47C1-BD4E-889837D96843}">
      <dsp:nvSpPr>
        <dsp:cNvPr id="0" name=""/>
        <dsp:cNvSpPr/>
      </dsp:nvSpPr>
      <dsp:spPr>
        <a:xfrm>
          <a:off x="0" y="181819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545761"/>
                <a:satOff val="-31473"/>
                <a:lumOff val="3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45761"/>
                <a:satOff val="-31473"/>
                <a:lumOff val="3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45761"/>
                <a:satOff val="-31473"/>
                <a:lumOff val="3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758714-4493-4424-AF55-80B21F7A0742}">
      <dsp:nvSpPr>
        <dsp:cNvPr id="0" name=""/>
        <dsp:cNvSpPr/>
      </dsp:nvSpPr>
      <dsp:spPr>
        <a:xfrm>
          <a:off x="0" y="1818195"/>
          <a:ext cx="6666833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4. Assemblage des bases de données</a:t>
          </a:r>
          <a:endParaRPr lang="en-US" sz="2800" kern="1200"/>
        </a:p>
      </dsp:txBody>
      <dsp:txXfrm>
        <a:off x="0" y="1818195"/>
        <a:ext cx="6666833" cy="605843"/>
      </dsp:txXfrm>
    </dsp:sp>
    <dsp:sp modelId="{BA000754-7E2A-40CE-9638-0E578A101C9B}">
      <dsp:nvSpPr>
        <dsp:cNvPr id="0" name=""/>
        <dsp:cNvSpPr/>
      </dsp:nvSpPr>
      <dsp:spPr>
        <a:xfrm>
          <a:off x="0" y="242403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BBFB67-62EC-400C-998A-7744910BC174}">
      <dsp:nvSpPr>
        <dsp:cNvPr id="0" name=""/>
        <dsp:cNvSpPr/>
      </dsp:nvSpPr>
      <dsp:spPr>
        <a:xfrm>
          <a:off x="0" y="2424038"/>
          <a:ext cx="6666833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5. Transformation des données</a:t>
          </a:r>
          <a:endParaRPr lang="en-US" sz="2800" kern="1200"/>
        </a:p>
      </dsp:txBody>
      <dsp:txXfrm>
        <a:off x="0" y="2424038"/>
        <a:ext cx="6666833" cy="605843"/>
      </dsp:txXfrm>
    </dsp:sp>
    <dsp:sp modelId="{E1BD527C-39C0-45D1-86B4-03C4B804C05F}">
      <dsp:nvSpPr>
        <dsp:cNvPr id="0" name=""/>
        <dsp:cNvSpPr/>
      </dsp:nvSpPr>
      <dsp:spPr>
        <a:xfrm>
          <a:off x="0" y="302988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909602"/>
                <a:satOff val="-52455"/>
                <a:lumOff val="5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09602"/>
                <a:satOff val="-52455"/>
                <a:lumOff val="5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09602"/>
                <a:satOff val="-52455"/>
                <a:lumOff val="5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4B4915-8350-499B-B53D-AD04E8803FFA}">
      <dsp:nvSpPr>
        <dsp:cNvPr id="0" name=""/>
        <dsp:cNvSpPr/>
      </dsp:nvSpPr>
      <dsp:spPr>
        <a:xfrm>
          <a:off x="0" y="3029881"/>
          <a:ext cx="6666833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6. Segmentation RFM</a:t>
          </a:r>
          <a:endParaRPr lang="en-US" sz="2800" kern="1200"/>
        </a:p>
      </dsp:txBody>
      <dsp:txXfrm>
        <a:off x="0" y="3029881"/>
        <a:ext cx="6666833" cy="605843"/>
      </dsp:txXfrm>
    </dsp:sp>
    <dsp:sp modelId="{02D419BE-83D0-4FC5-96C4-705D48EDFFAD}">
      <dsp:nvSpPr>
        <dsp:cNvPr id="0" name=""/>
        <dsp:cNvSpPr/>
      </dsp:nvSpPr>
      <dsp:spPr>
        <a:xfrm>
          <a:off x="0" y="3635724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25B4C9-8809-4D4A-A1EA-0EEE6883D088}">
      <dsp:nvSpPr>
        <dsp:cNvPr id="0" name=""/>
        <dsp:cNvSpPr/>
      </dsp:nvSpPr>
      <dsp:spPr>
        <a:xfrm>
          <a:off x="0" y="3635724"/>
          <a:ext cx="6666833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7. Choix du modèle</a:t>
          </a:r>
          <a:endParaRPr lang="en-US" sz="2800" kern="1200"/>
        </a:p>
      </dsp:txBody>
      <dsp:txXfrm>
        <a:off x="0" y="3635724"/>
        <a:ext cx="6666833" cy="605843"/>
      </dsp:txXfrm>
    </dsp:sp>
    <dsp:sp modelId="{881EE1A6-22D1-454E-A3B8-6F1276DCC6CA}">
      <dsp:nvSpPr>
        <dsp:cNvPr id="0" name=""/>
        <dsp:cNvSpPr/>
      </dsp:nvSpPr>
      <dsp:spPr>
        <a:xfrm>
          <a:off x="0" y="4241567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1273443"/>
                <a:satOff val="-73437"/>
                <a:lumOff val="7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73443"/>
                <a:satOff val="-73437"/>
                <a:lumOff val="7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73443"/>
                <a:satOff val="-73437"/>
                <a:lumOff val="7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C3A12-5F5D-4A2A-ACA8-73A0697CB43D}">
      <dsp:nvSpPr>
        <dsp:cNvPr id="0" name=""/>
        <dsp:cNvSpPr/>
      </dsp:nvSpPr>
      <dsp:spPr>
        <a:xfrm>
          <a:off x="0" y="4241567"/>
          <a:ext cx="6666833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8. Stabilité du modèle</a:t>
          </a:r>
          <a:endParaRPr lang="en-US" sz="2800" kern="1200"/>
        </a:p>
      </dsp:txBody>
      <dsp:txXfrm>
        <a:off x="0" y="4241567"/>
        <a:ext cx="6666833" cy="605843"/>
      </dsp:txXfrm>
    </dsp:sp>
    <dsp:sp modelId="{6E23133F-CAC7-46F9-8D26-83F1F939319C}">
      <dsp:nvSpPr>
        <dsp:cNvPr id="0" name=""/>
        <dsp:cNvSpPr/>
      </dsp:nvSpPr>
      <dsp:spPr>
        <a:xfrm>
          <a:off x="0" y="484741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607C9F-976B-4CF0-AC04-903F17373FEE}">
      <dsp:nvSpPr>
        <dsp:cNvPr id="0" name=""/>
        <dsp:cNvSpPr/>
      </dsp:nvSpPr>
      <dsp:spPr>
        <a:xfrm>
          <a:off x="0" y="4847411"/>
          <a:ext cx="6666833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9. Recommendation de maintenance</a:t>
          </a:r>
          <a:endParaRPr lang="en-US" sz="2800" kern="1200"/>
        </a:p>
      </dsp:txBody>
      <dsp:txXfrm>
        <a:off x="0" y="4847411"/>
        <a:ext cx="6666833" cy="605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B651D-ACDC-4E54-9E3A-2A8C8CBC0646}">
      <dsp:nvSpPr>
        <dsp:cNvPr id="0" name=""/>
        <dsp:cNvSpPr/>
      </dsp:nvSpPr>
      <dsp:spPr>
        <a:xfrm>
          <a:off x="0" y="59894"/>
          <a:ext cx="6666833" cy="173964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/>
            <a:t>Olist</a:t>
          </a:r>
          <a:r>
            <a:rPr lang="fr-FR" sz="2000" b="0" i="0" kern="1200"/>
            <a:t> souhaite que vous fournissiez à ses équipes d'e-commerce une </a:t>
          </a:r>
          <a:r>
            <a:rPr lang="fr-FR" sz="2000" b="1" i="0" kern="1200"/>
            <a:t>segmentation des clients</a:t>
          </a:r>
          <a:r>
            <a:rPr lang="fr-FR" sz="2000" b="0" i="0" kern="1200"/>
            <a:t> qu’elles pourront utiliser au quotidien pour leurs campagnes de communication.</a:t>
          </a:r>
          <a:endParaRPr lang="en-US" sz="2000" kern="1200"/>
        </a:p>
      </dsp:txBody>
      <dsp:txXfrm>
        <a:off x="84922" y="144816"/>
        <a:ext cx="6496989" cy="1569799"/>
      </dsp:txXfrm>
    </dsp:sp>
    <dsp:sp modelId="{9D85B068-CE1B-4702-8D99-3484E4C52058}">
      <dsp:nvSpPr>
        <dsp:cNvPr id="0" name=""/>
        <dsp:cNvSpPr/>
      </dsp:nvSpPr>
      <dsp:spPr>
        <a:xfrm>
          <a:off x="0" y="1857138"/>
          <a:ext cx="6666833" cy="1739643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/>
            <a:t>Votre objectif est de </a:t>
          </a:r>
          <a:r>
            <a:rPr lang="fr-FR" sz="2000" b="1" i="0" kern="1200"/>
            <a:t>comprendre les différents types d’utilisateurs</a:t>
          </a:r>
          <a:r>
            <a:rPr lang="fr-FR" sz="2000" b="0" i="0" kern="1200"/>
            <a:t> grâce à leur comportement et à leurs données personnelles.</a:t>
          </a:r>
          <a:endParaRPr lang="en-US" sz="2000" kern="1200"/>
        </a:p>
      </dsp:txBody>
      <dsp:txXfrm>
        <a:off x="84922" y="1942060"/>
        <a:ext cx="6496989" cy="1569799"/>
      </dsp:txXfrm>
    </dsp:sp>
    <dsp:sp modelId="{873BECD8-F0D1-47AB-A452-76D3618AFA75}">
      <dsp:nvSpPr>
        <dsp:cNvPr id="0" name=""/>
        <dsp:cNvSpPr/>
      </dsp:nvSpPr>
      <dsp:spPr>
        <a:xfrm>
          <a:off x="0" y="3654381"/>
          <a:ext cx="6666833" cy="1739643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/>
            <a:t>Vous devrez </a:t>
          </a:r>
          <a:r>
            <a:rPr lang="fr-FR" sz="2000" b="1" i="0" kern="1200"/>
            <a:t>fournir à l’équipe marketing une description actionable</a:t>
          </a:r>
          <a:r>
            <a:rPr lang="fr-FR" sz="2000" b="0" i="0" kern="1200"/>
            <a:t> de votre segmentation et de sa logique sous-jacente pour une utilisation optimale, ainsi qu’une </a:t>
          </a:r>
          <a:r>
            <a:rPr lang="fr-FR" sz="2000" b="1" i="0" kern="1200"/>
            <a:t>proposition de contrat de maintenance</a:t>
          </a:r>
          <a:r>
            <a:rPr lang="fr-FR" sz="2000" b="0" i="0" kern="1200"/>
            <a:t> basée sur une analyse de la stabilité des segments au cours du temps.</a:t>
          </a:r>
          <a:endParaRPr lang="en-US" sz="2000" kern="1200"/>
        </a:p>
      </dsp:txBody>
      <dsp:txXfrm>
        <a:off x="84922" y="3739303"/>
        <a:ext cx="6496989" cy="1569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8CDDD-1EE6-4B8E-8FEE-D3062818E4D1}">
      <dsp:nvSpPr>
        <dsp:cNvPr id="0" name=""/>
        <dsp:cNvSpPr/>
      </dsp:nvSpPr>
      <dsp:spPr>
        <a:xfrm>
          <a:off x="0" y="603057"/>
          <a:ext cx="6666833" cy="135065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Colonnes principales ‘order_id’</a:t>
          </a:r>
          <a:endParaRPr lang="en-US" sz="3400" kern="1200"/>
        </a:p>
      </dsp:txBody>
      <dsp:txXfrm>
        <a:off x="65934" y="668991"/>
        <a:ext cx="6534965" cy="1218787"/>
      </dsp:txXfrm>
    </dsp:sp>
    <dsp:sp modelId="{E90A8292-6243-4523-9B3A-14498E5CCF44}">
      <dsp:nvSpPr>
        <dsp:cNvPr id="0" name=""/>
        <dsp:cNvSpPr/>
      </dsp:nvSpPr>
      <dsp:spPr>
        <a:xfrm>
          <a:off x="0" y="2051632"/>
          <a:ext cx="6666833" cy="1350655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Orders, payments, customers, reviews, et geolocation</a:t>
          </a:r>
          <a:endParaRPr lang="en-US" sz="3400" kern="1200"/>
        </a:p>
      </dsp:txBody>
      <dsp:txXfrm>
        <a:off x="65934" y="2117566"/>
        <a:ext cx="6534965" cy="1218787"/>
      </dsp:txXfrm>
    </dsp:sp>
    <dsp:sp modelId="{93FE5F5E-07BD-49ED-A6E1-E692A7F5F023}">
      <dsp:nvSpPr>
        <dsp:cNvPr id="0" name=""/>
        <dsp:cNvSpPr/>
      </dsp:nvSpPr>
      <dsp:spPr>
        <a:xfrm>
          <a:off x="0" y="3500207"/>
          <a:ext cx="6666833" cy="135065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Conservation des commandes où le </a:t>
          </a:r>
          <a:r>
            <a:rPr lang="fr-FR" sz="3400" kern="1200" dirty="0" err="1"/>
            <a:t>status</a:t>
          </a:r>
          <a:r>
            <a:rPr lang="fr-FR" sz="3400" kern="1200" dirty="0"/>
            <a:t> est ‘</a:t>
          </a:r>
          <a:r>
            <a:rPr lang="fr-FR" sz="3400" kern="1200" dirty="0" err="1"/>
            <a:t>delivered</a:t>
          </a:r>
          <a:r>
            <a:rPr lang="fr-FR" sz="3400" kern="1200" dirty="0"/>
            <a:t>’ ou ‘</a:t>
          </a:r>
          <a:r>
            <a:rPr lang="fr-FR" sz="3400" kern="1200" dirty="0" err="1"/>
            <a:t>shipped</a:t>
          </a:r>
          <a:r>
            <a:rPr lang="fr-FR" sz="3400" kern="1200" dirty="0"/>
            <a:t>’</a:t>
          </a:r>
          <a:endParaRPr lang="en-US" sz="3400" kern="1200" dirty="0"/>
        </a:p>
      </dsp:txBody>
      <dsp:txXfrm>
        <a:off x="65934" y="3566141"/>
        <a:ext cx="6534965" cy="1218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49351-DDDE-46BE-9AF0-184CDEAA7A35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913455-BCB5-46A3-A394-4E0480010731}">
      <dsp:nvSpPr>
        <dsp:cNvPr id="0" name=""/>
        <dsp:cNvSpPr/>
      </dsp:nvSpPr>
      <dsp:spPr>
        <a:xfrm>
          <a:off x="1124578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La segmentation RFM repose sur trois valeurs pour segmenter les clients</a:t>
          </a:r>
          <a:endParaRPr lang="en-US" sz="2100" kern="1200"/>
        </a:p>
      </dsp:txBody>
      <dsp:txXfrm>
        <a:off x="1228411" y="621955"/>
        <a:ext cx="1919362" cy="1919362"/>
      </dsp:txXfrm>
    </dsp:sp>
    <dsp:sp modelId="{97A032C9-2934-443A-AAFE-BF91769DC12E}">
      <dsp:nvSpPr>
        <dsp:cNvPr id="0" name=""/>
        <dsp:cNvSpPr/>
      </dsp:nvSpPr>
      <dsp:spPr>
        <a:xfrm>
          <a:off x="3415225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La récence, date du dernier achat</a:t>
          </a:r>
          <a:endParaRPr lang="en-US" sz="2100" kern="1200"/>
        </a:p>
      </dsp:txBody>
      <dsp:txXfrm>
        <a:off x="3519058" y="621955"/>
        <a:ext cx="1919362" cy="1919362"/>
      </dsp:txXfrm>
    </dsp:sp>
    <dsp:sp modelId="{5A99D108-3929-41E1-880E-E0A727EAFAAF}">
      <dsp:nvSpPr>
        <dsp:cNvPr id="0" name=""/>
        <dsp:cNvSpPr/>
      </dsp:nvSpPr>
      <dsp:spPr>
        <a:xfrm>
          <a:off x="1124578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Le fréquence, nombre d’achat sur la période</a:t>
          </a:r>
          <a:endParaRPr lang="en-US" sz="2100" kern="1200"/>
        </a:p>
      </dsp:txBody>
      <dsp:txXfrm>
        <a:off x="1228411" y="2912601"/>
        <a:ext cx="1919362" cy="1919362"/>
      </dsp:txXfrm>
    </dsp:sp>
    <dsp:sp modelId="{28B86424-2773-4F67-BBF9-52CBDCFEBDF0}">
      <dsp:nvSpPr>
        <dsp:cNvPr id="0" name=""/>
        <dsp:cNvSpPr/>
      </dsp:nvSpPr>
      <dsp:spPr>
        <a:xfrm>
          <a:off x="3415225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Le montant, la somme totale dépensé par le client</a:t>
          </a:r>
          <a:endParaRPr lang="en-US" sz="2100" kern="1200"/>
        </a:p>
      </dsp:txBody>
      <dsp:txXfrm>
        <a:off x="3519058" y="2912601"/>
        <a:ext cx="1919362" cy="19193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7EE06-156B-4EFE-9502-3055FC609CD0}">
      <dsp:nvSpPr>
        <dsp:cNvPr id="0" name=""/>
        <dsp:cNvSpPr/>
      </dsp:nvSpPr>
      <dsp:spPr>
        <a:xfrm>
          <a:off x="0" y="0"/>
          <a:ext cx="4920141" cy="18177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Le modèle reste assez stable les premiers mois</a:t>
          </a:r>
          <a:endParaRPr lang="en-US" sz="3200" kern="1200" dirty="0"/>
        </a:p>
      </dsp:txBody>
      <dsp:txXfrm>
        <a:off x="88736" y="88736"/>
        <a:ext cx="4742669" cy="1640302"/>
      </dsp:txXfrm>
    </dsp:sp>
    <dsp:sp modelId="{23343271-5296-4B3E-B241-7DD6269B4E1E}">
      <dsp:nvSpPr>
        <dsp:cNvPr id="0" name=""/>
        <dsp:cNvSpPr/>
      </dsp:nvSpPr>
      <dsp:spPr>
        <a:xfrm>
          <a:off x="0" y="1829804"/>
          <a:ext cx="4920141" cy="1817774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Accélération de la dégradation après 100 jours (</a:t>
          </a:r>
          <a:r>
            <a:rPr lang="en-US" sz="3200" kern="1200" dirty="0"/>
            <a:t>ARI score </a:t>
          </a:r>
          <a:r>
            <a:rPr lang="en-US" sz="3200" kern="1200" dirty="0" err="1"/>
            <a:t>inférieur</a:t>
          </a:r>
          <a:r>
            <a:rPr lang="en-US" sz="3200" kern="1200" dirty="0"/>
            <a:t> à 0.8)</a:t>
          </a:r>
        </a:p>
      </dsp:txBody>
      <dsp:txXfrm>
        <a:off x="88736" y="1918540"/>
        <a:ext cx="4742669" cy="1640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A146-0655-CF57-6BBF-34A4B29D7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3FCD2-001B-07EA-F29F-F9D2050BA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320AF-DD25-087D-F5B4-3CDC9875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B08B-0202-4425-B74B-89BA6C52BAF8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F0F9-0226-9224-8FDA-BD059742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302B-844C-54BA-9247-B55024FD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9741-BE0C-4303-9B2A-EBA28E42F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67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7AF3-3CDD-EED8-8B3A-2DBBE25F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FA9CE-B39F-6C24-90F7-CEC2DF350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CD9AB-16A7-36A2-2991-42A92A39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B08B-0202-4425-B74B-89BA6C52BAF8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1C83-C295-9553-3FC7-8CE47835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8010-28DB-6119-40CE-5B84A8F9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9741-BE0C-4303-9B2A-EBA28E42F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2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BA0F4-D942-B4C8-AA56-368B5A3D8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28931-D6FC-E5CC-E133-4EDAD3F90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0EED-2911-F5E9-190C-E51C5F8F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B08B-0202-4425-B74B-89BA6C52BAF8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AB414-8C40-94BC-1D71-C6A0D840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D87EF-FC7B-9697-9307-10145D36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9741-BE0C-4303-9B2A-EBA28E42F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41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227B-F3D0-BF69-B269-AD1E6AC9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ADB7-6A2F-B5D1-248D-AC4E5F10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1054-FE4F-16DB-4A0B-33E0D86A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B08B-0202-4425-B74B-89BA6C52BAF8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C6BD-6623-FD4B-AD47-8E1F3DD6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BAE7C-C64B-1286-6C08-B5915D2D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9741-BE0C-4303-9B2A-EBA28E42F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FF9B-7AB1-EB04-AC24-B2E7510A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9E389-AFCE-82A5-F791-5F2915878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4BE2F-74D9-00A1-3460-0A10133A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B08B-0202-4425-B74B-89BA6C52BAF8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58A94-9D75-B31C-A838-4F9A4896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64AD-4C20-605D-A1A5-8BB06387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9741-BE0C-4303-9B2A-EBA28E42F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6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3D31-9FB7-1D1D-3C78-C2EF6159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049E-CF1C-3A70-9FD1-AAF167C07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92155-9AEC-BC07-CAA4-D68D33D0A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3B3CE-8F4C-3E52-DFCF-6AC20C8E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B08B-0202-4425-B74B-89BA6C52BAF8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BF15A-15DF-D48A-C0BE-CE4701D6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3F8A6-57EA-E254-E80E-F44FCF74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9741-BE0C-4303-9B2A-EBA28E42F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69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8D91-902A-668F-D2C9-23008521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B2D52-A528-CF0C-1F6D-77AA8D7A8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6A62A-E946-8FD1-3D11-D3EB92E53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198E1-45BD-A10C-A4E8-0BCFAAC5C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7E48B-2774-A9A8-A7B9-E9BEBC19B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938FF-9522-4A00-D492-46BFD843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B08B-0202-4425-B74B-89BA6C52BAF8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79B18-E10F-5A3F-B711-8B9AA786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D90F1-AF0B-7199-F1B2-266896B6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9741-BE0C-4303-9B2A-EBA28E42F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48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1689-AB77-D4BB-86EE-FFD985F5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D6101-1CFA-796B-582E-D480A357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B08B-0202-4425-B74B-89BA6C52BAF8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6745D-B49E-9212-0D6F-1B1713D3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2F3C3-2F4F-106D-5788-C3C97249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9741-BE0C-4303-9B2A-EBA28E42F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13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08426-008E-897F-BD2C-3416D3AD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B08B-0202-4425-B74B-89BA6C52BAF8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2CFFC-E624-A977-B307-0DFB12D6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A2C0F-6CA6-3C32-680F-3E379FB2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9741-BE0C-4303-9B2A-EBA28E42F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0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3BBD-1524-9DA5-7653-9DF60F5E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BECA-2204-4F68-22FC-7168A61A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38AD5-3D53-E6EC-AADC-88EEA516D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4027C-B3B7-0277-FB5A-085F094E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B08B-0202-4425-B74B-89BA6C52BAF8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BB338-06BC-C912-FC13-C01FEC08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1738D-C2E2-317E-8C79-DF2E2963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9741-BE0C-4303-9B2A-EBA28E42F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85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AE0E-34E7-B7A3-F41C-83C77433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CD34C-8532-5D7A-82D9-1F87619F9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40D3D-41C3-D24A-BEA4-51E566F6B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ACEB2-D034-E230-819A-026F25A0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B08B-0202-4425-B74B-89BA6C52BAF8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B8115-4BA6-0E31-33CE-B21D5ACD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02D19-DE93-97DA-5816-18EC6023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9741-BE0C-4303-9B2A-EBA28E42F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76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B2972-8888-762F-B73B-8039A2EE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C6E1B-6254-E926-F45E-8AC89B807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90676-FD73-E843-152F-24A7AA433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B08B-0202-4425-B74B-89BA6C52BAF8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F9BF-28BC-1BBB-EE7C-76C862261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FC644-4C0D-B9D6-CEC5-9FDC3055B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F9741-BE0C-4303-9B2A-EBA28E42F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19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E3999-B755-AF7B-D1B6-EA8CCC698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fr-FR" sz="4800">
                <a:solidFill>
                  <a:srgbClr val="FFFFFF"/>
                </a:solidFill>
              </a:rPr>
              <a:t>Segmentation des clients d’un site d’e-commerce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9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1906E-3378-0686-D259-F438A9CC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Kmeans</a:t>
            </a:r>
            <a:r>
              <a:rPr lang="en-US" sz="4000" dirty="0">
                <a:solidFill>
                  <a:srgbClr val="FFFFFF"/>
                </a:solidFill>
              </a:rPr>
              <a:t>, </a:t>
            </a:r>
            <a:r>
              <a:rPr lang="en-US" sz="4000" dirty="0" err="1">
                <a:solidFill>
                  <a:srgbClr val="FFFFFF"/>
                </a:solidFill>
              </a:rPr>
              <a:t>dbscan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ou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clustrering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agglomeratif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17AA1-F2D2-14FF-AD90-AF18BDFB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Le </a:t>
            </a:r>
            <a:r>
              <a:rPr lang="en-US" sz="2000" dirty="0" err="1"/>
              <a:t>kmeans</a:t>
            </a:r>
            <a:r>
              <a:rPr lang="en-US" sz="2000" dirty="0"/>
              <a:t> recherche </a:t>
            </a:r>
            <a:r>
              <a:rPr lang="en-US" sz="2000" dirty="0" err="1"/>
              <a:t>aléatoirement</a:t>
            </a:r>
            <a:r>
              <a:rPr lang="en-US" sz="2000" dirty="0"/>
              <a:t> des centroids, </a:t>
            </a:r>
            <a:r>
              <a:rPr lang="en-US" sz="2000" dirty="0" err="1"/>
              <a:t>regarde</a:t>
            </a:r>
            <a:r>
              <a:rPr lang="en-US" sz="2000" dirty="0"/>
              <a:t> la distance entre les points et le </a:t>
            </a:r>
            <a:r>
              <a:rPr lang="en-US" sz="2000" dirty="0" err="1"/>
              <a:t>centre</a:t>
            </a:r>
            <a:r>
              <a:rPr lang="en-US" sz="2000" dirty="0"/>
              <a:t> du cluster pour </a:t>
            </a:r>
            <a:r>
              <a:rPr lang="en-US" sz="2000" dirty="0" err="1"/>
              <a:t>choisir</a:t>
            </a:r>
            <a:endParaRPr lang="en-US" sz="2000" dirty="0"/>
          </a:p>
          <a:p>
            <a:r>
              <a:rPr lang="en-US" sz="2000" dirty="0"/>
              <a:t>Le </a:t>
            </a:r>
            <a:r>
              <a:rPr lang="en-US" sz="2000" dirty="0" err="1"/>
              <a:t>dbscan</a:t>
            </a:r>
            <a:r>
              <a:rPr lang="en-US" sz="2000" dirty="0"/>
              <a:t> recherche des zones de fortes </a:t>
            </a:r>
            <a:r>
              <a:rPr lang="en-US" sz="2000" dirty="0" err="1"/>
              <a:t>densit</a:t>
            </a:r>
            <a:r>
              <a:rPr lang="fr-FR" sz="2000" dirty="0"/>
              <a:t>é, ce dernier est plus adapté quand les clusters sont bien séparés. Peut trouver des clusters de forme non circulaire.</a:t>
            </a:r>
          </a:p>
          <a:p>
            <a:r>
              <a:rPr lang="fr-FR" sz="2000" dirty="0"/>
              <a:t>Les clusters les plus nettes sont obtenus avec le </a:t>
            </a:r>
            <a:r>
              <a:rPr lang="fr-FR" sz="2000" dirty="0" err="1"/>
              <a:t>kmeans</a:t>
            </a:r>
            <a:r>
              <a:rPr lang="fr-FR" sz="2000" dirty="0"/>
              <a:t> en utilisant la récence, la fréquence et le montant</a:t>
            </a:r>
          </a:p>
        </p:txBody>
      </p:sp>
    </p:spTree>
    <p:extLst>
      <p:ext uri="{BB962C8B-B14F-4D97-AF65-F5344CB8AC3E}">
        <p14:creationId xmlns:p14="http://schemas.microsoft.com/office/powerpoint/2010/main" val="154819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1906E-3378-0686-D259-F438A9CC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625946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Kmeans</a:t>
            </a:r>
            <a:r>
              <a:rPr lang="en-US" sz="4000" dirty="0">
                <a:solidFill>
                  <a:srgbClr val="FFFFFF"/>
                </a:solidFill>
              </a:rPr>
              <a:t>, </a:t>
            </a:r>
            <a:r>
              <a:rPr lang="en-US" sz="4000" dirty="0" err="1">
                <a:solidFill>
                  <a:srgbClr val="FFFFFF"/>
                </a:solidFill>
              </a:rPr>
              <a:t>dbscan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ou</a:t>
            </a:r>
            <a:r>
              <a:rPr lang="en-US" sz="4000" dirty="0">
                <a:solidFill>
                  <a:srgbClr val="FFFFFF"/>
                </a:solidFill>
              </a:rPr>
              <a:t> clustering </a:t>
            </a:r>
            <a:r>
              <a:rPr lang="en-US" sz="4000" dirty="0" err="1">
                <a:solidFill>
                  <a:srgbClr val="FFFFFF"/>
                </a:solidFill>
              </a:rPr>
              <a:t>agglomératif</a:t>
            </a:r>
            <a:r>
              <a:rPr lang="en-US" sz="4000" dirty="0">
                <a:solidFill>
                  <a:srgbClr val="FFFFFF"/>
                </a:solidFill>
              </a:rPr>
              <a:t> –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param</a:t>
            </a:r>
            <a:r>
              <a:rPr lang="fr-FR" sz="4000" dirty="0" err="1">
                <a:solidFill>
                  <a:srgbClr val="FFFFFF"/>
                </a:solidFill>
              </a:rPr>
              <a:t>ètres</a:t>
            </a:r>
            <a:r>
              <a:rPr lang="fr-FR" sz="4000" dirty="0">
                <a:solidFill>
                  <a:srgbClr val="FFFFFF"/>
                </a:solidFill>
              </a:rPr>
              <a:t> testées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17AA1-F2D2-14FF-AD90-AF18BDFB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Le </a:t>
            </a:r>
            <a:r>
              <a:rPr lang="en-US" sz="2000" dirty="0" err="1"/>
              <a:t>Kmeans</a:t>
            </a:r>
            <a:r>
              <a:rPr lang="en-US" sz="2000" dirty="0"/>
              <a:t> à </a:t>
            </a:r>
            <a:r>
              <a:rPr lang="en-US" sz="2000" dirty="0" err="1"/>
              <a:t>été</a:t>
            </a:r>
            <a:r>
              <a:rPr lang="en-US" sz="2000" dirty="0"/>
              <a:t> </a:t>
            </a:r>
            <a:r>
              <a:rPr lang="en-US" sz="2000" dirty="0" err="1"/>
              <a:t>testé</a:t>
            </a:r>
            <a:r>
              <a:rPr lang="en-US" sz="2000" dirty="0"/>
              <a:t> avec un </a:t>
            </a:r>
            <a:r>
              <a:rPr lang="en-US" sz="2000" dirty="0" err="1"/>
              <a:t>nombre</a:t>
            </a:r>
            <a:r>
              <a:rPr lang="en-US" sz="2000" dirty="0"/>
              <a:t> de </a:t>
            </a:r>
            <a:r>
              <a:rPr lang="en-US" sz="2000" dirty="0" err="1"/>
              <a:t>voisins</a:t>
            </a:r>
            <a:r>
              <a:rPr lang="en-US" sz="2000" dirty="0"/>
              <a:t> </a:t>
            </a:r>
            <a:r>
              <a:rPr lang="en-US" sz="2000" dirty="0" err="1"/>
              <a:t>allant</a:t>
            </a:r>
            <a:r>
              <a:rPr lang="en-US" sz="2000" dirty="0"/>
              <a:t> de 3 à 7 pour divers choix de </a:t>
            </a:r>
            <a:r>
              <a:rPr lang="en-US" sz="2000" dirty="0" err="1"/>
              <a:t>colonnes</a:t>
            </a:r>
            <a:endParaRPr lang="en-US" sz="2000" dirty="0"/>
          </a:p>
          <a:p>
            <a:r>
              <a:rPr lang="en-US" sz="2000" dirty="0"/>
              <a:t>Le </a:t>
            </a:r>
            <a:r>
              <a:rPr lang="en-US" sz="2000" dirty="0" err="1"/>
              <a:t>dbscan</a:t>
            </a:r>
            <a:r>
              <a:rPr lang="en-US" sz="2000" dirty="0"/>
              <a:t> </a:t>
            </a:r>
            <a:r>
              <a:rPr lang="fr-FR" sz="2000" dirty="0"/>
              <a:t>a été testé uniquement sur les données destinées à la segmentation RFM avec différentes tailles minimales de clusters et distances entre les individus mais n’a pas donné de bons résultats</a:t>
            </a:r>
          </a:p>
          <a:p>
            <a:r>
              <a:rPr lang="fr-FR" sz="2000" dirty="0"/>
              <a:t>Clustering </a:t>
            </a:r>
            <a:r>
              <a:rPr lang="fr-FR" sz="2000" dirty="0" err="1"/>
              <a:t>hierarchique</a:t>
            </a:r>
            <a:r>
              <a:rPr lang="fr-FR" sz="2000" dirty="0"/>
              <a:t>, des résultats similaires au </a:t>
            </a:r>
            <a:r>
              <a:rPr lang="fr-FR" sz="2000" dirty="0" err="1"/>
              <a:t>Kmeans</a:t>
            </a:r>
            <a:r>
              <a:rPr lang="fr-FR" sz="2000" dirty="0"/>
              <a:t> mais un temps d’entrainement qui augmente exponentiellement à la taille du </a:t>
            </a:r>
            <a:r>
              <a:rPr lang="fr-FR" sz="2000" dirty="0" err="1"/>
              <a:t>dataset</a:t>
            </a:r>
            <a:endParaRPr lang="fr-FR" sz="2000" dirty="0"/>
          </a:p>
          <a:p>
            <a:r>
              <a:rPr lang="fr-FR" sz="2000" dirty="0"/>
              <a:t>Une </a:t>
            </a:r>
            <a:r>
              <a:rPr lang="fr-FR" sz="2000" dirty="0" err="1"/>
              <a:t>clusterisation</a:t>
            </a:r>
            <a:r>
              <a:rPr lang="fr-FR" sz="2000" dirty="0"/>
              <a:t> ‘à la main’ a aussi été effectué à titre de comparaison en utilisation des valeurs basées sur la distribution pour séparer les clusters</a:t>
            </a:r>
          </a:p>
        </p:txBody>
      </p:sp>
    </p:spTree>
    <p:extLst>
      <p:ext uri="{BB962C8B-B14F-4D97-AF65-F5344CB8AC3E}">
        <p14:creationId xmlns:p14="http://schemas.microsoft.com/office/powerpoint/2010/main" val="79826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1906E-3378-0686-D259-F438A9CC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Les faiblesses du </a:t>
            </a:r>
            <a:r>
              <a:rPr lang="en-US" sz="4000" dirty="0" err="1">
                <a:solidFill>
                  <a:srgbClr val="FFFFFF"/>
                </a:solidFill>
              </a:rPr>
              <a:t>dbscan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17AA1-F2D2-14FF-AD90-AF18BDFB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1"/>
            <a:ext cx="6555347" cy="1768600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La dernière date d’achat est une valeur continue. Le DBSCAN n’arrive pas à séparer les clients par date d’achat.</a:t>
            </a:r>
          </a:p>
          <a:p>
            <a:r>
              <a:rPr lang="fr-FR" sz="2000" dirty="0"/>
              <a:t>Certains clients ne sont classés dans aucun cluster.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58E6AA4-EA13-FEF5-8651-8F28AFE8A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11" y="2280603"/>
            <a:ext cx="6327661" cy="44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8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638141-0EF9-560F-6CFC-12C705E76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A829894-3364-A861-57FC-35F02E914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6CE2B1-F338-D120-87ED-707F8FEB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511F11-9A59-F9DE-AE9F-C52AC04C1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F99DDF-8AC0-A847-EC8C-197605B68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7FE004-8DC6-A9E9-A12B-9C5B769D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F6A369-D79D-8E18-84C8-143DBCF5E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75EA51-48DF-94B3-93BC-51BF64952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ED6EC-2DE4-EBE8-315B-CD9B74CC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Dendrogram du </a:t>
            </a:r>
            <a:r>
              <a:rPr lang="en-US" sz="4000" dirty="0" err="1">
                <a:solidFill>
                  <a:srgbClr val="FFFFFF"/>
                </a:solidFill>
              </a:rPr>
              <a:t>modèle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hierarchique</a:t>
            </a:r>
            <a:endParaRPr lang="fr-FR" sz="4000" dirty="0"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C91EFF-E4A5-BE57-7D0D-650B5B6A1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026" y="880950"/>
            <a:ext cx="64008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3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D9010-1B80-BACE-0391-B0D69B54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Segmentation RFM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135EF3-C511-9516-868D-17833FF56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63265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07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D9010-1B80-BACE-0391-B0D69B54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Les Limites de la Segmentation RFM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E0A38-2065-4FFF-7BB0-BF52E6F3B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0" y="1825625"/>
            <a:ext cx="5924550" cy="4351338"/>
          </a:xfrm>
        </p:spPr>
        <p:txBody>
          <a:bodyPr/>
          <a:lstStyle/>
          <a:p>
            <a:r>
              <a:rPr lang="en-US" dirty="0" err="1"/>
              <a:t>Seul</a:t>
            </a:r>
            <a:r>
              <a:rPr lang="en-US" dirty="0"/>
              <a:t> 3% des clients de la base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Olist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effectués</a:t>
            </a:r>
            <a:r>
              <a:rPr lang="en-US" dirty="0"/>
              <a:t>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commandes</a:t>
            </a:r>
            <a:r>
              <a:rPr lang="en-US" dirty="0"/>
              <a:t>.</a:t>
            </a:r>
          </a:p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difficile </a:t>
            </a:r>
            <a:r>
              <a:rPr lang="en-US" dirty="0" err="1"/>
              <a:t>d’utiliser</a:t>
            </a:r>
            <a:r>
              <a:rPr lang="en-US" dirty="0"/>
              <a:t> la </a:t>
            </a:r>
            <a:r>
              <a:rPr lang="en-US" dirty="0" err="1"/>
              <a:t>fréquence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critère</a:t>
            </a:r>
            <a:r>
              <a:rPr lang="en-US" dirty="0"/>
              <a:t> de segmentation.</a:t>
            </a:r>
          </a:p>
          <a:p>
            <a:r>
              <a:rPr lang="en-US" dirty="0"/>
              <a:t>Une </a:t>
            </a:r>
            <a:r>
              <a:rPr lang="en-US" dirty="0" err="1"/>
              <a:t>possibilité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d’utiliser</a:t>
            </a:r>
            <a:r>
              <a:rPr lang="en-US" dirty="0"/>
              <a:t> la satisfaction des clients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critère</a:t>
            </a:r>
            <a:r>
              <a:rPr lang="en-US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655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5B7849-A982-2812-A04B-6FB34E684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3ADFC-C228-0CBE-33F8-C2E45FD9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489329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Segmentation RFS (</a:t>
            </a:r>
            <a:r>
              <a:rPr lang="en-US" sz="3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Récence</a:t>
            </a: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Fréquence</a:t>
            </a: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Satisfaction)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Choix du </a:t>
            </a:r>
            <a:r>
              <a:rPr lang="en-US" sz="3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nombre</a:t>
            </a: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clusters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E24C4E-34D9-9222-E0B2-02DE4BC00DFE}"/>
              </a:ext>
            </a:extLst>
          </p:cNvPr>
          <p:cNvSpPr txBox="1"/>
          <p:nvPr/>
        </p:nvSpPr>
        <p:spPr>
          <a:xfrm>
            <a:off x="4581727" y="649480"/>
            <a:ext cx="302530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Les scores les plus </a:t>
            </a:r>
            <a:r>
              <a:rPr lang="en-US" sz="2000" dirty="0" err="1"/>
              <a:t>élevés</a:t>
            </a:r>
            <a:r>
              <a:rPr lang="en-US" sz="2000" dirty="0"/>
              <a:t> se </a:t>
            </a:r>
            <a:r>
              <a:rPr lang="en-US" sz="2000" dirty="0" err="1"/>
              <a:t>trouvent</a:t>
            </a:r>
            <a:r>
              <a:rPr lang="en-US" sz="2000" dirty="0"/>
              <a:t> entre 4 et 6 clusters.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Toutefois</a:t>
            </a:r>
            <a:r>
              <a:rPr lang="en-US" sz="2000" dirty="0"/>
              <a:t>, le </a:t>
            </a:r>
            <a:r>
              <a:rPr lang="en-US" sz="2000" dirty="0" err="1"/>
              <a:t>modèle</a:t>
            </a:r>
            <a:r>
              <a:rPr lang="en-US" sz="2000" dirty="0"/>
              <a:t> à 4 clusters </a:t>
            </a:r>
            <a:r>
              <a:rPr lang="en-US" sz="2000" dirty="0" err="1"/>
              <a:t>est</a:t>
            </a:r>
            <a:r>
              <a:rPr lang="en-US" sz="2000" dirty="0"/>
              <a:t> plus interpretable que </a:t>
            </a:r>
            <a:r>
              <a:rPr lang="en-US" sz="2000" dirty="0" err="1"/>
              <a:t>ceux</a:t>
            </a:r>
            <a:r>
              <a:rPr lang="en-US" sz="2000" dirty="0"/>
              <a:t> avec 5 et 6 clusters.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221DC57-5F8E-DD21-6616-1862AA92BE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462" b="5919"/>
          <a:stretch/>
        </p:blipFill>
        <p:spPr>
          <a:xfrm>
            <a:off x="8109502" y="2452544"/>
            <a:ext cx="3615776" cy="19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05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075BE4-40B0-EAD3-05C0-24F16463B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1657B0-77D2-B607-22D8-392EC78D6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268DC-EAC0-289D-3CA7-6740F5318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71385-A748-756A-9E72-61223ACF2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D8A5ED-31E3-DC20-706C-553A34310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E47C34-24D9-F885-7F4A-DEE2EFE2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902E9C-A8A2-04AF-0A0C-4E5EB9249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D7EDD-C5F0-B3D3-8FE4-977A9284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Segmentation RFS (Récence, Fréquence, Satisfaction)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3A1C23D-3E18-9B31-3027-0D128D1B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3" y="17064"/>
            <a:ext cx="4642694" cy="341193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CA5E0D-4B42-1789-8C09-2E1F7CBE7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063" y="3362681"/>
            <a:ext cx="4648938" cy="350224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7196431-63F5-C314-F269-EBD5E84D0457}"/>
              </a:ext>
            </a:extLst>
          </p:cNvPr>
          <p:cNvSpPr txBox="1"/>
          <p:nvPr/>
        </p:nvSpPr>
        <p:spPr>
          <a:xfrm>
            <a:off x="8755332" y="129003"/>
            <a:ext cx="3081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premier cluster se distingue par le score client. Les clients insatisfaits sont regroupés dans le cluster 1</a:t>
            </a:r>
          </a:p>
          <a:p>
            <a:endParaRPr lang="fr-FR" dirty="0"/>
          </a:p>
          <a:p>
            <a:r>
              <a:rPr lang="fr-FR" dirty="0"/>
              <a:t>Sur le second graphique, on observe que le cluster 2 correspond au client ayant dépensés de plus fortes sommes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C5BFA4-873B-7083-C6E8-77D14651E5E2}"/>
              </a:ext>
            </a:extLst>
          </p:cNvPr>
          <p:cNvSpPr txBox="1"/>
          <p:nvPr/>
        </p:nvSpPr>
        <p:spPr>
          <a:xfrm>
            <a:off x="4487451" y="3446064"/>
            <a:ext cx="3081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cluster 3 est celui des clients récents, moins de 200 jours depuis la dernière commande, ayant dépensés de plus faibles sommes</a:t>
            </a:r>
          </a:p>
          <a:p>
            <a:endParaRPr lang="fr-FR" dirty="0"/>
          </a:p>
          <a:p>
            <a:r>
              <a:rPr lang="fr-FR" dirty="0"/>
              <a:t>Le cluster 4 est lui aussi constitué de client a faible dépense, mais ayant effectué leur dernière commande depuis plus de 200 jours</a:t>
            </a:r>
          </a:p>
        </p:txBody>
      </p:sp>
    </p:spTree>
    <p:extLst>
      <p:ext uri="{BB962C8B-B14F-4D97-AF65-F5344CB8AC3E}">
        <p14:creationId xmlns:p14="http://schemas.microsoft.com/office/powerpoint/2010/main" val="3797269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F6161-25C1-C5E8-D20C-C6BFEF6E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Stabilit</a:t>
            </a:r>
            <a:r>
              <a:rPr lang="fr-FR" sz="4000" dirty="0">
                <a:solidFill>
                  <a:srgbClr val="FFFFFF"/>
                </a:solidFill>
              </a:rPr>
              <a:t>é du modèle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FC214-7056-D20D-14B7-6860DCEE2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587647"/>
              </p:ext>
            </p:extLst>
          </p:nvPr>
        </p:nvGraphicFramePr>
        <p:xfrm>
          <a:off x="5777344" y="3078817"/>
          <a:ext cx="4920141" cy="3647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BF54DEC6-C829-0C97-BA85-9DC32073F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824" y="74932"/>
            <a:ext cx="8149886" cy="30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73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F6161-25C1-C5E8-D20C-C6BFEF6E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678" y="324462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Merci beaucoup pour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votre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377505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2BAAC-063C-2686-587F-D3D86B53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Sommaire</a:t>
            </a:r>
            <a:endParaRPr lang="fr-FR" sz="4000">
              <a:solidFill>
                <a:srgbClr val="FFFFFF"/>
              </a:solidFill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57F03A72-CB93-1CF0-00DA-305AE888A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86226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20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80C1-D33E-8487-5FF1-4B1FA9EB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Rappel de la probl</a:t>
            </a:r>
            <a:r>
              <a:rPr lang="fr-FR" sz="3700">
                <a:solidFill>
                  <a:srgbClr val="FFFFFF"/>
                </a:solidFill>
              </a:rPr>
              <a:t>ématique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ECFFD7-F538-88A6-9136-EA021ED8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6000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78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E3999-B755-AF7B-D1B6-EA8CCC698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fr-FR" sz="4000">
                <a:solidFill>
                  <a:srgbClr val="FFFFFF"/>
                </a:solidFill>
              </a:rPr>
              <a:t>Structure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BE2E2-EEE0-8186-0629-7EB215327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252244"/>
            <a:ext cx="7225748" cy="43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9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BC728-A709-3048-3B22-42F0B087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84" y="460465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Les </a:t>
            </a:r>
            <a:r>
              <a:rPr lang="en-US" sz="4000" dirty="0" err="1">
                <a:solidFill>
                  <a:srgbClr val="FFFFFF"/>
                </a:solidFill>
              </a:rPr>
              <a:t>données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en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détails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39B9B9-D234-8ADD-BE52-9F3573078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08" y="3057524"/>
            <a:ext cx="2808844" cy="2390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De septembre 2016 à octobre 2018</a:t>
            </a:r>
          </a:p>
          <a:p>
            <a:r>
              <a:rPr lang="fr-FR" sz="2000" dirty="0">
                <a:solidFill>
                  <a:schemeClr val="bg1"/>
                </a:solidFill>
              </a:rPr>
              <a:t>100 000 commandes</a:t>
            </a:r>
          </a:p>
          <a:p>
            <a:r>
              <a:rPr lang="fr-FR" sz="2000" dirty="0">
                <a:solidFill>
                  <a:schemeClr val="bg1"/>
                </a:solidFill>
              </a:rPr>
              <a:t>Principalement des petites sommes</a:t>
            </a:r>
          </a:p>
          <a:p>
            <a:pPr marL="0" indent="0" algn="r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EFCA509E-9D61-99BE-25F3-42A0E59B0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134" y="1983934"/>
            <a:ext cx="7659572" cy="325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6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BC728-A709-3048-3B22-42F0B087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7" y="839204"/>
            <a:ext cx="3052293" cy="1662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Les </a:t>
            </a:r>
            <a:r>
              <a:rPr lang="en-US" sz="4000" dirty="0" err="1">
                <a:solidFill>
                  <a:srgbClr val="FFFFFF"/>
                </a:solidFill>
              </a:rPr>
              <a:t>données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en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détails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39B9B9-D234-8ADD-BE52-9F3573078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21" y="3180080"/>
            <a:ext cx="2808844" cy="1483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000" dirty="0">
                <a:solidFill>
                  <a:schemeClr val="bg1"/>
                </a:solidFill>
              </a:rPr>
              <a:t>La </a:t>
            </a:r>
            <a:r>
              <a:rPr lang="en-US" sz="2000" dirty="0" err="1">
                <a:solidFill>
                  <a:schemeClr val="bg1"/>
                </a:solidFill>
              </a:rPr>
              <a:t>plupart</a:t>
            </a:r>
            <a:r>
              <a:rPr lang="en-US" sz="2000" dirty="0">
                <a:solidFill>
                  <a:schemeClr val="bg1"/>
                </a:solidFill>
              </a:rPr>
              <a:t> des clients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satisfaits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3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544CA8DD-EE7A-CEDF-CBB8-81CEBF8BC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054" y="1971040"/>
            <a:ext cx="7717732" cy="33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8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CBF997C9-B891-2671-F9FD-37886ABE9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4" r="1805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BC728-A709-3048-3B22-42F0B087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Les données en détails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39B9B9-D234-8ADD-BE52-9F3573078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22" y="743803"/>
            <a:ext cx="2808844" cy="1382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000" dirty="0">
                <a:solidFill>
                  <a:srgbClr val="FFFFFF"/>
                </a:solidFill>
              </a:rPr>
              <a:t>Les clients se </a:t>
            </a:r>
            <a:r>
              <a:rPr lang="en-US" sz="2000" dirty="0" err="1">
                <a:solidFill>
                  <a:srgbClr val="FFFFFF"/>
                </a:solidFill>
              </a:rPr>
              <a:t>concentrent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autour</a:t>
            </a:r>
            <a:r>
              <a:rPr lang="en-US" sz="2000" dirty="0">
                <a:solidFill>
                  <a:srgbClr val="FFFFFF"/>
                </a:solidFill>
              </a:rPr>
              <a:t> de Rio de Janeiro et de Sao Paolo</a:t>
            </a:r>
          </a:p>
        </p:txBody>
      </p:sp>
    </p:spTree>
    <p:extLst>
      <p:ext uri="{BB962C8B-B14F-4D97-AF65-F5344CB8AC3E}">
        <p14:creationId xmlns:p14="http://schemas.microsoft.com/office/powerpoint/2010/main" val="358475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B1A4D-A5B6-8C07-BAD7-55490E24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Assemblage des données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1A15CD-E08B-4481-FFD3-70593C13E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60593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51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41F77-9635-8C71-A374-F44BC84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2500" dirty="0">
                <a:solidFill>
                  <a:srgbClr val="FFFFFF"/>
                </a:solidFill>
              </a:rPr>
              <a:t>Les données sont ensuite agrégées autour de ‘</a:t>
            </a:r>
            <a:r>
              <a:rPr lang="fr-FR" sz="2500" dirty="0" err="1">
                <a:solidFill>
                  <a:srgbClr val="FFFFFF"/>
                </a:solidFill>
              </a:rPr>
              <a:t>customer_unique_id</a:t>
            </a:r>
            <a:r>
              <a:rPr lang="fr-FR" sz="2500" dirty="0">
                <a:solidFill>
                  <a:srgbClr val="FFFFFF"/>
                </a:solidFill>
              </a:rPr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6155-732F-3374-CD1E-892A9E08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Compte de </a:t>
            </a:r>
            <a:r>
              <a:rPr lang="fr-FR" sz="2000" dirty="0" err="1"/>
              <a:t>order_id</a:t>
            </a:r>
            <a:r>
              <a:rPr lang="fr-FR" sz="2000" dirty="0"/>
              <a:t> pour traquer le nombre de commande par client</a:t>
            </a:r>
          </a:p>
          <a:p>
            <a:r>
              <a:rPr lang="fr-FR" sz="2000" dirty="0"/>
              <a:t>Somme des paiements pour calculer le montant total par client</a:t>
            </a:r>
          </a:p>
          <a:p>
            <a:r>
              <a:rPr lang="fr-FR" sz="2000" dirty="0"/>
              <a:t>Dernière date de livraison, jours depuis dernière livraisons</a:t>
            </a:r>
          </a:p>
          <a:p>
            <a:r>
              <a:rPr lang="fr-FR" sz="2000" dirty="0"/>
              <a:t>Retard (ou avance) de la dernière commande</a:t>
            </a:r>
          </a:p>
          <a:p>
            <a:r>
              <a:rPr lang="fr-FR" sz="2000" dirty="0"/>
              <a:t>Ville et état dans lequel s’est trouvé le plus souvent le client</a:t>
            </a:r>
          </a:p>
          <a:p>
            <a:r>
              <a:rPr lang="fr-FR" sz="2000" dirty="0"/>
              <a:t>Mode de paiement favoris (</a:t>
            </a:r>
            <a:r>
              <a:rPr lang="fr-FR" sz="2000" dirty="0" err="1"/>
              <a:t>boleto</a:t>
            </a:r>
            <a:r>
              <a:rPr lang="fr-FR" sz="2000" dirty="0"/>
              <a:t>, coupon, carte de débit, crédit)</a:t>
            </a:r>
          </a:p>
          <a:p>
            <a:r>
              <a:rPr lang="fr-FR" sz="2000" dirty="0" err="1"/>
              <a:t>Review</a:t>
            </a:r>
            <a:r>
              <a:rPr lang="fr-FR" sz="2000" dirty="0"/>
              <a:t> score moyen</a:t>
            </a:r>
          </a:p>
          <a:p>
            <a:r>
              <a:rPr lang="fr-FR" sz="2000" dirty="0"/>
              <a:t>Dernières commandes livrées?</a:t>
            </a:r>
          </a:p>
        </p:txBody>
      </p:sp>
    </p:spTree>
    <p:extLst>
      <p:ext uri="{BB962C8B-B14F-4D97-AF65-F5344CB8AC3E}">
        <p14:creationId xmlns:p14="http://schemas.microsoft.com/office/powerpoint/2010/main" val="53521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799</Words>
  <Application>Microsoft Office PowerPoint</Application>
  <PresentationFormat>Grand écran</PresentationFormat>
  <Paragraphs>74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Segmentation des clients d’un site d’e-commerce</vt:lpstr>
      <vt:lpstr>Sommaire</vt:lpstr>
      <vt:lpstr>Rappel de la problématique</vt:lpstr>
      <vt:lpstr>Structure des Données</vt:lpstr>
      <vt:lpstr>Les données en détails</vt:lpstr>
      <vt:lpstr>Les données en détails</vt:lpstr>
      <vt:lpstr>Les données en détails</vt:lpstr>
      <vt:lpstr>Assemblage des données</vt:lpstr>
      <vt:lpstr>Les données sont ensuite agrégées autour de ‘customer_unique_id’</vt:lpstr>
      <vt:lpstr>Kmeans, dbscan ou clustrering agglomeratif</vt:lpstr>
      <vt:lpstr>Kmeans, dbscan ou clustering agglomératif – paramètres testées</vt:lpstr>
      <vt:lpstr>Les faiblesses du dbscan</vt:lpstr>
      <vt:lpstr>Dendrogram du modèle hierarchique</vt:lpstr>
      <vt:lpstr>Segmentation RFM</vt:lpstr>
      <vt:lpstr>Les Limites de la Segmentation RFM</vt:lpstr>
      <vt:lpstr>Segmentation RFS (Récence, Fréquence, Satisfaction) - Choix du nombre de clusters</vt:lpstr>
      <vt:lpstr>Segmentation RFS (Récence, Fréquence, Satisfaction)</vt:lpstr>
      <vt:lpstr>Stabilité du modèle</vt:lpstr>
      <vt:lpstr>Merci beaucoup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Client Olist</dc:title>
  <dc:creator>alexandre petit</dc:creator>
  <cp:lastModifiedBy>Alexandre PETIT</cp:lastModifiedBy>
  <cp:revision>30</cp:revision>
  <dcterms:created xsi:type="dcterms:W3CDTF">2023-02-27T09:45:38Z</dcterms:created>
  <dcterms:modified xsi:type="dcterms:W3CDTF">2024-11-15T14:02:48Z</dcterms:modified>
</cp:coreProperties>
</file>