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0" r:id="rId6"/>
    <p:sldId id="257" r:id="rId7"/>
    <p:sldId id="258" r:id="rId8"/>
    <p:sldId id="259" r:id="rId9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420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0B03E64-01AA-464A-B1F6-15E09A41DA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3638F65-D8D1-42C8-AA53-CFC407E513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691D2-08D3-40E3-9606-E56F686FFB48}" type="datetimeFigureOut">
              <a:rPr lang="pt-BR" smtClean="0"/>
              <a:t>25/05/2023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9A33684-7AA2-4407-9E97-AB9F3225C4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990634F-99B5-40B5-936A-52EF9B9809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30B9E-B86E-4E7C-B8AD-512BEEE26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55196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26E520-9ED7-4160-856D-9D30CBFD4EFC}" type="datetimeFigureOut">
              <a:rPr lang="pt-BR" noProof="0" smtClean="0"/>
              <a:t>25/05/2023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5138D-4720-47CC-8521-5B6CDECC4A98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445482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65138D-4720-47CC-8521-5B6CDECC4A9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3471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a Livre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 rtlCol="0"/>
          <a:lstStyle>
            <a:lvl1pPr>
              <a:defRPr sz="54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rtlCol="0"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8D3696-690A-4BD4-AA3E-D0B98F3DB998}" type="datetime1">
              <a:rPr lang="pt-BR" noProof="0" smtClean="0"/>
              <a:t>25/05/2023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10000" y="4800600"/>
            <a:ext cx="10561418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5" name="Espaço Reservado para Imagem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10000" y="5367338"/>
            <a:ext cx="10561418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DFF39B-8C34-4082-9E45-4F2EC717E6AD}" type="datetime1">
              <a:rPr lang="pt-BR" noProof="0" smtClean="0"/>
              <a:t>25/05/2023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a Livre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50985" y="1238502"/>
            <a:ext cx="5893840" cy="2645912"/>
          </a:xfrm>
        </p:spPr>
        <p:txBody>
          <a:bodyPr rtlCol="0" anchor="b"/>
          <a:lstStyle>
            <a:lvl1pPr algn="l">
              <a:defRPr sz="4200" b="1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53190" y="4443680"/>
            <a:ext cx="5891636" cy="713241"/>
          </a:xfrm>
        </p:spPr>
        <p:txBody>
          <a:bodyPr rtlCol="0"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6" hasCustomPrompt="1"/>
          </p:nvPr>
        </p:nvSpPr>
        <p:spPr>
          <a:xfrm>
            <a:off x="7574642" y="1081456"/>
            <a:ext cx="3810001" cy="4075465"/>
          </a:xfrm>
        </p:spPr>
        <p:txBody>
          <a:bodyPr rtlCol="0" anchor="t"/>
          <a:lstStyle>
            <a:lvl1pPr marL="0" indent="0">
              <a:buFontTx/>
              <a:buNone/>
              <a:defRPr/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BB4FE0-4FDA-43D3-A1A4-574B47FF412A}" type="datetime1">
              <a:rPr lang="pt-BR" noProof="0" smtClean="0"/>
              <a:t>25/05/2023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a Livre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ítulo 1"/>
          <p:cNvSpPr>
            <a:spLocks noGrp="1"/>
          </p:cNvSpPr>
          <p:nvPr>
            <p:ph type="title" hasCustomPrompt="1"/>
          </p:nvPr>
        </p:nvSpPr>
        <p:spPr>
          <a:xfrm>
            <a:off x="1357089" y="2435957"/>
            <a:ext cx="4382521" cy="2007789"/>
          </a:xfrm>
        </p:spPr>
        <p:txBody>
          <a:bodyPr rtlCol="0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6" hasCustomPrompt="1"/>
          </p:nvPr>
        </p:nvSpPr>
        <p:spPr>
          <a:xfrm>
            <a:off x="6156000" y="2286000"/>
            <a:ext cx="4880300" cy="2295525"/>
          </a:xfrm>
        </p:spPr>
        <p:txBody>
          <a:bodyPr rtlCol="0" anchor="t"/>
          <a:lstStyle>
            <a:lvl1pPr marL="0" indent="0">
              <a:buFontTx/>
              <a:buNone/>
              <a:defRPr/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A39CB3-203F-44CC-B74C-51E38A41787E}" type="datetime1">
              <a:rPr lang="pt-BR" noProof="0" smtClean="0"/>
              <a:t>25/05/2023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C4CE25-255F-496B-95FB-3428016C480D}" type="datetime1">
              <a:rPr lang="pt-BR" noProof="0" smtClean="0"/>
              <a:t>25/05/2023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183540" y="586171"/>
            <a:ext cx="2494791" cy="5134798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10001" y="446089"/>
            <a:ext cx="6611540" cy="5414962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61AAD8-55F0-4233-92F9-E3DDB36B5179}" type="datetime1">
              <a:rPr lang="pt-BR" noProof="0" smtClean="0"/>
              <a:t>25/05/2023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a Livre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10000" y="447188"/>
            <a:ext cx="10571998" cy="97045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818712" y="2222287"/>
            <a:ext cx="10554574" cy="3636511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4760B7-375F-4C97-B209-349C18D669AF}" type="datetime1">
              <a:rPr lang="pt-BR" noProof="0" smtClean="0"/>
              <a:t>25/05/2023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vre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10000" y="2951396"/>
            <a:ext cx="10561418" cy="1468800"/>
          </a:xfrm>
        </p:spPr>
        <p:txBody>
          <a:bodyPr rtlCol="0" anchor="b"/>
          <a:lstStyle>
            <a:lvl1pPr algn="r">
              <a:defRPr sz="4800" b="1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10000" y="5281201"/>
            <a:ext cx="10561418" cy="433955"/>
          </a:xfrm>
        </p:spPr>
        <p:txBody>
          <a:bodyPr rtlCol="0"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2C7576-943F-43CA-9B14-0D4EEDFC7B42}" type="datetime1">
              <a:rPr lang="pt-BR" noProof="0" smtClean="0"/>
              <a:t>25/05/2023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a Livre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818712" y="2222287"/>
            <a:ext cx="5185873" cy="3638763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87415" y="2222287"/>
            <a:ext cx="5194583" cy="3638764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299A45-4781-441A-B57E-00F0F9BA52C0}" type="datetime1">
              <a:rPr lang="pt-BR" noProof="0" smtClean="0"/>
              <a:t>25/05/2023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vre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14728" y="2174875"/>
            <a:ext cx="5189857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814729" y="2751138"/>
            <a:ext cx="5189856" cy="3109913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87415" y="2174875"/>
            <a:ext cx="5194583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87415" y="2751138"/>
            <a:ext cx="5194583" cy="3109913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AA168F-61C5-4E19-8334-7A690452121D}" type="datetime1">
              <a:rPr lang="pt-BR" noProof="0" smtClean="0"/>
              <a:t>25/05/2023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a Livre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A69FB2-91AC-4A66-8A44-F314465C42B6}" type="datetime1">
              <a:rPr lang="pt-BR" noProof="0" smtClean="0"/>
              <a:t>25/05/2023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478D87-33DE-4F55-8923-5C3E4D10810B}" type="datetime1">
              <a:rPr lang="pt-BR" noProof="0" smtClean="0"/>
              <a:t>25/05/2023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73151" y="446088"/>
            <a:ext cx="3547533" cy="1618396"/>
          </a:xfrm>
        </p:spPr>
        <p:txBody>
          <a:bodyPr rtlCol="0" anchor="b"/>
          <a:lstStyle>
            <a:lvl1pPr algn="l">
              <a:defRPr sz="2000" b="1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855633" y="446088"/>
            <a:ext cx="6252633" cy="5414963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073151" y="2260738"/>
            <a:ext cx="3547533" cy="3600311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2B0EE1-A41B-4C2E-8E4B-6E9A3EE78C15}" type="datetime1">
              <a:rPr lang="pt-BR" noProof="0" smtClean="0"/>
              <a:t>25/05/2023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14728" y="727522"/>
            <a:ext cx="4852988" cy="1617163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Imagem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rtlCol="0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14728" y="2344684"/>
            <a:ext cx="4852988" cy="3516365"/>
          </a:xfrm>
        </p:spPr>
        <p:txBody>
          <a:bodyPr rtlCol="0"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 rtlCol="0"/>
          <a:lstStyle/>
          <a:p>
            <a:pPr rtl="0"/>
            <a:fld id="{1D1066A9-FF68-4E2A-BC73-A238E6684323}" type="datetime1">
              <a:rPr lang="pt-BR" noProof="0" smtClean="0"/>
              <a:t>25/05/2023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rtl="0"/>
            <a:fld id="{6B48029A-EC86-433A-B2DE-78BB29AC5119}" type="datetime1">
              <a:rPr lang="pt-BR" noProof="0" smtClean="0"/>
              <a:t>25/05/2023</a:t>
            </a:fld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577153"/>
          </a:xfrm>
        </p:spPr>
        <p:txBody>
          <a:bodyPr rtlCol="0">
            <a:normAutofit/>
          </a:bodyPr>
          <a:lstStyle/>
          <a:p>
            <a:pPr rtl="0"/>
            <a:r>
              <a:rPr lang="pt-BR" b="0" i="0" dirty="0">
                <a:effectLst/>
                <a:latin typeface="Lato" panose="020F0502020204030203" pitchFamily="34" charset="0"/>
              </a:rPr>
              <a:t>CSV é a sigla para </a:t>
            </a:r>
            <a:r>
              <a:rPr lang="pt-BR" b="0" i="1" dirty="0" err="1">
                <a:effectLst/>
                <a:latin typeface="Lato" panose="020F0502020204030203" pitchFamily="34" charset="0"/>
              </a:rPr>
              <a:t>Comma</a:t>
            </a:r>
            <a:r>
              <a:rPr lang="pt-BR" b="0" i="1" dirty="0">
                <a:effectLst/>
                <a:latin typeface="Lato" panose="020F0502020204030203" pitchFamily="34" charset="0"/>
              </a:rPr>
              <a:t> </a:t>
            </a:r>
            <a:r>
              <a:rPr lang="pt-BR" b="0" i="1" dirty="0" err="1">
                <a:effectLst/>
                <a:latin typeface="Lato" panose="020F0502020204030203" pitchFamily="34" charset="0"/>
              </a:rPr>
              <a:t>Separated</a:t>
            </a:r>
            <a:r>
              <a:rPr lang="pt-BR" b="0" i="1" dirty="0">
                <a:effectLst/>
                <a:latin typeface="Lato" panose="020F0502020204030203" pitchFamily="34" charset="0"/>
              </a:rPr>
              <a:t> </a:t>
            </a:r>
            <a:r>
              <a:rPr lang="pt-BR" b="0" i="1" dirty="0" err="1">
                <a:effectLst/>
                <a:latin typeface="Lato" panose="020F0502020204030203" pitchFamily="34" charset="0"/>
              </a:rPr>
              <a:t>Values</a:t>
            </a:r>
            <a:r>
              <a:rPr lang="pt-BR" b="0" i="1" dirty="0">
                <a:effectLst/>
                <a:latin typeface="Lato" panose="020F0502020204030203" pitchFamily="34" charset="0"/>
              </a:rPr>
              <a:t> </a:t>
            </a:r>
            <a:r>
              <a:rPr lang="pt-BR" b="0" i="0" dirty="0">
                <a:effectLst/>
                <a:latin typeface="Lato" panose="020F0502020204030203" pitchFamily="34" charset="0"/>
              </a:rPr>
              <a:t>(em português, valores separados por vírgulas).</a:t>
            </a:r>
            <a:r>
              <a:rPr lang="pt-BR" sz="1800" b="0" i="0" dirty="0">
                <a:effectLst/>
                <a:latin typeface="Lato" panose="020B0604020202020204" pitchFamily="34" charset="0"/>
              </a:rPr>
              <a:t>Um arquivo CSV é um arquivo de texto simples que armazena informações de planilhas e tabelas. O conteúdo geralmente é uma tabela de texto, números ou datas. Os arquivos CSV podem ser facilmente importados e exportados usando programas que armazenam dados em tabelas.</a:t>
            </a:r>
            <a:endParaRPr lang="pt-BR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0081A29F-5960-C7ED-A985-793081572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4907560"/>
          </a:xfrm>
        </p:spPr>
        <p:txBody>
          <a:bodyPr/>
          <a:lstStyle/>
          <a:p>
            <a:endParaRPr lang="pt-BR" sz="2000" dirty="0"/>
          </a:p>
        </p:txBody>
      </p:sp>
      <p:pic>
        <p:nvPicPr>
          <p:cNvPr id="7" name="Imagem 6" descr="Texto&#10;&#10;Descrição gerada automaticamente com confiança média">
            <a:extLst>
              <a:ext uri="{FF2B5EF4-FFF2-40B4-BE49-F238E27FC236}">
                <a16:creationId xmlns:a16="http://schemas.microsoft.com/office/drawing/2014/main" id="{EFC8D0CD-2EF1-22C9-1A93-89BA541EF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02" y="125834"/>
            <a:ext cx="11954312" cy="468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00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D12A97-812C-96F5-ABE1-61EFF6D55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DINAMISMO EM TABELAS</a:t>
            </a:r>
            <a:endParaRPr lang="pt-BR" dirty="0"/>
          </a:p>
        </p:txBody>
      </p:sp>
      <p:pic>
        <p:nvPicPr>
          <p:cNvPr id="7" name="Imagem 6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F5ED215A-291F-3A13-3C06-1066B5358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3856" y="5271342"/>
            <a:ext cx="3701695" cy="1477328"/>
          </a:xfrm>
          <a:prstGeom prst="rect">
            <a:avLst/>
          </a:prstGeom>
        </p:spPr>
      </p:pic>
      <p:pic>
        <p:nvPicPr>
          <p:cNvPr id="9" name="Imagem 8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74FCDAB5-5700-4F9D-05C4-E59E4DB47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63" y="2374652"/>
            <a:ext cx="3843130" cy="2421593"/>
          </a:xfrm>
          <a:prstGeom prst="rect">
            <a:avLst/>
          </a:prstGeom>
        </p:spPr>
      </p:pic>
      <p:pic>
        <p:nvPicPr>
          <p:cNvPr id="11" name="Imagem 10" descr="Interface gráfica do usuário&#10;&#10;Descrição gerada automaticamente com confiança média">
            <a:extLst>
              <a:ext uri="{FF2B5EF4-FFF2-40B4-BE49-F238E27FC236}">
                <a16:creationId xmlns:a16="http://schemas.microsoft.com/office/drawing/2014/main" id="{48411061-1269-EBE0-06EC-86DAEFB00D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349" y="4983762"/>
            <a:ext cx="5864587" cy="1711178"/>
          </a:xfrm>
          <a:prstGeom prst="rect">
            <a:avLst/>
          </a:prstGeom>
        </p:spPr>
      </p:pic>
      <p:pic>
        <p:nvPicPr>
          <p:cNvPr id="19" name="Espaço Reservado para Conteúdo 18" descr="Interface gráfica do usuário, Gráfico, Gráfico de barras, Histograma&#10;&#10;Descrição gerada automaticamente">
            <a:extLst>
              <a:ext uri="{FF2B5EF4-FFF2-40B4-BE49-F238E27FC236}">
                <a16:creationId xmlns:a16="http://schemas.microsoft.com/office/drawing/2014/main" id="{F24E72E4-7663-854B-6002-2001A00881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 rot="21600000" flipH="1">
            <a:off x="7279677" y="3885629"/>
            <a:ext cx="4455211" cy="1353766"/>
          </a:xfr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47C81A20-6FBC-AC9E-E6E0-F51AFB504ECA}"/>
              </a:ext>
            </a:extLst>
          </p:cNvPr>
          <p:cNvSpPr txBox="1"/>
          <p:nvPr/>
        </p:nvSpPr>
        <p:spPr>
          <a:xfrm>
            <a:off x="4685746" y="2462036"/>
            <a:ext cx="668992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>
                <a:effectLst/>
                <a:latin typeface="Segoe UI" panose="020B0502040204020203" pitchFamily="34" charset="0"/>
              </a:rPr>
              <a:t>Uma Tabela Dinâmica é uma ferramenta poderosa para calcular, resumir e analisar os dados que lhe permitem ver comparações, padrões e tendências nos dados. As tabelas dinâmicas funcionam um pouco diferente dependendo da plataforma que você está usando para executar o Excel.</a:t>
            </a:r>
            <a:endParaRPr lang="pt-BR" b="0" i="0" dirty="0"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122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93D0E-6727-38FE-F46A-41D59E76F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DASHBOARD</a:t>
            </a:r>
            <a:br>
              <a:rPr lang="pt-BR" dirty="0"/>
            </a:br>
            <a:r>
              <a:rPr lang="pt-BR" sz="1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 sistemas de informação de computador de negócios, um painel é um tipo de interface gráfica do usuário que geralmente fornece visualizações rápidas dos principais indicadores de desempenho relevantes para um objetivo ou processo de negócios específico.</a:t>
            </a:r>
            <a:endParaRPr lang="pt-BR" sz="1400" dirty="0">
              <a:solidFill>
                <a:schemeClr val="tx1"/>
              </a:solidFill>
            </a:endParaRPr>
          </a:p>
        </p:txBody>
      </p:sp>
      <p:pic>
        <p:nvPicPr>
          <p:cNvPr id="5" name="Espaço Reservado para Conteúdo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468EE51E-E069-FA5B-EC00-38300F764A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005" y="2273417"/>
            <a:ext cx="4479720" cy="2944536"/>
          </a:xfrm>
        </p:spPr>
      </p:pic>
      <p:pic>
        <p:nvPicPr>
          <p:cNvPr id="7" name="Imagem 6" descr="Interface gráfica do usuário, Gráfico, Aplicativo, Gráfico de pizza&#10;&#10;Descrição gerada automaticamente">
            <a:extLst>
              <a:ext uri="{FF2B5EF4-FFF2-40B4-BE49-F238E27FC236}">
                <a16:creationId xmlns:a16="http://schemas.microsoft.com/office/drawing/2014/main" id="{9EE96225-436B-5E69-2704-6F200926A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1073" y="2130804"/>
            <a:ext cx="2788922" cy="2096371"/>
          </a:xfrm>
          <a:prstGeom prst="rect">
            <a:avLst/>
          </a:prstGeom>
        </p:spPr>
      </p:pic>
      <p:pic>
        <p:nvPicPr>
          <p:cNvPr id="11" name="Imagem 10" descr="Logotipo, nome da empresa&#10;&#10;Descrição gerada automaticamente">
            <a:extLst>
              <a:ext uri="{FF2B5EF4-FFF2-40B4-BE49-F238E27FC236}">
                <a16:creationId xmlns:a16="http://schemas.microsoft.com/office/drawing/2014/main" id="{D8A9EFCC-53EC-415B-E87A-23D1A91BC4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740" y="5540332"/>
            <a:ext cx="4286250" cy="1066800"/>
          </a:xfrm>
          <a:prstGeom prst="rect">
            <a:avLst/>
          </a:prstGeom>
        </p:spPr>
      </p:pic>
      <p:pic>
        <p:nvPicPr>
          <p:cNvPr id="13" name="Imagem 12" descr="Linha do tempo&#10;&#10;Descrição gerada automaticamente">
            <a:extLst>
              <a:ext uri="{FF2B5EF4-FFF2-40B4-BE49-F238E27FC236}">
                <a16:creationId xmlns:a16="http://schemas.microsoft.com/office/drawing/2014/main" id="{2A9D14C3-DE05-E562-24B2-34227A7506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7794" y="4333396"/>
            <a:ext cx="5845466" cy="241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898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AB29EB-0466-F857-A886-06B92851E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BENEFÍCIOS BI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BAC8CA-7971-A8E5-F75F-81FF8140F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336" y="2222287"/>
            <a:ext cx="11171950" cy="4556018"/>
          </a:xfrm>
        </p:spPr>
        <p:txBody>
          <a:bodyPr>
            <a:normAutofit fontScale="77500" lnSpcReduction="20000"/>
          </a:bodyPr>
          <a:lstStyle/>
          <a:p>
            <a:pPr marL="0" indent="0" algn="l">
              <a:buNone/>
            </a:pPr>
            <a:r>
              <a:rPr lang="pt-BR" b="0" i="0" dirty="0">
                <a:effectLst/>
                <a:latin typeface="Raleway" pitchFamily="2" charset="0"/>
              </a:rPr>
              <a:t>Quais são seus benefícios?</a:t>
            </a:r>
          </a:p>
          <a:p>
            <a:pPr marL="0" indent="0" algn="l">
              <a:buNone/>
            </a:pPr>
            <a:r>
              <a:rPr lang="pt-BR" b="0" i="0" dirty="0">
                <a:effectLst/>
                <a:latin typeface="Montserrat" panose="00000500000000000000" pitchFamily="2" charset="0"/>
              </a:rPr>
              <a:t>A informação se tornou um dos ativos mais importantes para o sucesso das empresas. Contudo, não é aquela que tem mais dados que se destacam, e sim aquela que tem as informações certas, organizadas, analisadas e transformadas em conhecimento de negócio. </a:t>
            </a:r>
          </a:p>
          <a:p>
            <a:pPr marL="0" indent="0" algn="l">
              <a:buNone/>
            </a:pPr>
            <a:r>
              <a:rPr lang="pt-BR" b="0" i="0" dirty="0">
                <a:effectLst/>
                <a:latin typeface="Montserrat" panose="00000500000000000000" pitchFamily="2" charset="0"/>
              </a:rPr>
              <a:t>Nesse sentido, o BI proporciona inúmeros benefícios em todos os setores da empresa, como </a:t>
            </a:r>
            <a:r>
              <a:rPr lang="pt-BR" b="0" i="0" u="none" strike="noStrike" dirty="0">
                <a:effectLst/>
                <a:latin typeface="Montserrat" panose="00000500000000000000" pitchFamily="2" charset="0"/>
              </a:rPr>
              <a:t>RH</a:t>
            </a:r>
            <a:r>
              <a:rPr lang="pt-BR" b="0" i="0" dirty="0">
                <a:effectLst/>
                <a:latin typeface="Montserrat" panose="00000500000000000000" pitchFamily="2" charset="0"/>
              </a:rPr>
              <a:t>, vendas e marketing. Mas existem alguns pontos que são os mais relevantes em meio a essas vantagens, como veremos a seguir.</a:t>
            </a:r>
          </a:p>
          <a:p>
            <a:pPr marL="0" indent="0" algn="l">
              <a:buNone/>
            </a:pPr>
            <a:r>
              <a:rPr lang="pt-BR" b="0" i="0" dirty="0">
                <a:effectLst/>
                <a:latin typeface="Raleway" pitchFamily="2" charset="0"/>
              </a:rPr>
              <a:t>Compreensão do negócio de forma mais profunda e ampla.</a:t>
            </a:r>
          </a:p>
          <a:p>
            <a:pPr marL="0" indent="0" algn="l">
              <a:buNone/>
            </a:pPr>
            <a:endParaRPr lang="pt-BR" b="0" i="0" dirty="0">
              <a:effectLst/>
              <a:latin typeface="Montserrat" panose="00000500000000000000" pitchFamily="2" charset="0"/>
            </a:endParaRPr>
          </a:p>
          <a:p>
            <a:pPr marL="0" indent="0" algn="l">
              <a:buNone/>
            </a:pPr>
            <a:r>
              <a:rPr lang="pt-BR" b="0" i="0" dirty="0">
                <a:effectLst/>
                <a:latin typeface="Montserrat" panose="00000500000000000000" pitchFamily="2" charset="0"/>
              </a:rPr>
              <a:t>Qual é o nível de conhecimento que você tem sobre o seu negócio? Sabe quem são seus clientes, quais produtos e serviços eles mais gostam, o que eles acreditam que possa ser melhorado, em que seus concorrentes são melhores?</a:t>
            </a:r>
          </a:p>
          <a:p>
            <a:pPr marL="0" indent="0" algn="l">
              <a:buNone/>
            </a:pPr>
            <a:endParaRPr lang="pt-BR" b="0" i="0" dirty="0">
              <a:effectLst/>
              <a:latin typeface="Montserrat" panose="00000500000000000000" pitchFamily="2" charset="0"/>
            </a:endParaRPr>
          </a:p>
          <a:p>
            <a:pPr marL="0" indent="0" algn="l">
              <a:buNone/>
            </a:pPr>
            <a:r>
              <a:rPr lang="pt-BR" b="0" i="0" dirty="0">
                <a:effectLst/>
                <a:latin typeface="Montserrat" panose="00000500000000000000" pitchFamily="2" charset="0"/>
              </a:rPr>
              <a:t>O BI é capaz de responder a essas e várias outras perguntas com base em dados concretos, obtidos por meio de análises profundas e precisas de informações internas e externas. </a:t>
            </a:r>
          </a:p>
          <a:p>
            <a:pPr marL="0" indent="0" algn="l">
              <a:buNone/>
            </a:pPr>
            <a:endParaRPr lang="pt-BR" b="0" i="0" dirty="0">
              <a:effectLst/>
              <a:latin typeface="Montserrat" panose="00000500000000000000" pitchFamily="2" charset="0"/>
            </a:endParaRPr>
          </a:p>
          <a:p>
            <a:pPr marL="0" indent="0" algn="l">
              <a:buNone/>
            </a:pPr>
            <a:r>
              <a:rPr lang="pt-BR" b="0" i="0" dirty="0">
                <a:effectLst/>
                <a:latin typeface="Montserrat" panose="00000500000000000000" pitchFamily="2" charset="0"/>
              </a:rPr>
              <a:t>Nesse sentido, para tudo aquilo que, em décadas passadas, era preciso contar com uma boa intuição dos empreendedores e gestores, agora pode estar disponível a todos e a qualquer momento.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9752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131ECE-9CE1-EF83-453E-22D1DFBE0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CONCEITOS </a:t>
            </a:r>
            <a:r>
              <a:rPr lang="pt-BR" dirty="0"/>
              <a:t>GENÉRICOS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3D7D98-FD25-4FC6-6E53-E88ADEBE9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91" y="2222287"/>
            <a:ext cx="11903978" cy="4572796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buNone/>
            </a:pPr>
            <a:r>
              <a:rPr lang="pt-BR" b="0" i="0" dirty="0">
                <a:effectLst/>
                <a:latin typeface="Raleway" panose="020B0604020202020204" pitchFamily="2" charset="0"/>
              </a:rPr>
              <a:t>Como fazer e aplicar o BI na empresa?</a:t>
            </a:r>
          </a:p>
          <a:p>
            <a:pPr marL="0" indent="0" algn="l">
              <a:buNone/>
            </a:pPr>
            <a:r>
              <a:rPr lang="pt-BR" b="0" i="0" dirty="0">
                <a:effectLst/>
                <a:latin typeface="Montserrat" panose="020B0604020202020204" pitchFamily="2" charset="0"/>
              </a:rPr>
              <a:t>A aplicação do BI é realizada em poucos passos, bastante simples de compreender, apesar de demandarem profissionais de alta competência para serem executados. </a:t>
            </a:r>
          </a:p>
          <a:p>
            <a:pPr marL="0" indent="0" algn="l">
              <a:buNone/>
            </a:pPr>
            <a:r>
              <a:rPr lang="pt-BR" b="0" i="0" dirty="0">
                <a:effectLst/>
                <a:latin typeface="Raleway" panose="020B0604020202020204" pitchFamily="2" charset="0"/>
              </a:rPr>
              <a:t>Coleta e organização dos dados</a:t>
            </a:r>
          </a:p>
          <a:p>
            <a:pPr marL="0" indent="0" algn="l">
              <a:buNone/>
            </a:pPr>
            <a:r>
              <a:rPr lang="pt-BR" b="0" i="0" dirty="0">
                <a:effectLst/>
                <a:latin typeface="Montserrat" panose="020B0604020202020204" pitchFamily="2" charset="0"/>
              </a:rPr>
              <a:t>A primeira etapa do BI consiste na obtenção dos dados a serem utilizados pela empresa. O grande ponto de atenção nesse momento é que existe um oceano de informações disponíveis, mas apenas alguns litros dessa “água” serão interessantes para o negócio. Então, o desafio é saber o que deve ser coletado para evitar desperdício de tempo e esforços. </a:t>
            </a:r>
          </a:p>
          <a:p>
            <a:pPr marL="0" indent="0" algn="l">
              <a:buNone/>
            </a:pPr>
            <a:r>
              <a:rPr lang="pt-BR" b="0" i="0" dirty="0">
                <a:effectLst/>
                <a:latin typeface="Montserrat" panose="020B0604020202020204" pitchFamily="2" charset="0"/>
              </a:rPr>
              <a:t>Em seguida, os dados coletados precisam ser armazenados de forma organizada para serem acessados facilmente. Imagine receber um contêiner de materiais para a fabricação de seus produtos e não ter critério algum para colocá-los no estoque: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ource Sans Pro" panose="020B0604020202020204" pitchFamily="34" charset="0"/>
              </a:rPr>
              <a:t>como eles serão encontrados posteriormente?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ource Sans Pro" panose="020B0604020202020204" pitchFamily="34" charset="0"/>
              </a:rPr>
              <a:t>como saber quais são os mais recentes e os mais antigos?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ource Sans Pro" panose="020B0604020202020204" pitchFamily="34" charset="0"/>
              </a:rPr>
              <a:t>como saber a origem de cada item? </a:t>
            </a:r>
          </a:p>
          <a:p>
            <a:pPr marL="0" indent="0" algn="l">
              <a:buNone/>
            </a:pPr>
            <a:r>
              <a:rPr lang="pt-BR" b="0" i="0" dirty="0">
                <a:effectLst/>
                <a:latin typeface="Montserrat" panose="020B0604020202020204" pitchFamily="2" charset="0"/>
              </a:rPr>
              <a:t>Assim também acontece com as informações, que precisam ser devidamente organizadas.</a:t>
            </a:r>
          </a:p>
          <a:p>
            <a:pPr marL="0" indent="0" algn="l">
              <a:buNone/>
            </a:pPr>
            <a:r>
              <a:rPr lang="pt-BR" b="0" i="0" dirty="0">
                <a:effectLst/>
                <a:latin typeface="Raleway" panose="020B0604020202020204" pitchFamily="2" charset="0"/>
              </a:rPr>
              <a:t>Análise dos dados</a:t>
            </a:r>
          </a:p>
          <a:p>
            <a:pPr marL="0" indent="0" algn="l">
              <a:buNone/>
            </a:pPr>
            <a:r>
              <a:rPr lang="pt-BR" b="0" i="0" dirty="0">
                <a:effectLst/>
                <a:latin typeface="Montserrat" panose="020B0604020202020204" pitchFamily="2" charset="0"/>
              </a:rPr>
              <a:t>Essa é a parte mais crítica e importante do BI: a análise de dados. É nesse momento que os dados coletados em bases internas e externas são transformados em informações e conhecimentos estratégicos para o negócio. </a:t>
            </a:r>
          </a:p>
          <a:p>
            <a:pPr marL="0" indent="0" algn="l">
              <a:buNone/>
            </a:pPr>
            <a:r>
              <a:rPr lang="pt-BR" b="0" i="0" dirty="0">
                <a:effectLst/>
                <a:latin typeface="Montserrat" panose="020B0604020202020204" pitchFamily="2" charset="0"/>
              </a:rPr>
              <a:t>Mas a análise dos dados pode ser feita de diferentes formas e utilizando diversas ferramentas. Aqui, a qualidade dependerá muito mais da competência dos profissionais que executam esse processo, já que eles definirão quais dados podem ser cruzados em cada situação e como interpretar cada resultado obtido.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18444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230404E75E7C4BA5DABB983149058A" ma:contentTypeVersion="2" ma:contentTypeDescription="Create a new document." ma:contentTypeScope="" ma:versionID="4ca790f0e428aa44c6495617f28b520b">
  <xsd:schema xmlns:xsd="http://www.w3.org/2001/XMLSchema" xmlns:xs="http://www.w3.org/2001/XMLSchema" xmlns:p="http://schemas.microsoft.com/office/2006/metadata/properties" xmlns:ns3="400a7887-d097-48c2-9429-e7201c78312d" targetNamespace="http://schemas.microsoft.com/office/2006/metadata/properties" ma:root="true" ma:fieldsID="1116d622ee73efa527eb45fd793253b8" ns3:_="">
    <xsd:import namespace="400a7887-d097-48c2-9429-e7201c78312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0a7887-d097-48c2-9429-e7201c7831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F438895-F45A-4E14-9DF2-27A2BE185B3B}">
  <ds:schemaRefs>
    <ds:schemaRef ds:uri="400a7887-d097-48c2-9429-e7201c78312d"/>
    <ds:schemaRef ds:uri="http://purl.org/dc/elements/1.1/"/>
    <ds:schemaRef ds:uri="http://www.w3.org/XML/1998/namespace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AAF517D3-DE49-430C-B656-E4293BB810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1C49E6C-78BF-4587-B604-DAF46E554E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0a7887-d097-48c2-9429-e7201c78312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tf00001229_wac</Template>
  <TotalTime>157</TotalTime>
  <Words>650</Words>
  <Application>Microsoft Office PowerPoint</Application>
  <PresentationFormat>Widescreen</PresentationFormat>
  <Paragraphs>29</Paragraphs>
  <Slides>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6" baseType="lpstr">
      <vt:lpstr>arial</vt:lpstr>
      <vt:lpstr>arial</vt:lpstr>
      <vt:lpstr>Calibri</vt:lpstr>
      <vt:lpstr>Century Gothic</vt:lpstr>
      <vt:lpstr>Lato</vt:lpstr>
      <vt:lpstr>Montserrat</vt:lpstr>
      <vt:lpstr>Raleway</vt:lpstr>
      <vt:lpstr>Segoe UI</vt:lpstr>
      <vt:lpstr>Source Sans Pro</vt:lpstr>
      <vt:lpstr>Wingdings 2</vt:lpstr>
      <vt:lpstr>Citável</vt:lpstr>
      <vt:lpstr>Apresentação do PowerPoint</vt:lpstr>
      <vt:lpstr>DINAMISMO EM TABELAS</vt:lpstr>
      <vt:lpstr>DASHBOARD Em sistemas de informação de computador de negócios, um painel é um tipo de interface gráfica do usuário que geralmente fornece visualizações rápidas dos principais indicadores de desempenho relevantes para um objetivo ou processo de negócios específico.</vt:lpstr>
      <vt:lpstr>BENEFÍCIOS BI</vt:lpstr>
      <vt:lpstr>CONCEITOS GENÉRICOS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Alexandre Araujo</dc:creator>
  <cp:lastModifiedBy>Alexandre Araujo</cp:lastModifiedBy>
  <cp:revision>5</cp:revision>
  <dcterms:created xsi:type="dcterms:W3CDTF">2023-05-24T12:19:17Z</dcterms:created>
  <dcterms:modified xsi:type="dcterms:W3CDTF">2023-05-25T14:02:51Z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2023-05-24T18:49:44Z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0088ff58-3fb9-49be-a2e4-1a3ef6979864</vt:lpwstr>
  </property>
  <property fmtid="{D5CDD505-2E9C-101B-9397-08002B2CF9AE}" pid="7" name="MSIP_Label_defa4170-0d19-0005-0004-bc88714345d2_ActionId">
    <vt:lpwstr>c3c20a50-270f-4b9a-9332-07668cc7a876</vt:lpwstr>
  </property>
  <property fmtid="{D5CDD505-2E9C-101B-9397-08002B2CF9AE}" pid="8" name="MSIP_Label_defa4170-0d19-0005-0004-bc88714345d2_ContentBits">
    <vt:lpwstr>0</vt:lpwstr>
  </property>
  <property fmtid="{D5CDD505-2E9C-101B-9397-08002B2CF9AE}" pid="9" name="ContentTypeId">
    <vt:lpwstr>0x0101006F230404E75E7C4BA5DABB983149058A</vt:lpwstr>
  </property>
</Properties>
</file>