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4"/>
  </p:sldMasterIdLst>
  <p:notesMasterIdLst>
    <p:notesMasterId r:id="rId17"/>
  </p:notesMasterIdLst>
  <p:handoutMasterIdLst>
    <p:handoutMasterId r:id="rId18"/>
  </p:handoutMasterIdLst>
  <p:sldIdLst>
    <p:sldId id="273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9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0B03E64-01AA-464A-B1F6-15E09A41D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638F65-D8D1-42C8-AA53-CFC407E513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691D2-08D3-40E3-9606-E56F686FFB48}" type="datetimeFigureOut">
              <a:rPr lang="pt-BR" smtClean="0"/>
              <a:pPr/>
              <a:t>30/05/2023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A33684-7AA2-4407-9E97-AB9F3225C4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90634F-99B5-40B5-936A-52EF9B9809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30B9E-B86E-4E7C-B8AD-512BEEE268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51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6E520-9ED7-4160-856D-9D30CBFD4EFC}" type="datetimeFigureOut">
              <a:rPr lang="pt-BR" noProof="0" smtClean="0"/>
              <a:pPr/>
              <a:t>30/05/2023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5138D-4720-47CC-8521-5B6CDECC4A98}" type="slidenum">
              <a:rPr lang="pt-BR" noProof="0" smtClean="0"/>
              <a:pPr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4548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8D3696-690A-4BD4-AA3E-D0B98F3DB998}" type="datetime1">
              <a:rPr lang="pt-BR" noProof="0" smtClean="0"/>
              <a:pPr rtl="0"/>
              <a:t>30/05/2023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1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48029A-EC86-433A-B2DE-78BB29AC5119}" type="datetime1">
              <a:rPr lang="pt-BR" noProof="0" smtClean="0"/>
              <a:pPr rtl="0"/>
              <a:t>30/05/2023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740104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48029A-EC86-433A-B2DE-78BB29AC5119}" type="datetime1">
              <a:rPr lang="pt-BR" noProof="0" smtClean="0"/>
              <a:pPr rtl="0"/>
              <a:t>30/05/2023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758787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48029A-EC86-433A-B2DE-78BB29AC5119}" type="datetime1">
              <a:rPr lang="pt-BR" noProof="0" smtClean="0"/>
              <a:pPr rtl="0"/>
              <a:t>30/05/2023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17644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48029A-EC86-433A-B2DE-78BB29AC5119}" type="datetime1">
              <a:rPr lang="pt-BR" noProof="0" smtClean="0"/>
              <a:pPr rtl="0"/>
              <a:t>30/05/2023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568349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48029A-EC86-433A-B2DE-78BB29AC5119}" type="datetime1">
              <a:rPr lang="pt-BR" noProof="0" smtClean="0"/>
              <a:pPr rtl="0"/>
              <a:t>30/05/2023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98979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48029A-EC86-433A-B2DE-78BB29AC5119}" type="datetime1">
              <a:rPr lang="pt-BR" noProof="0" smtClean="0"/>
              <a:pPr rtl="0"/>
              <a:t>30/05/2023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2964999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C4CE25-255F-496B-95FB-3428016C480D}" type="datetime1">
              <a:rPr lang="pt-BR" noProof="0" smtClean="0"/>
              <a:pPr rtl="0"/>
              <a:t>30/05/2023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09478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461AAD8-55F0-4233-92F9-E3DDB36B5179}" type="datetime1">
              <a:rPr lang="pt-BR" noProof="0" smtClean="0"/>
              <a:pPr rtl="0"/>
              <a:t>30/05/2023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166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4760B7-375F-4C97-B209-349C18D669AF}" type="datetime1">
              <a:rPr lang="pt-BR" noProof="0" smtClean="0"/>
              <a:pPr rtl="0"/>
              <a:t>30/05/2023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533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2C7576-943F-43CA-9B14-0D4EEDFC7B42}" type="datetime1">
              <a:rPr lang="pt-BR" noProof="0" smtClean="0"/>
              <a:pPr rtl="0"/>
              <a:t>30/05/2023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1449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48029A-EC86-433A-B2DE-78BB29AC5119}" type="datetime1">
              <a:rPr lang="pt-BR" noProof="0" smtClean="0"/>
              <a:pPr rtl="0"/>
              <a:t>30/05/2023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18665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4AA168F-61C5-4E19-8334-7A690452121D}" type="datetime1">
              <a:rPr lang="pt-BR" noProof="0" smtClean="0"/>
              <a:pPr rtl="0"/>
              <a:t>30/05/2023</a:t>
            </a:fld>
            <a:endParaRPr lang="pt-B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8151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1A69FB2-91AC-4A66-8A44-F314465C42B6}" type="datetime1">
              <a:rPr lang="pt-BR" noProof="0" smtClean="0"/>
              <a:pPr rtl="0"/>
              <a:t>30/05/2023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417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48029A-EC86-433A-B2DE-78BB29AC5119}" type="datetime1">
              <a:rPr lang="pt-BR" noProof="0" smtClean="0"/>
              <a:pPr rtl="0"/>
              <a:t>30/05/2023</a:t>
            </a:fld>
            <a:endParaRPr lang="pt-B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964789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2B0EE1-A41B-4C2E-8E4B-6E9A3EE78C15}" type="datetime1">
              <a:rPr lang="pt-BR" noProof="0" smtClean="0"/>
              <a:pPr rtl="0"/>
              <a:t>30/05/2023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5801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48029A-EC86-433A-B2DE-78BB29AC5119}" type="datetime1">
              <a:rPr lang="pt-BR" noProof="0" smtClean="0"/>
              <a:pPr rtl="0"/>
              <a:t>30/05/2023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59802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6B48029A-EC86-433A-B2DE-78BB29AC5119}" type="datetime1">
              <a:rPr lang="pt-BR" noProof="0" smtClean="0"/>
              <a:pPr rtl="0"/>
              <a:t>30/05/2023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90781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stanley/entrega-agil-com-scrum-4bn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hyperlink" Target="https://resultadosdigitais.com.br/marketing/business-intelligence-b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C27BD2B0-8D3E-132B-5905-AE77107BE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060" y="5371730"/>
            <a:ext cx="1119500" cy="11255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083F7-7D7F-67CE-FA51-2DF80A2F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56E12-39EE-693C-880A-9F8CAED1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C8594274-B158-4EA5-B785-A46070AAA86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439" y="-114997"/>
            <a:ext cx="12600878" cy="7087995"/>
          </a:xfrm>
          <a:prstGeom prst="rect">
            <a:avLst/>
          </a:prstGeom>
        </p:spPr>
      </p:pic>
      <p:pic>
        <p:nvPicPr>
          <p:cNvPr id="5" name="Espaço Reservado para Conteúdo 18" descr="Interface gráfica do usuário, 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CD2F13AB-3758-C0F0-7B0D-DD240E1D8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17" y="678465"/>
            <a:ext cx="6905333" cy="26283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3CB31F6-8314-1CCA-F154-08BDABD2D502}"/>
              </a:ext>
            </a:extLst>
          </p:cNvPr>
          <p:cNvSpPr txBox="1"/>
          <p:nvPr/>
        </p:nvSpPr>
        <p:spPr>
          <a:xfrm>
            <a:off x="9109817" y="500474"/>
            <a:ext cx="283720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effectLst/>
                <a:latin typeface="Segoe UI" panose="020B0502040204020203" pitchFamily="34" charset="0"/>
              </a:rPr>
              <a:t>Uma Tabela Dinâmica é uma ferramenta poderosa para calcular, resumir e analisar os dados que lhe permitem ver comparações, padrões e tendências nos dados. As tabelas dinâmicas funcionam um pouco diferente dependendo da plataforma que você está usando para executar o Excel.</a:t>
            </a:r>
          </a:p>
        </p:txBody>
      </p:sp>
      <p:pic>
        <p:nvPicPr>
          <p:cNvPr id="8" name="Imagem 7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BEDE3B0-423F-837B-CE5F-08E36E433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63" y="3724889"/>
            <a:ext cx="3843130" cy="2421593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3C1818B-EDC3-B792-4D2F-BCD591FB6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085" y="3430015"/>
            <a:ext cx="3701695" cy="1477328"/>
          </a:xfrm>
          <a:prstGeom prst="rect">
            <a:avLst/>
          </a:prstGeom>
        </p:spPr>
      </p:pic>
      <p:pic>
        <p:nvPicPr>
          <p:cNvPr id="10" name="Imagem 9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3F0DD8B0-9BB9-7D4B-DE59-8BB823D15B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0927" y="5034172"/>
            <a:ext cx="5864587" cy="1711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6F8A32D-AE9C-1E75-0F66-5D5CE78FE5BE}"/>
              </a:ext>
            </a:extLst>
          </p:cNvPr>
          <p:cNvSpPr txBox="1"/>
          <p:nvPr/>
        </p:nvSpPr>
        <p:spPr>
          <a:xfrm>
            <a:off x="1384419" y="11763"/>
            <a:ext cx="1697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858823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307A8-7AEB-8520-87D9-7A54C642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CD81AD-8EA2-EEBB-4D38-18600A58A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C8594274-B158-4EA5-B785-A46070AAA86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439" y="-114997"/>
            <a:ext cx="12600878" cy="7087995"/>
          </a:xfrm>
          <a:prstGeom prst="rect">
            <a:avLst/>
          </a:prstGeom>
        </p:spPr>
      </p:pic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539E876-FD0A-2596-69A7-FE6D5601B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92" y="555145"/>
            <a:ext cx="4771978" cy="3136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 descr="Linha do tempo&#10;&#10;Descrição gerada automaticamente">
            <a:extLst>
              <a:ext uri="{FF2B5EF4-FFF2-40B4-BE49-F238E27FC236}">
                <a16:creationId xmlns:a16="http://schemas.microsoft.com/office/drawing/2014/main" id="{2A6C41B4-75D6-2427-A956-370C6212E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141" y="611539"/>
            <a:ext cx="5845466" cy="2413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99B0A35-4787-B657-B65F-D802DE62BB50}"/>
              </a:ext>
            </a:extLst>
          </p:cNvPr>
          <p:cNvSpPr txBox="1"/>
          <p:nvPr/>
        </p:nvSpPr>
        <p:spPr>
          <a:xfrm>
            <a:off x="299104" y="4425097"/>
            <a:ext cx="5990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Dashboard</a:t>
            </a:r>
            <a:br>
              <a:rPr lang="pt-BR" dirty="0"/>
            </a:br>
            <a:br>
              <a:rPr lang="pt-BR" dirty="0"/>
            </a:br>
            <a:r>
              <a:rPr lang="pt-B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 sistemas de informação de computador de negócios, um painel é um tipo de interface gráfica do usuário que geralmente fornece visualizações rápidas dos principais indicadores de desempenho relevantes para um objetivo ou processo de negócios específico.</a:t>
            </a:r>
            <a:endParaRPr lang="pt-BR" dirty="0"/>
          </a:p>
        </p:txBody>
      </p:sp>
      <p:pic>
        <p:nvPicPr>
          <p:cNvPr id="9" name="Imagem 8" descr="Interface gráfica do usuário, Gráfico, Aplicativo, Gráfico de pizza&#10;&#10;Descrição gerada automaticamente">
            <a:extLst>
              <a:ext uri="{FF2B5EF4-FFF2-40B4-BE49-F238E27FC236}">
                <a16:creationId xmlns:a16="http://schemas.microsoft.com/office/drawing/2014/main" id="{20140990-07DF-3022-E79D-423A786AD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6155" y="3888440"/>
            <a:ext cx="2788922" cy="2096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57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BA8C9-D50B-5293-9B19-8DDE1EB6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36D1A3-F909-2409-9CE1-E0FAA058C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C8594274-B158-4EA5-B785-A46070AAA86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435" y="-229995"/>
            <a:ext cx="12600878" cy="708799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BE24640-EA65-BDD6-AB9C-5638F1A141F3}"/>
              </a:ext>
            </a:extLst>
          </p:cNvPr>
          <p:cNvSpPr txBox="1"/>
          <p:nvPr/>
        </p:nvSpPr>
        <p:spPr>
          <a:xfrm>
            <a:off x="684212" y="5468952"/>
            <a:ext cx="90905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https://dev.to/stanley/entrega-agil-com-scrum-4bn9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https://resultadosdigitais.com.br/marketing/business-intelligence-bi/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https://powerbi.microsoft.com/pt-br/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09BADB5-56AF-5C1B-E918-607CA394199B}"/>
              </a:ext>
            </a:extLst>
          </p:cNvPr>
          <p:cNvSpPr txBox="1"/>
          <p:nvPr/>
        </p:nvSpPr>
        <p:spPr>
          <a:xfrm>
            <a:off x="959265" y="4677894"/>
            <a:ext cx="3253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Fontes</a:t>
            </a: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43E4D0D9-07AC-DC31-E2B7-4089E4628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1538" y="1426633"/>
            <a:ext cx="4286250" cy="1066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8B2636-F5BD-BF98-D40E-015D1C1965CC}"/>
              </a:ext>
            </a:extLst>
          </p:cNvPr>
          <p:cNvSpPr txBox="1"/>
          <p:nvPr/>
        </p:nvSpPr>
        <p:spPr>
          <a:xfrm>
            <a:off x="462912" y="1511382"/>
            <a:ext cx="53396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Agradecemos a Ipiranga e todos os  profissionais envolvidos neste projeto que tivemos a oportunidade de participar.  Projeto este que vem acrescentar mais informações e aprendizado.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44F0301-0244-A0E1-D802-F6D8AEA92E5E}"/>
              </a:ext>
            </a:extLst>
          </p:cNvPr>
          <p:cNvSpPr txBox="1"/>
          <p:nvPr/>
        </p:nvSpPr>
        <p:spPr>
          <a:xfrm>
            <a:off x="581114" y="356816"/>
            <a:ext cx="446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09345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F9698-DFFC-ECD9-508F-B321D1CF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 descr="Gráfico, Gráfico de pizza">
            <a:extLst>
              <a:ext uri="{FF2B5EF4-FFF2-40B4-BE49-F238E27FC236}">
                <a16:creationId xmlns:a16="http://schemas.microsoft.com/office/drawing/2014/main" id="{259658F1-9BF6-A316-DBF1-7D4FB007D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14008"/>
            <a:ext cx="12192000" cy="7072008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7DB33E4-F419-1E81-2D07-F1DFE91C6576}"/>
              </a:ext>
            </a:extLst>
          </p:cNvPr>
          <p:cNvSpPr txBox="1"/>
          <p:nvPr/>
        </p:nvSpPr>
        <p:spPr>
          <a:xfrm>
            <a:off x="684213" y="2179874"/>
            <a:ext cx="8352784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/>
                </a:solidFill>
              </a:rPr>
              <a:t>Objetivo</a:t>
            </a:r>
          </a:p>
          <a:p>
            <a:pPr algn="just"/>
            <a:endParaRPr lang="pt-BR" sz="2000" dirty="0">
              <a:solidFill>
                <a:schemeClr val="tx1"/>
              </a:solidFill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Tecnologias utilizadas</a:t>
            </a:r>
          </a:p>
          <a:p>
            <a:pPr algn="just"/>
            <a:endParaRPr lang="pt-BR" sz="2000" dirty="0">
              <a:solidFill>
                <a:schemeClr val="tx1"/>
              </a:solidFill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Passo a Passo rumo ao Rumo ao Resultado</a:t>
            </a:r>
          </a:p>
          <a:p>
            <a:pPr algn="just"/>
            <a:endParaRPr lang="pt-BR" sz="2000" dirty="0">
              <a:solidFill>
                <a:schemeClr val="tx1"/>
              </a:solidFill>
            </a:endParaRPr>
          </a:p>
          <a:p>
            <a:pPr algn="just"/>
            <a:endParaRPr lang="pt-BR" sz="2000" dirty="0">
              <a:solidFill>
                <a:schemeClr val="tx1"/>
              </a:solidFill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Desenvolvimento e Divulgação do Formulário</a:t>
            </a:r>
          </a:p>
          <a:p>
            <a:pPr algn="just"/>
            <a:endParaRPr lang="pt-BR" sz="2000" dirty="0">
              <a:solidFill>
                <a:schemeClr val="tx1"/>
              </a:solidFill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Respostas – do Forms para a Dashboard</a:t>
            </a:r>
          </a:p>
          <a:p>
            <a:pPr algn="just"/>
            <a:endParaRPr lang="pt-BR" sz="2000" dirty="0">
              <a:solidFill>
                <a:schemeClr val="tx1"/>
              </a:solidFill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Caminho trilhado x Principais Dificuldades</a:t>
            </a:r>
          </a:p>
          <a:p>
            <a:pPr algn="just"/>
            <a:endParaRPr lang="pt-BR" sz="2000" dirty="0">
              <a:solidFill>
                <a:schemeClr val="tx1"/>
              </a:solidFill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</a:rPr>
              <a:t>Agradecimento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BCD7C08-B669-C331-EFEA-309F750FD364}"/>
              </a:ext>
            </a:extLst>
          </p:cNvPr>
          <p:cNvSpPr txBox="1"/>
          <p:nvPr/>
        </p:nvSpPr>
        <p:spPr>
          <a:xfrm>
            <a:off x="684212" y="656813"/>
            <a:ext cx="6172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195238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B2B44-7405-C90D-8178-C5EB1806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C8594274-B158-4EA5-B785-A46070AAA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4E3AE6E-9099-B4E5-4245-C98AB791A1E3}"/>
              </a:ext>
            </a:extLst>
          </p:cNvPr>
          <p:cNvSpPr txBox="1"/>
          <p:nvPr/>
        </p:nvSpPr>
        <p:spPr>
          <a:xfrm>
            <a:off x="856716" y="678935"/>
            <a:ext cx="6157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Objetivo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73B150-9A21-93F1-1599-3EBE7A80AF78}"/>
              </a:ext>
            </a:extLst>
          </p:cNvPr>
          <p:cNvSpPr txBox="1"/>
          <p:nvPr/>
        </p:nvSpPr>
        <p:spPr>
          <a:xfrm>
            <a:off x="546931" y="1833332"/>
            <a:ext cx="52556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 Finalidade desse projeto consistiu em descobrir qual é a Carinha que mais representa a comunidade de consumidores de uma das maiores empresas brasileiras de distribuição de combustíveis e varejo.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Como pontapé inicial foi realizado uma intensa pesquisa a respeito dos produtos e serviços que a Ipiranga oferecem de uma boa dose de estudos nas ferramentas que iremos apresentar.</a:t>
            </a:r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378B7E37-B17B-76FE-8277-9AA792E4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8324" y="2090378"/>
            <a:ext cx="2151057" cy="29020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927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D6CAC-CCD8-BF5D-8658-F2541FEC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27C16F-7F92-BAC3-0B50-FEB1250B2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C8594274-B158-4EA5-B785-A46070AAA86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439" y="-114997"/>
            <a:ext cx="12600878" cy="708799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CD18044-CF35-F979-C6FA-430E87E99EC8}"/>
              </a:ext>
            </a:extLst>
          </p:cNvPr>
          <p:cNvSpPr txBox="1"/>
          <p:nvPr/>
        </p:nvSpPr>
        <p:spPr>
          <a:xfrm>
            <a:off x="721244" y="781009"/>
            <a:ext cx="63623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Tecnologias Utilizadas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901F56-38C2-0D6F-C8CE-563A0701BE58}"/>
              </a:ext>
            </a:extLst>
          </p:cNvPr>
          <p:cNvSpPr txBox="1"/>
          <p:nvPr/>
        </p:nvSpPr>
        <p:spPr>
          <a:xfrm>
            <a:off x="547123" y="1662469"/>
            <a:ext cx="9646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fim de proporcionar um resultado mais consistente e enriquecedor , foi utilizado as seguinte ferramentas: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F719704-26EE-4348-9803-8058CBE4687E}"/>
              </a:ext>
            </a:extLst>
          </p:cNvPr>
          <p:cNvSpPr txBox="1"/>
          <p:nvPr/>
        </p:nvSpPr>
        <p:spPr>
          <a:xfrm>
            <a:off x="440108" y="3554572"/>
            <a:ext cx="63623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b="1" dirty="0"/>
              <a:t>Trello</a:t>
            </a:r>
            <a:r>
              <a:rPr lang="pt-BR" dirty="0"/>
              <a:t> – como Kanban e organização de Ideias</a:t>
            </a:r>
          </a:p>
          <a:p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b="1" dirty="0"/>
              <a:t>Google Forms </a:t>
            </a:r>
            <a:r>
              <a:rPr lang="pt-BR" dirty="0"/>
              <a:t>– para produção e divulgação de nossa pesquisa</a:t>
            </a:r>
          </a:p>
          <a:p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b="1" dirty="0"/>
              <a:t>Excel</a:t>
            </a:r>
            <a:r>
              <a:rPr lang="pt-BR" dirty="0"/>
              <a:t>  - para base de dados 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b="1" dirty="0"/>
              <a:t>Power BI </a:t>
            </a:r>
            <a:r>
              <a:rPr lang="pt-BR" dirty="0"/>
              <a:t>– para desenvolvimento da Dashboard</a:t>
            </a:r>
          </a:p>
        </p:txBody>
      </p:sp>
    </p:spTree>
    <p:extLst>
      <p:ext uri="{BB962C8B-B14F-4D97-AF65-F5344CB8AC3E}">
        <p14:creationId xmlns:p14="http://schemas.microsoft.com/office/powerpoint/2010/main" val="114120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030C9-BA57-2A8C-0190-5B9AD94D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FA049B-F64B-CC20-A741-177258A5C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C8594274-B158-4EA5-B785-A46070AAA86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439" y="-114997"/>
            <a:ext cx="12600878" cy="7087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C55457-C1FF-C067-9CC8-5BC431FC3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0240" y="1307508"/>
            <a:ext cx="8208143" cy="49799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C92CD8-EC99-B7A4-EB26-DC8F21F03E1B}"/>
              </a:ext>
            </a:extLst>
          </p:cNvPr>
          <p:cNvSpPr txBox="1"/>
          <p:nvPr/>
        </p:nvSpPr>
        <p:spPr>
          <a:xfrm>
            <a:off x="452927" y="3139401"/>
            <a:ext cx="19911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319019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5B971-CE2C-9D55-64EC-28FD6086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03A4CC-5668-9A5B-6E96-A899E90B0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C8594274-B158-4EA5-B785-A46070AAA86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804" y="-229995"/>
            <a:ext cx="12600878" cy="70879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DD35947-91A4-D9B8-AA3A-66DC5F823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094" y="3015604"/>
            <a:ext cx="3742337" cy="36152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DBCD37F-FA58-D6C9-AD04-6B3DEBE67679}"/>
              </a:ext>
            </a:extLst>
          </p:cNvPr>
          <p:cNvSpPr txBox="1"/>
          <p:nvPr/>
        </p:nvSpPr>
        <p:spPr>
          <a:xfrm>
            <a:off x="1147270" y="256844"/>
            <a:ext cx="2587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Métodos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E416718-45E8-9127-05AE-41853BEBEFFB}"/>
              </a:ext>
            </a:extLst>
          </p:cNvPr>
          <p:cNvSpPr txBox="1"/>
          <p:nvPr/>
        </p:nvSpPr>
        <p:spPr>
          <a:xfrm>
            <a:off x="-76912" y="1273323"/>
            <a:ext cx="742629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No intuito de ter uma entrega eficiente optamos por utilizar a metodologia ensinada pelo professor Wilson. O método ágeis, no qual conduzimos o projeto com organização, praticidade, velocidade em um espeço determinado de tempo. Dando transparência e determinando prazos, dessa forma conseguimos ver como tá o andamento do projeto.</a:t>
            </a:r>
          </a:p>
          <a:p>
            <a:pPr algn="just"/>
            <a:r>
              <a:rPr lang="pt-BR" sz="1800" dirty="0">
                <a:solidFill>
                  <a:schemeClr val="tx1"/>
                </a:solidFill>
              </a:rPr>
              <a:t>A metodologia ágil oferece diferentes tipos de organizações para os processos de projetos, pensando na praticidade o grupo optou em utilizar o Kanban como ferramenta de organização. No processo de deixar o trabalho mais transparente nos organizamos da seguinte forma 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</a:rPr>
              <a:t>    </a:t>
            </a:r>
          </a:p>
          <a:p>
            <a:pPr marL="0" indent="0" algn="just">
              <a:buNone/>
            </a:pPr>
            <a:r>
              <a:rPr lang="pt-BR" dirty="0"/>
              <a:t>    </a:t>
            </a:r>
            <a:r>
              <a:rPr lang="pt-BR" sz="1800" dirty="0">
                <a:solidFill>
                  <a:schemeClr val="tx1"/>
                </a:solidFill>
              </a:rPr>
              <a:t>•Atividades a serem feitas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</a:rPr>
              <a:t>    •Tarefas sendo executadas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</a:rPr>
              <a:t>    •Tarefas concluídas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</a:rPr>
              <a:t>     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</a:rPr>
              <a:t>Utilizamos o Trello e GitHub como processos de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276867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42F38-6E4B-D21C-F9A1-08F0D979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7AACA5-7D8E-32B7-BAB3-572EA8531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C8594274-B158-4EA5-B785-A46070AAA86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921" y="-114998"/>
            <a:ext cx="12600878" cy="7087995"/>
          </a:xfrm>
          <a:prstGeom prst="rect">
            <a:avLst/>
          </a:prstGeom>
        </p:spPr>
      </p:pic>
      <p:pic>
        <p:nvPicPr>
          <p:cNvPr id="5" name="Espaço Reservado para Conteúdo 4" descr="Linha do tempo">
            <a:extLst>
              <a:ext uri="{FF2B5EF4-FFF2-40B4-BE49-F238E27FC236}">
                <a16:creationId xmlns:a16="http://schemas.microsoft.com/office/drawing/2014/main" id="{B5605034-E3CC-DA43-8DC8-FEEA7D7C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18" y="1692067"/>
            <a:ext cx="6030482" cy="48736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0B92B0F-078C-161C-1898-DA97C5B444EB}"/>
              </a:ext>
            </a:extLst>
          </p:cNvPr>
          <p:cNvSpPr txBox="1"/>
          <p:nvPr/>
        </p:nvSpPr>
        <p:spPr>
          <a:xfrm>
            <a:off x="333287" y="2623560"/>
            <a:ext cx="46232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Metodologia Scrum- É amplamente utilizada em ambientes de desenvolvimento de software. Pode ser adaptado para o desenvolvimento do produto em geral, principalmente em projetos de alta complexidade, pelo de fazer entregas rápidas fornecidas em feedbacks do cliente  e aprendizado constante.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7E2E87-BFB9-675E-9B42-112954EA01FF}"/>
              </a:ext>
            </a:extLst>
          </p:cNvPr>
          <p:cNvSpPr txBox="1"/>
          <p:nvPr/>
        </p:nvSpPr>
        <p:spPr>
          <a:xfrm>
            <a:off x="684211" y="685799"/>
            <a:ext cx="70070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Scum</a:t>
            </a:r>
          </a:p>
        </p:txBody>
      </p:sp>
    </p:spTree>
    <p:extLst>
      <p:ext uri="{BB962C8B-B14F-4D97-AF65-F5344CB8AC3E}">
        <p14:creationId xmlns:p14="http://schemas.microsoft.com/office/powerpoint/2010/main" val="70671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61E93-7769-EA57-14EB-35BB84B3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F73688-191C-3C63-B658-632FECB9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C8594274-B158-4EA5-B785-A46070AAA86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783" y="-229995"/>
            <a:ext cx="12600878" cy="708799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022C09D-532E-5620-4308-0AC1106D2606}"/>
              </a:ext>
            </a:extLst>
          </p:cNvPr>
          <p:cNvSpPr txBox="1"/>
          <p:nvPr/>
        </p:nvSpPr>
        <p:spPr>
          <a:xfrm>
            <a:off x="136734" y="324739"/>
            <a:ext cx="82552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Formulário da Nossa Pesquisa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7CF944D-9B36-A2CF-3F35-DE673D0D9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1500" y="1878195"/>
            <a:ext cx="6383708" cy="44287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0131C40-54BE-D325-789F-4EA6A49E3B56}"/>
              </a:ext>
            </a:extLst>
          </p:cNvPr>
          <p:cNvSpPr txBox="1"/>
          <p:nvPr/>
        </p:nvSpPr>
        <p:spPr>
          <a:xfrm>
            <a:off x="358923" y="2271962"/>
            <a:ext cx="46916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Nosso a formulário foi produzido na plataforma no Google Forms, onde disponibilizamos perguntas quantitativas e qualitativas para conhecer a carinha do nosso consumidor Ipiranga. Obtivemos até o momento: 73 respostas Mais adiante estaremos mostrando os gráficos retirados da pesquisa </a:t>
            </a:r>
          </a:p>
        </p:txBody>
      </p:sp>
    </p:spTree>
    <p:extLst>
      <p:ext uri="{BB962C8B-B14F-4D97-AF65-F5344CB8AC3E}">
        <p14:creationId xmlns:p14="http://schemas.microsoft.com/office/powerpoint/2010/main" val="36169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E71A3-0B8A-E8EC-920C-2DC3F4B1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105718-9236-4915-59C9-E7B73541E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C8594274-B158-4EA5-B785-A46070AAA86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439" y="-114997"/>
            <a:ext cx="12600878" cy="7087995"/>
          </a:xfrm>
          <a:prstGeom prst="rect">
            <a:avLst/>
          </a:prstGeom>
        </p:spPr>
      </p:pic>
      <p:pic>
        <p:nvPicPr>
          <p:cNvPr id="5" name="Imagem 4" descr="Texto&#10;&#10;Descrição gerada automaticamente com confiança média">
            <a:extLst>
              <a:ext uri="{FF2B5EF4-FFF2-40B4-BE49-F238E27FC236}">
                <a16:creationId xmlns:a16="http://schemas.microsoft.com/office/drawing/2014/main" id="{1C0FEF1B-B63F-1BF5-F370-E446658F6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88" y="1074802"/>
            <a:ext cx="11954312" cy="392020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7345A16-64C6-BA51-3B8D-991EDB46AA93}"/>
              </a:ext>
            </a:extLst>
          </p:cNvPr>
          <p:cNvSpPr txBox="1"/>
          <p:nvPr/>
        </p:nvSpPr>
        <p:spPr>
          <a:xfrm rot="10800000" flipV="1">
            <a:off x="118844" y="238725"/>
            <a:ext cx="28545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/>
              <a:t>CSV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49C2108-4E54-A538-A562-DD8A46DDF10E}"/>
              </a:ext>
            </a:extLst>
          </p:cNvPr>
          <p:cNvSpPr txBox="1"/>
          <p:nvPr/>
        </p:nvSpPr>
        <p:spPr>
          <a:xfrm>
            <a:off x="700754" y="5077493"/>
            <a:ext cx="94772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pt-BR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CSV é a sigla para </a:t>
            </a:r>
            <a:r>
              <a:rPr lang="pt-BR" b="0" i="1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Comma Separated Values </a:t>
            </a:r>
            <a:r>
              <a:rPr lang="pt-BR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(em português, valores separados por vírgulas). 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Um arquivo CSV é um arquivo de texto simples que armazena informações de planilhas e tabelas. O conteúdo geralmente é uma tabela de texto, números ou datas. Os arquivos CSV podem ser facilmente importados e exportados usando programas que armazenam dados em tabelas.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857673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230404E75E7C4BA5DABB983149058A" ma:contentTypeVersion="2" ma:contentTypeDescription="Create a new document." ma:contentTypeScope="" ma:versionID="4ca790f0e428aa44c6495617f28b520b">
  <xsd:schema xmlns:xsd="http://www.w3.org/2001/XMLSchema" xmlns:xs="http://www.w3.org/2001/XMLSchema" xmlns:p="http://schemas.microsoft.com/office/2006/metadata/properties" xmlns:ns3="400a7887-d097-48c2-9429-e7201c78312d" targetNamespace="http://schemas.microsoft.com/office/2006/metadata/properties" ma:root="true" ma:fieldsID="1116d622ee73efa527eb45fd793253b8" ns3:_="">
    <xsd:import namespace="400a7887-d097-48c2-9429-e7201c7831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0a7887-d097-48c2-9429-e7201c7831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438895-F45A-4E14-9DF2-27A2BE185B3B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purl.org/dc/dcmitype/"/>
    <ds:schemaRef ds:uri="400a7887-d097-48c2-9429-e7201c78312d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1C49E6C-78BF-4587-B604-DAF46E554E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0a7887-d097-48c2-9429-e7201c7831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F517D3-DE49-430C-B656-E4293BB810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818</TotalTime>
  <Words>575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Arial</vt:lpstr>
      <vt:lpstr>Calibri</vt:lpstr>
      <vt:lpstr>Century Gothic</vt:lpstr>
      <vt:lpstr>Lato</vt:lpstr>
      <vt:lpstr>Segoe UI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Araujo</dc:creator>
  <cp:lastModifiedBy>Alexandre Araujo</cp:lastModifiedBy>
  <cp:revision>20</cp:revision>
  <dcterms:created xsi:type="dcterms:W3CDTF">2023-05-24T12:19:17Z</dcterms:created>
  <dcterms:modified xsi:type="dcterms:W3CDTF">2023-05-31T00:53:06Z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2023-05-24T18:49:44Z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0088ff58-3fb9-49be-a2e4-1a3ef6979864</vt:lpwstr>
  </property>
  <property fmtid="{D5CDD505-2E9C-101B-9397-08002B2CF9AE}" pid="7" name="MSIP_Label_defa4170-0d19-0005-0004-bc88714345d2_ActionId">
    <vt:lpwstr>c3c20a50-270f-4b9a-9332-07668cc7a876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0x0101006F230404E75E7C4BA5DABB983149058A</vt:lpwstr>
  </property>
</Properties>
</file>