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87" r:id="rId2"/>
  </p:sldMasterIdLst>
  <p:notesMasterIdLst>
    <p:notesMasterId r:id="rId23"/>
  </p:notesMasterIdLst>
  <p:sldIdLst>
    <p:sldId id="256" r:id="rId3"/>
    <p:sldId id="259" r:id="rId4"/>
    <p:sldId id="260" r:id="rId5"/>
    <p:sldId id="257" r:id="rId6"/>
    <p:sldId id="258" r:id="rId7"/>
    <p:sldId id="261" r:id="rId8"/>
    <p:sldId id="262" r:id="rId9"/>
    <p:sldId id="263" r:id="rId10"/>
    <p:sldId id="264" r:id="rId11"/>
    <p:sldId id="276" r:id="rId12"/>
    <p:sldId id="265" r:id="rId13"/>
    <p:sldId id="266" r:id="rId14"/>
    <p:sldId id="267" r:id="rId15"/>
    <p:sldId id="268" r:id="rId16"/>
    <p:sldId id="269" r:id="rId17"/>
    <p:sldId id="270" r:id="rId18"/>
    <p:sldId id="275" r:id="rId19"/>
    <p:sldId id="271" r:id="rId20"/>
    <p:sldId id="272" r:id="rId21"/>
    <p:sldId id="27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2309" autoAdjust="0"/>
  </p:normalViewPr>
  <p:slideViewPr>
    <p:cSldViewPr snapToGrid="0">
      <p:cViewPr varScale="1">
        <p:scale>
          <a:sx n="67" d="100"/>
          <a:sy n="67" d="100"/>
        </p:scale>
        <p:origin x="121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37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fr-FR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37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fr-FR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379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fr-FR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380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fr-FR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381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93A85CC7-67EA-45B6-9C49-C852AF51F82B}" type="slidenum">
              <a:rPr lang="fr-FR" sz="1400" b="0" strike="noStrike" spc="-1">
                <a:latin typeface="Times New Roman"/>
              </a:rPr>
              <a:t>‹N°›</a:t>
            </a:fld>
            <a:endParaRPr lang="fr-FR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prstGeom prst="rect">
            <a:avLst/>
          </a:prstGeom>
        </p:spPr>
      </p:sp>
      <p:sp>
        <p:nvSpPr>
          <p:cNvPr id="48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000" b="0" strike="noStrike" spc="-1">
              <a:latin typeface="Arial"/>
            </a:endParaRPr>
          </a:p>
        </p:txBody>
      </p:sp>
      <p:sp>
        <p:nvSpPr>
          <p:cNvPr id="483" name="TextShape 3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9DE935BC-F4DE-48EA-9B4F-FFB63F49680F}" type="slidenum">
              <a:rPr lang="fr-FR" sz="14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</a:t>
            </a:fld>
            <a:endParaRPr lang="fr-FR" sz="1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On drop all et après on fait ses config </a:t>
            </a:r>
            <a:r>
              <a:rPr lang="fr-FR" dirty="0" err="1"/>
              <a:t>DNS,loopback,http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93A85CC7-67EA-45B6-9C49-C852AF51F82B}" type="slidenum">
              <a:rPr lang="fr-FR" sz="1400" b="0" strike="noStrike" spc="-1" smtClean="0">
                <a:latin typeface="Times New Roman"/>
              </a:rPr>
              <a:t>20</a:t>
            </a:fld>
            <a:endParaRPr lang="fr-FR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811698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00_header 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le script qui load les setting du bootloader 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depuis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/etc/default/grub</a:t>
            </a:r>
            <a:endParaRPr lang="fr-FR" dirty="0"/>
          </a:p>
          <a:p>
            <a:r>
              <a:rPr lang="fr-FR" dirty="0"/>
              <a:t>40_custom permet d’ajouter des lignes sans passer par 00_header qui sera potentiellement modifié par une update du grub</a:t>
            </a:r>
          </a:p>
          <a:p>
            <a:r>
              <a:rPr lang="fr-FR" dirty="0"/>
              <a:t>Update-grub pour effectuer nos modifications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93A85CC7-67EA-45B6-9C49-C852AF51F82B}" type="slidenum">
              <a:rPr lang="fr-FR" sz="1400" b="0" strike="noStrike" spc="-1" smtClean="0">
                <a:latin typeface="Times New Roman"/>
              </a:rPr>
              <a:t>5</a:t>
            </a:fld>
            <a:endParaRPr lang="fr-FR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785989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TTY's are text-only terminals commonly used as a way to get access to the computer to fix things, without actually logging into a desktop.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93A85CC7-67EA-45B6-9C49-C852AF51F82B}" type="slidenum">
              <a:rPr lang="fr-FR" sz="1400" b="0" strike="noStrike" spc="-1" smtClean="0">
                <a:latin typeface="Times New Roman"/>
              </a:rPr>
              <a:t>7</a:t>
            </a:fld>
            <a:endParaRPr lang="fr-FR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732278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93A85CC7-67EA-45B6-9C49-C852AF51F82B}" type="slidenum">
              <a:rPr lang="fr-FR" sz="1400" b="0" strike="noStrike" spc="-1" smtClean="0">
                <a:latin typeface="Times New Roman"/>
              </a:rPr>
              <a:t>10</a:t>
            </a:fld>
            <a:endParaRPr lang="fr-FR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954801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 </a:t>
            </a:r>
            <a:r>
              <a:rPr lang="fr-F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privileged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Mode signifie que le conteneur hérite de toutes les </a:t>
            </a:r>
            <a:r>
              <a:rPr lang="fr-F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capabilities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du root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monte la partition /dev/sda1 sur /mnt et on </a:t>
            </a:r>
            <a:r>
              <a:rPr lang="fr-F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chroot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/mnt on jailbreak du conteneur et on remonte dans la machine hôte en root.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93A85CC7-67EA-45B6-9C49-C852AF51F82B}" type="slidenum">
              <a:rPr lang="fr-FR" sz="1400" b="0" strike="noStrike" spc="-1" smtClean="0">
                <a:latin typeface="Times New Roman"/>
              </a:rPr>
              <a:t>12</a:t>
            </a:fld>
            <a:endParaRPr lang="fr-FR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496209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CAP_NET : donner la cap de </a:t>
            </a:r>
            <a:r>
              <a:rPr lang="fr-FR" dirty="0" err="1"/>
              <a:t>bind</a:t>
            </a:r>
            <a:r>
              <a:rPr lang="fr-FR" dirty="0"/>
              <a:t> sur des ports </a:t>
            </a:r>
            <a:r>
              <a:rPr lang="fr-FR" dirty="0" err="1"/>
              <a:t>priviliégiés</a:t>
            </a:r>
            <a:endParaRPr lang="fr-FR" dirty="0"/>
          </a:p>
          <a:p>
            <a:endParaRPr lang="fr-FR" dirty="0"/>
          </a:p>
          <a:p>
            <a:r>
              <a:rPr lang="fr-FR" dirty="0"/>
              <a:t>On fait des règles </a:t>
            </a:r>
            <a:r>
              <a:rPr lang="fr-FR" dirty="0" err="1"/>
              <a:t>iptables</a:t>
            </a:r>
            <a:r>
              <a:rPr lang="fr-FR" dirty="0"/>
              <a:t> pour rediriger les </a:t>
            </a:r>
            <a:r>
              <a:rPr lang="fr-FR" dirty="0" err="1"/>
              <a:t>co</a:t>
            </a:r>
            <a:r>
              <a:rPr lang="fr-FR" dirty="0"/>
              <a:t> sur le port 80 sur des ports non privilégiés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93A85CC7-67EA-45B6-9C49-C852AF51F82B}" type="slidenum">
              <a:rPr lang="fr-FR" sz="1400" b="0" strike="noStrike" spc="-1" smtClean="0">
                <a:latin typeface="Times New Roman"/>
              </a:rPr>
              <a:t>14</a:t>
            </a:fld>
            <a:endParaRPr lang="fr-FR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804841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Linux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PAM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(short for Pluggable Authentication Modules) is a powerful suite of shared libraries used to dynamically authenticate a 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to applications (or services) in a 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Linux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system.</a:t>
            </a:r>
            <a:endParaRPr lang="en-GB" dirty="0"/>
          </a:p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93A85CC7-67EA-45B6-9C49-C852AF51F82B}" type="slidenum">
              <a:rPr lang="fr-FR" sz="1400" b="0" strike="noStrike" spc="-1" smtClean="0">
                <a:latin typeface="Times New Roman"/>
              </a:rPr>
              <a:t>15</a:t>
            </a:fld>
            <a:endParaRPr lang="fr-FR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226343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93A85CC7-67EA-45B6-9C49-C852AF51F82B}" type="slidenum">
              <a:rPr lang="fr-FR" sz="1400" b="0" strike="noStrike" spc="-1" smtClean="0">
                <a:latin typeface="Times New Roman"/>
              </a:rPr>
              <a:t>16</a:t>
            </a:fld>
            <a:endParaRPr lang="fr-FR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734271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93A85CC7-67EA-45B6-9C49-C852AF51F82B}" type="slidenum">
              <a:rPr lang="fr-FR" sz="1400" b="0" strike="noStrike" spc="-1" smtClean="0">
                <a:latin typeface="Times New Roman"/>
              </a:rPr>
              <a:t>17</a:t>
            </a:fld>
            <a:endParaRPr lang="fr-FR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72218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080" cy="1280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080" cy="1280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080" cy="1280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080" cy="1280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080" cy="1280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080" cy="1280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080" cy="1280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subTitle"/>
          </p:nvPr>
        </p:nvSpPr>
        <p:spPr>
          <a:xfrm>
            <a:off x="2593080" y="624240"/>
            <a:ext cx="8911080" cy="5935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080" cy="1280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080" cy="1280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080" cy="1280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080" cy="1280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080" cy="1280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080" cy="1280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080" cy="1280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080" cy="1280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080" cy="1280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080" cy="1280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subTitle"/>
          </p:nvPr>
        </p:nvSpPr>
        <p:spPr>
          <a:xfrm>
            <a:off x="2593080" y="624240"/>
            <a:ext cx="8911080" cy="5935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080" cy="1280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080" cy="1280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080" cy="1280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1"/>
          <p:cNvGrpSpPr/>
          <p:nvPr/>
        </p:nvGrpSpPr>
        <p:grpSpPr>
          <a:xfrm>
            <a:off x="0" y="228600"/>
            <a:ext cx="2850840" cy="6638040"/>
            <a:chOff x="0" y="228600"/>
            <a:chExt cx="2850840" cy="6638040"/>
          </a:xfrm>
        </p:grpSpPr>
        <p:sp>
          <p:nvSpPr>
            <p:cNvPr id="33" name="CustomShape 2"/>
            <p:cNvSpPr/>
            <p:nvPr/>
          </p:nvSpPr>
          <p:spPr>
            <a:xfrm>
              <a:off x="0" y="2575080"/>
              <a:ext cx="100080" cy="625320"/>
            </a:xfrm>
            <a:custGeom>
              <a:avLst/>
              <a:gdLst/>
              <a:ahLst/>
              <a:cxn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" name="CustomShape 3"/>
            <p:cNvSpPr/>
            <p:nvPr/>
          </p:nvSpPr>
          <p:spPr>
            <a:xfrm>
              <a:off x="128520" y="3156480"/>
              <a:ext cx="645840" cy="2321640"/>
            </a:xfrm>
            <a:custGeom>
              <a:avLst/>
              <a:gdLst/>
              <a:ahLst/>
              <a:cxn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" name="CustomShape 4"/>
            <p:cNvSpPr/>
            <p:nvPr/>
          </p:nvSpPr>
          <p:spPr>
            <a:xfrm>
              <a:off x="807120" y="5447160"/>
              <a:ext cx="608760" cy="1419480"/>
            </a:xfrm>
            <a:custGeom>
              <a:avLst/>
              <a:gdLst/>
              <a:ahLst/>
              <a:cxn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" name="CustomShape 5"/>
            <p:cNvSpPr/>
            <p:nvPr/>
          </p:nvSpPr>
          <p:spPr>
            <a:xfrm>
              <a:off x="959760" y="6503760"/>
              <a:ext cx="170640" cy="362880"/>
            </a:xfrm>
            <a:custGeom>
              <a:avLst/>
              <a:gdLst/>
              <a:ahLst/>
              <a:cxn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" name="CustomShape 6"/>
            <p:cNvSpPr/>
            <p:nvPr/>
          </p:nvSpPr>
          <p:spPr>
            <a:xfrm>
              <a:off x="100800" y="3201120"/>
              <a:ext cx="821160" cy="3327840"/>
            </a:xfrm>
            <a:custGeom>
              <a:avLst/>
              <a:gdLst/>
              <a:ahLst/>
              <a:cxn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" name="CustomShape 7"/>
            <p:cNvSpPr/>
            <p:nvPr/>
          </p:nvSpPr>
          <p:spPr>
            <a:xfrm>
              <a:off x="22320" y="228600"/>
              <a:ext cx="105480" cy="2927160"/>
            </a:xfrm>
            <a:custGeom>
              <a:avLst/>
              <a:gdLst/>
              <a:ahLst/>
              <a:cxn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" name="CustomShape 8"/>
            <p:cNvSpPr/>
            <p:nvPr/>
          </p:nvSpPr>
          <p:spPr>
            <a:xfrm>
              <a:off x="78120" y="2944080"/>
              <a:ext cx="77400" cy="49320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" name="CustomShape 9"/>
            <p:cNvSpPr/>
            <p:nvPr/>
          </p:nvSpPr>
          <p:spPr>
            <a:xfrm>
              <a:off x="769680" y="5478840"/>
              <a:ext cx="189360" cy="1024200"/>
            </a:xfrm>
            <a:custGeom>
              <a:avLst/>
              <a:gdLst/>
              <a:ahLst/>
              <a:cxn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" name="CustomShape 10"/>
            <p:cNvSpPr/>
            <p:nvPr/>
          </p:nvSpPr>
          <p:spPr>
            <a:xfrm>
              <a:off x="775440" y="1398960"/>
              <a:ext cx="2075400" cy="4047480"/>
            </a:xfrm>
            <a:custGeom>
              <a:avLst/>
              <a:gdLst/>
              <a:ahLst/>
              <a:cxn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" name="CustomShape 11"/>
            <p:cNvSpPr/>
            <p:nvPr/>
          </p:nvSpPr>
          <p:spPr>
            <a:xfrm>
              <a:off x="922680" y="6530040"/>
              <a:ext cx="161280" cy="336600"/>
            </a:xfrm>
            <a:custGeom>
              <a:avLst/>
              <a:gdLst/>
              <a:ahLst/>
              <a:cxn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" name="CustomShape 12"/>
            <p:cNvSpPr/>
            <p:nvPr/>
          </p:nvSpPr>
          <p:spPr>
            <a:xfrm>
              <a:off x="769680" y="5359320"/>
              <a:ext cx="36720" cy="22104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" name="CustomShape 13"/>
            <p:cNvSpPr/>
            <p:nvPr/>
          </p:nvSpPr>
          <p:spPr>
            <a:xfrm>
              <a:off x="849960" y="6244560"/>
              <a:ext cx="237960" cy="621720"/>
            </a:xfrm>
            <a:custGeom>
              <a:avLst/>
              <a:gdLst/>
              <a:ahLst/>
              <a:cxn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3" name="Group 14"/>
          <p:cNvGrpSpPr/>
          <p:nvPr/>
        </p:nvGrpSpPr>
        <p:grpSpPr>
          <a:xfrm>
            <a:off x="27360" y="0"/>
            <a:ext cx="2355840" cy="6852600"/>
            <a:chOff x="27360" y="0"/>
            <a:chExt cx="2355840" cy="6852600"/>
          </a:xfrm>
        </p:grpSpPr>
        <p:sp>
          <p:nvSpPr>
            <p:cNvPr id="14" name="CustomShape 15"/>
            <p:cNvSpPr/>
            <p:nvPr/>
          </p:nvSpPr>
          <p:spPr>
            <a:xfrm>
              <a:off x="27360" y="0"/>
              <a:ext cx="493560" cy="4400280"/>
            </a:xfrm>
            <a:custGeom>
              <a:avLst/>
              <a:gdLst/>
              <a:ahLst/>
              <a:cxn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" name="CustomShape 16"/>
            <p:cNvSpPr/>
            <p:nvPr/>
          </p:nvSpPr>
          <p:spPr>
            <a:xfrm>
              <a:off x="550440" y="4316400"/>
              <a:ext cx="422640" cy="1580040"/>
            </a:xfrm>
            <a:custGeom>
              <a:avLst/>
              <a:gdLst/>
              <a:ahLst/>
              <a:cxn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" name="CustomShape 17"/>
            <p:cNvSpPr/>
            <p:nvPr/>
          </p:nvSpPr>
          <p:spPr>
            <a:xfrm>
              <a:off x="1006200" y="5862600"/>
              <a:ext cx="430200" cy="990000"/>
            </a:xfrm>
            <a:custGeom>
              <a:avLst/>
              <a:gdLst/>
              <a:ahLst/>
              <a:cxn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" name="CustomShape 18"/>
            <p:cNvSpPr/>
            <p:nvPr/>
          </p:nvSpPr>
          <p:spPr>
            <a:xfrm>
              <a:off x="521640" y="4364280"/>
              <a:ext cx="551160" cy="2235240"/>
            </a:xfrm>
            <a:custGeom>
              <a:avLst/>
              <a:gdLst/>
              <a:ahLst/>
              <a:cxn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" name="CustomShape 19"/>
            <p:cNvSpPr/>
            <p:nvPr/>
          </p:nvSpPr>
          <p:spPr>
            <a:xfrm>
              <a:off x="468000" y="1289160"/>
              <a:ext cx="173520" cy="3026520"/>
            </a:xfrm>
            <a:custGeom>
              <a:avLst/>
              <a:gdLst/>
              <a:ahLst/>
              <a:cxn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" name="CustomShape 20"/>
            <p:cNvSpPr/>
            <p:nvPr/>
          </p:nvSpPr>
          <p:spPr>
            <a:xfrm>
              <a:off x="1111680" y="6571440"/>
              <a:ext cx="133560" cy="280800"/>
            </a:xfrm>
            <a:custGeom>
              <a:avLst/>
              <a:gdLst/>
              <a:ahLst/>
              <a:cxn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" name="CustomShape 21"/>
            <p:cNvSpPr/>
            <p:nvPr/>
          </p:nvSpPr>
          <p:spPr>
            <a:xfrm>
              <a:off x="502560" y="4107600"/>
              <a:ext cx="81720" cy="51084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" name="CustomShape 22"/>
            <p:cNvSpPr/>
            <p:nvPr/>
          </p:nvSpPr>
          <p:spPr>
            <a:xfrm>
              <a:off x="973800" y="3145680"/>
              <a:ext cx="1409400" cy="2716200"/>
            </a:xfrm>
            <a:custGeom>
              <a:avLst/>
              <a:gdLst/>
              <a:ahLst/>
              <a:cxn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" name="CustomShape 23"/>
            <p:cNvSpPr/>
            <p:nvPr/>
          </p:nvSpPr>
          <p:spPr>
            <a:xfrm>
              <a:off x="1073520" y="6600240"/>
              <a:ext cx="119880" cy="252360"/>
            </a:xfrm>
            <a:custGeom>
              <a:avLst/>
              <a:gdLst/>
              <a:ahLst/>
              <a:cxn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" name="CustomShape 24"/>
            <p:cNvSpPr/>
            <p:nvPr/>
          </p:nvSpPr>
          <p:spPr>
            <a:xfrm>
              <a:off x="973800" y="5897160"/>
              <a:ext cx="137160" cy="673560"/>
            </a:xfrm>
            <a:custGeom>
              <a:avLst/>
              <a:gdLst/>
              <a:ahLst/>
              <a:cxn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" name="CustomShape 25"/>
            <p:cNvSpPr/>
            <p:nvPr/>
          </p:nvSpPr>
          <p:spPr>
            <a:xfrm>
              <a:off x="973800" y="5772600"/>
              <a:ext cx="37440" cy="22716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" name="CustomShape 26"/>
            <p:cNvSpPr/>
            <p:nvPr/>
          </p:nvSpPr>
          <p:spPr>
            <a:xfrm>
              <a:off x="1006200" y="6322680"/>
              <a:ext cx="209880" cy="529920"/>
            </a:xfrm>
            <a:custGeom>
              <a:avLst/>
              <a:gdLst/>
              <a:ahLst/>
              <a:cxn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6" name="CustomShape 27"/>
          <p:cNvSpPr/>
          <p:nvPr/>
        </p:nvSpPr>
        <p:spPr>
          <a:xfrm>
            <a:off x="0" y="0"/>
            <a:ext cx="182160" cy="685728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st="25400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7" name="CustomShape 28"/>
          <p:cNvSpPr/>
          <p:nvPr/>
        </p:nvSpPr>
        <p:spPr>
          <a:xfrm>
            <a:off x="0" y="4323960"/>
            <a:ext cx="1743840" cy="777960"/>
          </a:xfrm>
          <a:custGeom>
            <a:avLst/>
            <a:gdLst/>
            <a:ahLst/>
            <a:cxnLst/>
            <a:rect l="l" t="t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8" name="Image 7"/>
          <p:cNvPicPr/>
          <p:nvPr/>
        </p:nvPicPr>
        <p:blipFill>
          <a:blip r:embed="rId14"/>
          <a:stretch/>
        </p:blipFill>
        <p:spPr>
          <a:xfrm>
            <a:off x="10838880" y="6095160"/>
            <a:ext cx="1352520" cy="631800"/>
          </a:xfrm>
          <a:prstGeom prst="rect">
            <a:avLst/>
          </a:prstGeom>
          <a:ln>
            <a:noFill/>
          </a:ln>
        </p:spPr>
      </p:pic>
      <p:pic>
        <p:nvPicPr>
          <p:cNvPr id="29" name="Image 8"/>
          <p:cNvPicPr/>
          <p:nvPr/>
        </p:nvPicPr>
        <p:blipFill>
          <a:blip r:embed="rId15"/>
          <a:stretch/>
        </p:blipFill>
        <p:spPr>
          <a:xfrm>
            <a:off x="9929160" y="5903640"/>
            <a:ext cx="799560" cy="906840"/>
          </a:xfrm>
          <a:prstGeom prst="rect">
            <a:avLst/>
          </a:prstGeom>
          <a:ln>
            <a:noFill/>
          </a:ln>
        </p:spPr>
      </p:pic>
      <p:sp>
        <p:nvSpPr>
          <p:cNvPr id="30" name="PlaceHolder 29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080" cy="12801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1" name="PlaceHolder 30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17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19.jpe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eg"/><Relationship Id="rId3" Type="http://schemas.microsoft.com/office/2007/relationships/hdphoto" Target="../media/hdphoto3.wdp"/><Relationship Id="rId7" Type="http://schemas.microsoft.com/office/2007/relationships/hdphoto" Target="../media/hdphoto5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microsoft.com/office/2007/relationships/hdphoto" Target="../media/hdphoto4.wdp"/><Relationship Id="rId10" Type="http://schemas.microsoft.com/office/2007/relationships/hdphoto" Target="../media/hdphoto6.wdp"/><Relationship Id="rId4" Type="http://schemas.openxmlformats.org/officeDocument/2006/relationships/image" Target="../media/image21.png"/><Relationship Id="rId9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hyperlink" Target="https://github.com/moby/moby/blob/master/profiles/seccomp/default.json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microsoft.com/office/2007/relationships/hdphoto" Target="../media/hdphoto7.wdp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hdphoto" Target="../media/hdphoto9.wdp"/><Relationship Id="rId3" Type="http://schemas.openxmlformats.org/officeDocument/2006/relationships/image" Target="../media/image11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microsoft.com/office/2007/relationships/hdphoto" Target="../media/hdphoto8.wdp"/><Relationship Id="rId5" Type="http://schemas.openxmlformats.org/officeDocument/2006/relationships/image" Target="../media/image27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8" Type="http://schemas.microsoft.com/office/2007/relationships/hdphoto" Target="../media/hdphoto11.wdp"/><Relationship Id="rId3" Type="http://schemas.openxmlformats.org/officeDocument/2006/relationships/image" Target="../media/image11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0.wdp"/><Relationship Id="rId5" Type="http://schemas.openxmlformats.org/officeDocument/2006/relationships/image" Target="../media/image29.pn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2.wdp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3.wdp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ubuntuforums.org/showthread.php?t=1369019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CustomShape 1"/>
          <p:cNvSpPr/>
          <p:nvPr/>
        </p:nvSpPr>
        <p:spPr>
          <a:xfrm>
            <a:off x="2589120" y="2514600"/>
            <a:ext cx="8914680" cy="2262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fr-FR" sz="5400" b="0" strike="noStrike" spc="-1" dirty="0" err="1">
                <a:solidFill>
                  <a:srgbClr val="178DBB"/>
                </a:solidFill>
                <a:latin typeface="Century Gothic"/>
                <a:ea typeface="DejaVu Sans"/>
              </a:rPr>
              <a:t>Cybersecurity</a:t>
            </a:r>
            <a:r>
              <a:rPr lang="fr-FR" sz="5400" b="0" strike="noStrike" spc="-1" dirty="0">
                <a:solidFill>
                  <a:srgbClr val="178DBB"/>
                </a:solidFill>
                <a:latin typeface="Century Gothic"/>
                <a:ea typeface="DejaVu Sans"/>
              </a:rPr>
              <a:t> </a:t>
            </a:r>
            <a:r>
              <a:rPr lang="fr-FR" sz="5400" spc="-1" dirty="0" err="1">
                <a:solidFill>
                  <a:srgbClr val="178DBB"/>
                </a:solidFill>
                <a:latin typeface="Century Gothic"/>
                <a:ea typeface="DejaVu Sans"/>
              </a:rPr>
              <a:t>P</a:t>
            </a:r>
            <a:r>
              <a:rPr lang="fr-FR" sz="5400" b="0" strike="noStrike" spc="-1" dirty="0" err="1">
                <a:solidFill>
                  <a:srgbClr val="178DBB"/>
                </a:solidFill>
                <a:latin typeface="Century Gothic"/>
                <a:ea typeface="DejaVu Sans"/>
              </a:rPr>
              <a:t>resentation</a:t>
            </a:r>
            <a:r>
              <a:rPr lang="fr-FR" sz="5400" b="0" strike="noStrike" spc="-1" dirty="0">
                <a:solidFill>
                  <a:srgbClr val="178DBB"/>
                </a:solidFill>
                <a:latin typeface="Century Gothic"/>
                <a:ea typeface="DejaVu Sans"/>
              </a:rPr>
              <a:t> 2018/2019</a:t>
            </a:r>
            <a:endParaRPr lang="fr-FR" sz="5400" b="0" strike="noStrike" spc="-1" dirty="0">
              <a:latin typeface="Arial"/>
            </a:endParaRPr>
          </a:p>
        </p:txBody>
      </p:sp>
      <p:sp>
        <p:nvSpPr>
          <p:cNvPr id="383" name="CustomShape 2"/>
          <p:cNvSpPr/>
          <p:nvPr/>
        </p:nvSpPr>
        <p:spPr>
          <a:xfrm>
            <a:off x="2589120" y="4777200"/>
            <a:ext cx="8914680" cy="1125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fr-FR" sz="1800" b="0" strike="noStrike" spc="-1" dirty="0">
                <a:solidFill>
                  <a:srgbClr val="595959"/>
                </a:solidFill>
                <a:latin typeface="Century Gothic"/>
                <a:ea typeface="DejaVu Sans"/>
              </a:rPr>
              <a:t>Linux Security</a:t>
            </a:r>
            <a:endParaRPr lang="fr-F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fr-FR" sz="1800" b="0" strike="noStrike" spc="-1" dirty="0">
              <a:latin typeface="Arial"/>
            </a:endParaRPr>
          </a:p>
        </p:txBody>
      </p:sp>
      <p:sp>
        <p:nvSpPr>
          <p:cNvPr id="384" name="CustomShape 3"/>
          <p:cNvSpPr/>
          <p:nvPr/>
        </p:nvSpPr>
        <p:spPr>
          <a:xfrm>
            <a:off x="531720" y="4529520"/>
            <a:ext cx="7790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CA372242-23B3-4A01-B9C0-7F3CEF5E7A92}" type="slidenum">
              <a:rPr lang="fr-FR" sz="2000" b="0" strike="noStrike" spc="-1">
                <a:solidFill>
                  <a:srgbClr val="FEFFFF"/>
                </a:solidFill>
                <a:latin typeface="Century Gothic"/>
                <a:ea typeface="DejaVu Sans"/>
              </a:rPr>
              <a:t>1</a:t>
            </a:fld>
            <a:endParaRPr lang="fr-FR" sz="2000" b="0" strike="noStrike" spc="-1">
              <a:latin typeface="Arial"/>
            </a:endParaRPr>
          </a:p>
        </p:txBody>
      </p:sp>
      <p:sp>
        <p:nvSpPr>
          <p:cNvPr id="385" name="CustomShape 4"/>
          <p:cNvSpPr/>
          <p:nvPr/>
        </p:nvSpPr>
        <p:spPr>
          <a:xfrm>
            <a:off x="2589120" y="6135840"/>
            <a:ext cx="72298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fr-FR" sz="900" b="0" strike="noStrike" spc="-1" dirty="0">
                <a:solidFill>
                  <a:srgbClr val="8B8B8B"/>
                </a:solidFill>
                <a:latin typeface="Century Gothic"/>
                <a:ea typeface="DejaVu Sans"/>
              </a:rPr>
              <a:t>Champion Thibaut Aubois Alexandre </a:t>
            </a:r>
            <a:r>
              <a:rPr lang="fr-FR" sz="900" b="0" strike="noStrike" spc="-1" dirty="0" err="1">
                <a:solidFill>
                  <a:srgbClr val="8B8B8B"/>
                </a:solidFill>
                <a:latin typeface="Century Gothic"/>
                <a:ea typeface="DejaVu Sans"/>
              </a:rPr>
              <a:t>Alziary</a:t>
            </a:r>
            <a:r>
              <a:rPr lang="fr-FR" sz="900" b="0" strike="noStrike" spc="-1" dirty="0">
                <a:solidFill>
                  <a:srgbClr val="8B8B8B"/>
                </a:solidFill>
                <a:latin typeface="Century Gothic"/>
                <a:ea typeface="DejaVu Sans"/>
              </a:rPr>
              <a:t> Jeremy</a:t>
            </a:r>
            <a:endParaRPr lang="fr-FR" sz="9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Related image">
            <a:extLst>
              <a:ext uri="{FF2B5EF4-FFF2-40B4-BE49-F238E27FC236}">
                <a16:creationId xmlns:a16="http://schemas.microsoft.com/office/drawing/2014/main" id="{D2B05E06-9C99-41AE-80F9-5C15702FD0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5862" y="1290185"/>
            <a:ext cx="727392" cy="72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5E12F085-DA9C-457A-B0A8-90EB7BF55102}"/>
              </a:ext>
            </a:extLst>
          </p:cNvPr>
          <p:cNvSpPr txBox="1"/>
          <p:nvPr/>
        </p:nvSpPr>
        <p:spPr>
          <a:xfrm>
            <a:off x="3143254" y="1453826"/>
            <a:ext cx="5325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Accès root en SSH</a:t>
            </a:r>
          </a:p>
        </p:txBody>
      </p:sp>
      <p:pic>
        <p:nvPicPr>
          <p:cNvPr id="6" name="Picture 2" descr="Image result for cybersecurity shield icon">
            <a:extLst>
              <a:ext uri="{FF2B5EF4-FFF2-40B4-BE49-F238E27FC236}">
                <a16:creationId xmlns:a16="http://schemas.microsoft.com/office/drawing/2014/main" id="{69E9D87A-091E-48F1-9C15-000689425A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2148" y="2510037"/>
            <a:ext cx="434819" cy="572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C6FAE761-269F-47B2-9A0A-DE13225FE575}"/>
              </a:ext>
            </a:extLst>
          </p:cNvPr>
          <p:cNvSpPr txBox="1"/>
          <p:nvPr/>
        </p:nvSpPr>
        <p:spPr>
          <a:xfrm>
            <a:off x="3143254" y="2596047"/>
            <a:ext cx="5325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Modifier les permissions 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AD9AE49-41D6-44F3-938E-C8558C2EAC6A}"/>
              </a:ext>
            </a:extLst>
          </p:cNvPr>
          <p:cNvSpPr txBox="1"/>
          <p:nvPr/>
        </p:nvSpPr>
        <p:spPr>
          <a:xfrm>
            <a:off x="2779557" y="3303270"/>
            <a:ext cx="4249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/</a:t>
            </a:r>
            <a:r>
              <a:rPr lang="fr-FR" dirty="0" err="1"/>
              <a:t>etc</a:t>
            </a:r>
            <a:r>
              <a:rPr lang="fr-FR" dirty="0"/>
              <a:t>/</a:t>
            </a:r>
            <a:r>
              <a:rPr lang="fr-FR" dirty="0" err="1"/>
              <a:t>ssh</a:t>
            </a:r>
            <a:r>
              <a:rPr lang="fr-FR" dirty="0"/>
              <a:t>/</a:t>
            </a:r>
            <a:r>
              <a:rPr lang="fr-FR" dirty="0" err="1"/>
              <a:t>sshd_config</a:t>
            </a:r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0CE3D1EE-01EC-4737-A62B-2DB6AD7F1B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79557" y="4097184"/>
            <a:ext cx="3975750" cy="36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1861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85E6B33B-8B86-4BAD-945D-B8DC29B72A53}"/>
              </a:ext>
            </a:extLst>
          </p:cNvPr>
          <p:cNvGrpSpPr/>
          <p:nvPr/>
        </p:nvGrpSpPr>
        <p:grpSpPr>
          <a:xfrm>
            <a:off x="2377263" y="1161687"/>
            <a:ext cx="7437474" cy="5321594"/>
            <a:chOff x="2381693" y="1185532"/>
            <a:chExt cx="7437474" cy="5321594"/>
          </a:xfrm>
        </p:grpSpPr>
        <p:sp>
          <p:nvSpPr>
            <p:cNvPr id="5" name="Rectangle : coins arrondis 4">
              <a:extLst>
                <a:ext uri="{FF2B5EF4-FFF2-40B4-BE49-F238E27FC236}">
                  <a16:creationId xmlns:a16="http://schemas.microsoft.com/office/drawing/2014/main" id="{E7CC84D7-4406-41C7-BB5B-22EAE3EDFCC6}"/>
                </a:ext>
              </a:extLst>
            </p:cNvPr>
            <p:cNvSpPr/>
            <p:nvPr/>
          </p:nvSpPr>
          <p:spPr>
            <a:xfrm>
              <a:off x="2381693" y="3466214"/>
              <a:ext cx="1552354" cy="3040912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GRUB</a:t>
              </a:r>
            </a:p>
            <a:p>
              <a:pPr algn="ctr"/>
              <a:r>
                <a:rPr lang="fr-FR" dirty="0" err="1"/>
                <a:t>BootLoader</a:t>
              </a:r>
              <a:endParaRPr lang="en-GB" dirty="0"/>
            </a:p>
          </p:txBody>
        </p:sp>
        <p:sp>
          <p:nvSpPr>
            <p:cNvPr id="6" name="Flèche : droite 5">
              <a:extLst>
                <a:ext uri="{FF2B5EF4-FFF2-40B4-BE49-F238E27FC236}">
                  <a16:creationId xmlns:a16="http://schemas.microsoft.com/office/drawing/2014/main" id="{83216D59-9CE6-49C7-96AE-8DC2ED091A12}"/>
                </a:ext>
              </a:extLst>
            </p:cNvPr>
            <p:cNvSpPr/>
            <p:nvPr/>
          </p:nvSpPr>
          <p:spPr>
            <a:xfrm>
              <a:off x="3981893" y="5582091"/>
              <a:ext cx="1446028" cy="36150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 : coins arrondis 6">
              <a:extLst>
                <a:ext uri="{FF2B5EF4-FFF2-40B4-BE49-F238E27FC236}">
                  <a16:creationId xmlns:a16="http://schemas.microsoft.com/office/drawing/2014/main" id="{E7751E0A-9400-4503-8FB5-70099687DEAB}"/>
                </a:ext>
              </a:extLst>
            </p:cNvPr>
            <p:cNvSpPr/>
            <p:nvPr/>
          </p:nvSpPr>
          <p:spPr>
            <a:xfrm>
              <a:off x="5475768" y="5061096"/>
              <a:ext cx="4221125" cy="1403498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Kernel</a:t>
              </a:r>
              <a:endParaRPr lang="en-GB" dirty="0"/>
            </a:p>
          </p:txBody>
        </p:sp>
        <p:sp>
          <p:nvSpPr>
            <p:cNvPr id="8" name="Rectangle : coins arrondis 7">
              <a:extLst>
                <a:ext uri="{FF2B5EF4-FFF2-40B4-BE49-F238E27FC236}">
                  <a16:creationId xmlns:a16="http://schemas.microsoft.com/office/drawing/2014/main" id="{1D90C8C6-73E3-4BC1-A534-E52EC3CE6F73}"/>
                </a:ext>
              </a:extLst>
            </p:cNvPr>
            <p:cNvSpPr/>
            <p:nvPr/>
          </p:nvSpPr>
          <p:spPr>
            <a:xfrm>
              <a:off x="7060019" y="4098851"/>
              <a:ext cx="2558902" cy="510363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GNU </a:t>
              </a:r>
              <a:r>
                <a:rPr lang="fr-FR" dirty="0" err="1"/>
                <a:t>libc</a:t>
              </a:r>
              <a:endParaRPr lang="en-GB" dirty="0"/>
            </a:p>
          </p:txBody>
        </p:sp>
        <p:sp>
          <p:nvSpPr>
            <p:cNvPr id="9" name="Rectangle : coins arrondis 8">
              <a:extLst>
                <a:ext uri="{FF2B5EF4-FFF2-40B4-BE49-F238E27FC236}">
                  <a16:creationId xmlns:a16="http://schemas.microsoft.com/office/drawing/2014/main" id="{C182316A-0426-4977-9C0C-68504AE0F770}"/>
                </a:ext>
              </a:extLst>
            </p:cNvPr>
            <p:cNvSpPr/>
            <p:nvPr/>
          </p:nvSpPr>
          <p:spPr>
            <a:xfrm>
              <a:off x="4300870" y="1185532"/>
              <a:ext cx="5518297" cy="2461437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Applications</a:t>
              </a:r>
              <a:endParaRPr lang="en-GB" dirty="0"/>
            </a:p>
          </p:txBody>
        </p:sp>
        <p:pic>
          <p:nvPicPr>
            <p:cNvPr id="10" name="Picture 6" descr="Image result for docker logo">
              <a:extLst>
                <a:ext uri="{FF2B5EF4-FFF2-40B4-BE49-F238E27FC236}">
                  <a16:creationId xmlns:a16="http://schemas.microsoft.com/office/drawing/2014/main" id="{4359309B-1A14-4D28-83F3-DA0F03272A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04907" y="1321095"/>
              <a:ext cx="1282133" cy="10951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8" descr="Image result for avahi logo">
              <a:extLst>
                <a:ext uri="{FF2B5EF4-FFF2-40B4-BE49-F238E27FC236}">
                  <a16:creationId xmlns:a16="http://schemas.microsoft.com/office/drawing/2014/main" id="{6DBA4DD6-8F5F-4EA3-B06F-E6303D0009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98564" y="1427421"/>
              <a:ext cx="1282133" cy="9765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Flèche : double flèche verticale 11">
              <a:extLst>
                <a:ext uri="{FF2B5EF4-FFF2-40B4-BE49-F238E27FC236}">
                  <a16:creationId xmlns:a16="http://schemas.microsoft.com/office/drawing/2014/main" id="{BB87FDDC-69EF-457E-8DA3-61C14E1482AE}"/>
                </a:ext>
              </a:extLst>
            </p:cNvPr>
            <p:cNvSpPr/>
            <p:nvPr/>
          </p:nvSpPr>
          <p:spPr>
            <a:xfrm>
              <a:off x="5827552" y="3682408"/>
              <a:ext cx="361507" cy="1359195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Flèche : double flèche verticale 12">
              <a:extLst>
                <a:ext uri="{FF2B5EF4-FFF2-40B4-BE49-F238E27FC236}">
                  <a16:creationId xmlns:a16="http://schemas.microsoft.com/office/drawing/2014/main" id="{6D0F1AE5-0017-406B-A6CF-E08710F6C179}"/>
                </a:ext>
              </a:extLst>
            </p:cNvPr>
            <p:cNvSpPr/>
            <p:nvPr/>
          </p:nvSpPr>
          <p:spPr>
            <a:xfrm>
              <a:off x="8261953" y="4628706"/>
              <a:ext cx="155034" cy="412898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Flèche : double flèche verticale 13">
              <a:extLst>
                <a:ext uri="{FF2B5EF4-FFF2-40B4-BE49-F238E27FC236}">
                  <a16:creationId xmlns:a16="http://schemas.microsoft.com/office/drawing/2014/main" id="{E864C782-8A4A-43A2-9EC8-492DCF3F1F90}"/>
                </a:ext>
              </a:extLst>
            </p:cNvPr>
            <p:cNvSpPr/>
            <p:nvPr/>
          </p:nvSpPr>
          <p:spPr>
            <a:xfrm>
              <a:off x="8261953" y="3682409"/>
              <a:ext cx="155034" cy="412898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5" name="Picture 10" descr="Image result for nginx">
              <a:extLst>
                <a:ext uri="{FF2B5EF4-FFF2-40B4-BE49-F238E27FC236}">
                  <a16:creationId xmlns:a16="http://schemas.microsoft.com/office/drawing/2014/main" id="{2DF5D8B3-858E-4E9A-9DD3-3F1CAFD5FF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1077" y="1508762"/>
              <a:ext cx="1336158" cy="4486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6" name="ZoneTexte 15">
            <a:extLst>
              <a:ext uri="{FF2B5EF4-FFF2-40B4-BE49-F238E27FC236}">
                <a16:creationId xmlns:a16="http://schemas.microsoft.com/office/drawing/2014/main" id="{0B2322D4-EAB0-4DF4-AD69-C134D7F2328D}"/>
              </a:ext>
            </a:extLst>
          </p:cNvPr>
          <p:cNvSpPr txBox="1"/>
          <p:nvPr/>
        </p:nvSpPr>
        <p:spPr>
          <a:xfrm>
            <a:off x="1899770" y="700816"/>
            <a:ext cx="5004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u="sng" dirty="0">
                <a:solidFill>
                  <a:schemeClr val="accent2">
                    <a:lumMod val="75000"/>
                  </a:schemeClr>
                </a:solidFill>
              </a:rPr>
              <a:t>5</a:t>
            </a:r>
            <a:r>
              <a:rPr lang="fr-FR" sz="3600" u="sng" dirty="0">
                <a:solidFill>
                  <a:schemeClr val="accent2">
                    <a:lumMod val="75000"/>
                  </a:schemeClr>
                </a:solidFill>
              </a:rPr>
              <a:t>. Docker</a:t>
            </a:r>
            <a:endParaRPr lang="en-GB" sz="2800" u="sng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E9A48330-BCA1-4B76-8ACC-C933F2E6CBDD}"/>
              </a:ext>
            </a:extLst>
          </p:cNvPr>
          <p:cNvSpPr/>
          <p:nvPr/>
        </p:nvSpPr>
        <p:spPr>
          <a:xfrm>
            <a:off x="4543645" y="1161687"/>
            <a:ext cx="1552355" cy="1471277"/>
          </a:xfrm>
          <a:prstGeom prst="ellipse">
            <a:avLst/>
          </a:prstGeom>
          <a:noFill/>
          <a:ln w="57150">
            <a:solidFill>
              <a:srgbClr val="FF0000"/>
            </a:solidFill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13661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 descr="Related image">
            <a:extLst>
              <a:ext uri="{FF2B5EF4-FFF2-40B4-BE49-F238E27FC236}">
                <a16:creationId xmlns:a16="http://schemas.microsoft.com/office/drawing/2014/main" id="{04737BBC-A6CE-4F60-9628-9FA3E5B29D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5862" y="1290185"/>
            <a:ext cx="727392" cy="72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69E824E4-7562-4AE4-BCAD-6BE725400729}"/>
              </a:ext>
            </a:extLst>
          </p:cNvPr>
          <p:cNvSpPr txBox="1"/>
          <p:nvPr/>
        </p:nvSpPr>
        <p:spPr>
          <a:xfrm>
            <a:off x="3165839" y="1127850"/>
            <a:ext cx="35833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Privileged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 Mode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Container Jailbreak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Port 80:80 Default page</a:t>
            </a:r>
            <a:endParaRPr lang="en-GB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C1AD547-F892-4BF0-BFB2-23F74A41F7D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8581" y="2409463"/>
            <a:ext cx="5010151" cy="5010151"/>
          </a:xfrm>
          <a:prstGeom prst="rect">
            <a:avLst/>
          </a:prstGeom>
        </p:spPr>
      </p:pic>
      <p:cxnSp>
        <p:nvCxnSpPr>
          <p:cNvPr id="7" name="Connecteur : en arc 6">
            <a:extLst>
              <a:ext uri="{FF2B5EF4-FFF2-40B4-BE49-F238E27FC236}">
                <a16:creationId xmlns:a16="http://schemas.microsoft.com/office/drawing/2014/main" id="{3101244F-3414-4D6E-A02C-C28A74ED30CD}"/>
              </a:ext>
            </a:extLst>
          </p:cNvPr>
          <p:cNvCxnSpPr>
            <a:cxnSpLocks/>
          </p:cNvCxnSpPr>
          <p:nvPr/>
        </p:nvCxnSpPr>
        <p:spPr>
          <a:xfrm flipV="1">
            <a:off x="4191000" y="2838601"/>
            <a:ext cx="4093029" cy="590400"/>
          </a:xfrm>
          <a:prstGeom prst="curvedConnector3">
            <a:avLst>
              <a:gd name="adj1" fmla="val 44681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Image result for people running logo">
            <a:extLst>
              <a:ext uri="{FF2B5EF4-FFF2-40B4-BE49-F238E27FC236}">
                <a16:creationId xmlns:a16="http://schemas.microsoft.com/office/drawing/2014/main" id="{DBA2E45C-1ECD-49C1-AF93-B3FFE732A4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405" y="2169005"/>
            <a:ext cx="1067189" cy="747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Image result for unlocked lock logo">
            <a:extLst>
              <a:ext uri="{FF2B5EF4-FFF2-40B4-BE49-F238E27FC236}">
                <a16:creationId xmlns:a16="http://schemas.microsoft.com/office/drawing/2014/main" id="{BBFB10E3-6809-4E47-8B46-A12AE6E2AE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7638" y="3327573"/>
            <a:ext cx="996971" cy="996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Image result for linux shell logo">
            <a:extLst>
              <a:ext uri="{FF2B5EF4-FFF2-40B4-BE49-F238E27FC236}">
                <a16:creationId xmlns:a16="http://schemas.microsoft.com/office/drawing/2014/main" id="{5022B508-C832-490B-98E4-55D6AF8101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6124" y="1859821"/>
            <a:ext cx="1966239" cy="1966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Image result for nginx">
            <a:extLst>
              <a:ext uri="{FF2B5EF4-FFF2-40B4-BE49-F238E27FC236}">
                <a16:creationId xmlns:a16="http://schemas.microsoft.com/office/drawing/2014/main" id="{9FA37E60-42C3-4317-A82A-F3C276D16A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1779" y="2772011"/>
            <a:ext cx="1336158" cy="448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31162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DBA99859-02B1-4D81-9FBA-4F3EC29E5ADA}"/>
              </a:ext>
            </a:extLst>
          </p:cNvPr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76475" y="1756092"/>
            <a:ext cx="7933938" cy="41016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8D89685-723B-490F-B570-DDF53D048C81}"/>
              </a:ext>
            </a:extLst>
          </p:cNvPr>
          <p:cNvPicPr/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100000"/>
                    </a14:imgEffect>
                    <a14:imgEffect>
                      <a14:brightnessContrast bright="5000"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76475" y="2440601"/>
            <a:ext cx="8797855" cy="1715543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82B508C9-E79C-4827-891E-C8B051ECEFD5}"/>
              </a:ext>
            </a:extLst>
          </p:cNvPr>
          <p:cNvPicPr/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76475" y="4474030"/>
            <a:ext cx="3819525" cy="200025"/>
          </a:xfrm>
          <a:prstGeom prst="rect">
            <a:avLst/>
          </a:prstGeom>
        </p:spPr>
      </p:pic>
      <p:pic>
        <p:nvPicPr>
          <p:cNvPr id="1026" name="Picture 2" descr="Image result for target logo">
            <a:extLst>
              <a:ext uri="{FF2B5EF4-FFF2-40B4-BE49-F238E27FC236}">
                <a16:creationId xmlns:a16="http://schemas.microsoft.com/office/drawing/2014/main" id="{07DAC198-F3B3-471B-88B8-B5BFF20C4E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4484" y="676206"/>
            <a:ext cx="1088572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9243C623-A713-4076-861E-241F241EE448}"/>
              </a:ext>
            </a:extLst>
          </p:cNvPr>
          <p:cNvSpPr txBox="1"/>
          <p:nvPr/>
        </p:nvSpPr>
        <p:spPr>
          <a:xfrm>
            <a:off x="3178628" y="712661"/>
            <a:ext cx="50040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u="sng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Attack Path</a:t>
            </a:r>
            <a:endParaRPr lang="en-GB" sz="2800" b="1" u="sng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5A7F1C41-D928-48A1-82B8-6C8977610FE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40000"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76475" y="4991941"/>
            <a:ext cx="8572500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3617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449F7AD9-95F8-42C2-A32A-6B997A431C1A}"/>
              </a:ext>
            </a:extLst>
          </p:cNvPr>
          <p:cNvSpPr txBox="1"/>
          <p:nvPr/>
        </p:nvSpPr>
        <p:spPr>
          <a:xfrm>
            <a:off x="3107635" y="1117519"/>
            <a:ext cx="49913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Seccomp</a:t>
            </a:r>
            <a:endParaRPr lang="fr-FR" sz="2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Unprivileged</a:t>
            </a:r>
            <a:r>
              <a:rPr lang="fr-FR" sz="2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Mode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Drop </a:t>
            </a:r>
            <a:r>
              <a:rPr lang="fr-FR" sz="20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capabilities</a:t>
            </a:r>
            <a:endParaRPr lang="en-GB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5" name="Picture 2" descr="Image result for cybersecurity shield icon">
            <a:extLst>
              <a:ext uri="{FF2B5EF4-FFF2-40B4-BE49-F238E27FC236}">
                <a16:creationId xmlns:a16="http://schemas.microsoft.com/office/drawing/2014/main" id="{99859B49-736F-42DA-A263-5BACF2438A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2381" y="1375546"/>
            <a:ext cx="434819" cy="572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4C281F6D-EC48-46C6-89E0-5D8635CE35F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439"/>
          <a:stretch/>
        </p:blipFill>
        <p:spPr>
          <a:xfrm>
            <a:off x="2469459" y="2773292"/>
            <a:ext cx="4368168" cy="2558144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DD5579AF-1F34-4443-97E8-DA47B6970F29}"/>
              </a:ext>
            </a:extLst>
          </p:cNvPr>
          <p:cNvSpPr txBox="1"/>
          <p:nvPr/>
        </p:nvSpPr>
        <p:spPr>
          <a:xfrm>
            <a:off x="2512381" y="2403960"/>
            <a:ext cx="2560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/</a:t>
            </a:r>
            <a:r>
              <a:rPr lang="fr-FR" dirty="0" err="1"/>
              <a:t>deny.json</a:t>
            </a:r>
            <a:endParaRPr lang="en-GB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96722911-26A1-49A8-B2A9-D3D7F0CDC66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rcRect b="18238"/>
          <a:stretch/>
        </p:blipFill>
        <p:spPr>
          <a:xfrm>
            <a:off x="1947862" y="5595993"/>
            <a:ext cx="9452330" cy="19520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657D308-7973-4CDB-948E-68F01112757B}"/>
              </a:ext>
            </a:extLst>
          </p:cNvPr>
          <p:cNvSpPr/>
          <p:nvPr/>
        </p:nvSpPr>
        <p:spPr>
          <a:xfrm>
            <a:off x="1839685" y="6070809"/>
            <a:ext cx="80989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hlinkClick r:id="rId7"/>
              </a:rPr>
              <a:t>https://github.com/moby/moby/blob/master/profiles/seccomp/default.json</a:t>
            </a:r>
            <a:endParaRPr lang="en-GB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6B276D0-E750-4AFC-B56D-61F681327395}"/>
              </a:ext>
            </a:extLst>
          </p:cNvPr>
          <p:cNvSpPr txBox="1"/>
          <p:nvPr/>
        </p:nvSpPr>
        <p:spPr>
          <a:xfrm>
            <a:off x="6837627" y="3402922"/>
            <a:ext cx="54892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$docker run –</a:t>
            </a:r>
            <a:r>
              <a:rPr lang="fr-FR" dirty="0" err="1"/>
              <a:t>security-opt</a:t>
            </a:r>
            <a:r>
              <a:rPr lang="fr-FR" dirty="0"/>
              <a:t> </a:t>
            </a:r>
            <a:r>
              <a:rPr lang="fr-FR" dirty="0" err="1"/>
              <a:t>seccomp</a:t>
            </a:r>
            <a:r>
              <a:rPr lang="fr-FR" dirty="0"/>
              <a:t>=</a:t>
            </a:r>
            <a:r>
              <a:rPr lang="fr-FR" dirty="0" err="1"/>
              <a:t>deny.json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CAP_NET_BIND_SERVICE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Port redirection</a:t>
            </a:r>
          </a:p>
        </p:txBody>
      </p:sp>
    </p:spTree>
    <p:extLst>
      <p:ext uri="{BB962C8B-B14F-4D97-AF65-F5344CB8AC3E}">
        <p14:creationId xmlns:p14="http://schemas.microsoft.com/office/powerpoint/2010/main" val="30299559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A13E5D9C-8573-4E3A-9216-DC72C74BFA92}"/>
              </a:ext>
            </a:extLst>
          </p:cNvPr>
          <p:cNvGrpSpPr/>
          <p:nvPr/>
        </p:nvGrpSpPr>
        <p:grpSpPr>
          <a:xfrm>
            <a:off x="2377263" y="1347147"/>
            <a:ext cx="7437474" cy="5321594"/>
            <a:chOff x="2381693" y="1185532"/>
            <a:chExt cx="7437474" cy="5321594"/>
          </a:xfrm>
        </p:grpSpPr>
        <p:sp>
          <p:nvSpPr>
            <p:cNvPr id="5" name="Rectangle : coins arrondis 4">
              <a:extLst>
                <a:ext uri="{FF2B5EF4-FFF2-40B4-BE49-F238E27FC236}">
                  <a16:creationId xmlns:a16="http://schemas.microsoft.com/office/drawing/2014/main" id="{2A18258E-5E5E-44D4-9E10-35960D1689F8}"/>
                </a:ext>
              </a:extLst>
            </p:cNvPr>
            <p:cNvSpPr/>
            <p:nvPr/>
          </p:nvSpPr>
          <p:spPr>
            <a:xfrm>
              <a:off x="2381693" y="3466214"/>
              <a:ext cx="1552354" cy="3040912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GRUB</a:t>
              </a:r>
            </a:p>
            <a:p>
              <a:pPr algn="ctr"/>
              <a:r>
                <a:rPr lang="fr-FR" dirty="0" err="1"/>
                <a:t>BootLoader</a:t>
              </a:r>
              <a:endParaRPr lang="en-GB" dirty="0"/>
            </a:p>
          </p:txBody>
        </p:sp>
        <p:sp>
          <p:nvSpPr>
            <p:cNvPr id="6" name="Flèche : droite 5">
              <a:extLst>
                <a:ext uri="{FF2B5EF4-FFF2-40B4-BE49-F238E27FC236}">
                  <a16:creationId xmlns:a16="http://schemas.microsoft.com/office/drawing/2014/main" id="{7E36E02A-5E92-427D-97E0-FDC5314A0457}"/>
                </a:ext>
              </a:extLst>
            </p:cNvPr>
            <p:cNvSpPr/>
            <p:nvPr/>
          </p:nvSpPr>
          <p:spPr>
            <a:xfrm>
              <a:off x="3981893" y="5582091"/>
              <a:ext cx="1446028" cy="36150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 : coins arrondis 6">
              <a:extLst>
                <a:ext uri="{FF2B5EF4-FFF2-40B4-BE49-F238E27FC236}">
                  <a16:creationId xmlns:a16="http://schemas.microsoft.com/office/drawing/2014/main" id="{B95043D2-2926-4EBD-9799-256D0FA4A9C3}"/>
                </a:ext>
              </a:extLst>
            </p:cNvPr>
            <p:cNvSpPr/>
            <p:nvPr/>
          </p:nvSpPr>
          <p:spPr>
            <a:xfrm>
              <a:off x="5475768" y="5061096"/>
              <a:ext cx="4221125" cy="1403498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Kernel</a:t>
              </a:r>
              <a:endParaRPr lang="en-GB" dirty="0"/>
            </a:p>
          </p:txBody>
        </p:sp>
        <p:sp>
          <p:nvSpPr>
            <p:cNvPr id="8" name="Rectangle : coins arrondis 7">
              <a:extLst>
                <a:ext uri="{FF2B5EF4-FFF2-40B4-BE49-F238E27FC236}">
                  <a16:creationId xmlns:a16="http://schemas.microsoft.com/office/drawing/2014/main" id="{2B981201-309E-4B18-8ADB-683F1036A055}"/>
                </a:ext>
              </a:extLst>
            </p:cNvPr>
            <p:cNvSpPr/>
            <p:nvPr/>
          </p:nvSpPr>
          <p:spPr>
            <a:xfrm>
              <a:off x="7060019" y="4098851"/>
              <a:ext cx="2558902" cy="510363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GNU </a:t>
              </a:r>
              <a:r>
                <a:rPr lang="fr-FR" dirty="0" err="1"/>
                <a:t>libc</a:t>
              </a:r>
              <a:endParaRPr lang="en-GB" dirty="0"/>
            </a:p>
          </p:txBody>
        </p:sp>
        <p:sp>
          <p:nvSpPr>
            <p:cNvPr id="9" name="Rectangle : coins arrondis 8">
              <a:extLst>
                <a:ext uri="{FF2B5EF4-FFF2-40B4-BE49-F238E27FC236}">
                  <a16:creationId xmlns:a16="http://schemas.microsoft.com/office/drawing/2014/main" id="{B672C25E-8A0E-4DB3-BA43-4C683892AF24}"/>
                </a:ext>
              </a:extLst>
            </p:cNvPr>
            <p:cNvSpPr/>
            <p:nvPr/>
          </p:nvSpPr>
          <p:spPr>
            <a:xfrm>
              <a:off x="4300870" y="1185532"/>
              <a:ext cx="5518297" cy="2461437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Applications</a:t>
              </a:r>
              <a:endParaRPr lang="en-GB" dirty="0"/>
            </a:p>
          </p:txBody>
        </p:sp>
        <p:pic>
          <p:nvPicPr>
            <p:cNvPr id="10" name="Picture 6" descr="Image result for docker logo">
              <a:extLst>
                <a:ext uri="{FF2B5EF4-FFF2-40B4-BE49-F238E27FC236}">
                  <a16:creationId xmlns:a16="http://schemas.microsoft.com/office/drawing/2014/main" id="{D9985E01-5A84-4AAF-86A1-125FED3C1D3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04907" y="1321095"/>
              <a:ext cx="1282133" cy="10951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8" descr="Image result for avahi logo">
              <a:extLst>
                <a:ext uri="{FF2B5EF4-FFF2-40B4-BE49-F238E27FC236}">
                  <a16:creationId xmlns:a16="http://schemas.microsoft.com/office/drawing/2014/main" id="{70A969FD-EAAB-4EBB-8642-6B6BBBE2E3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98564" y="1427421"/>
              <a:ext cx="1282133" cy="9765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Flèche : double flèche verticale 11">
              <a:extLst>
                <a:ext uri="{FF2B5EF4-FFF2-40B4-BE49-F238E27FC236}">
                  <a16:creationId xmlns:a16="http://schemas.microsoft.com/office/drawing/2014/main" id="{45BCBC91-04B4-4CC5-95BE-91AC3F896DA7}"/>
                </a:ext>
              </a:extLst>
            </p:cNvPr>
            <p:cNvSpPr/>
            <p:nvPr/>
          </p:nvSpPr>
          <p:spPr>
            <a:xfrm>
              <a:off x="5827552" y="3682408"/>
              <a:ext cx="361507" cy="1359195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Flèche : double flèche verticale 12">
              <a:extLst>
                <a:ext uri="{FF2B5EF4-FFF2-40B4-BE49-F238E27FC236}">
                  <a16:creationId xmlns:a16="http://schemas.microsoft.com/office/drawing/2014/main" id="{8A713411-3370-4BAC-9D81-23EB66833974}"/>
                </a:ext>
              </a:extLst>
            </p:cNvPr>
            <p:cNvSpPr/>
            <p:nvPr/>
          </p:nvSpPr>
          <p:spPr>
            <a:xfrm>
              <a:off x="8261953" y="4628706"/>
              <a:ext cx="155034" cy="412898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Flèche : double flèche verticale 13">
              <a:extLst>
                <a:ext uri="{FF2B5EF4-FFF2-40B4-BE49-F238E27FC236}">
                  <a16:creationId xmlns:a16="http://schemas.microsoft.com/office/drawing/2014/main" id="{23BBDDDD-E62E-4F49-B2EE-0E83D72BB0FB}"/>
                </a:ext>
              </a:extLst>
            </p:cNvPr>
            <p:cNvSpPr/>
            <p:nvPr/>
          </p:nvSpPr>
          <p:spPr>
            <a:xfrm>
              <a:off x="8261953" y="3682409"/>
              <a:ext cx="155034" cy="412898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5" name="Picture 10" descr="Image result for nginx">
              <a:extLst>
                <a:ext uri="{FF2B5EF4-FFF2-40B4-BE49-F238E27FC236}">
                  <a16:creationId xmlns:a16="http://schemas.microsoft.com/office/drawing/2014/main" id="{9F626109-42AD-4449-8124-B45F5932D4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1077" y="1508762"/>
              <a:ext cx="1336158" cy="4486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6" name="ZoneTexte 15">
            <a:extLst>
              <a:ext uri="{FF2B5EF4-FFF2-40B4-BE49-F238E27FC236}">
                <a16:creationId xmlns:a16="http://schemas.microsoft.com/office/drawing/2014/main" id="{CF974F4B-273C-4B85-A3B8-47378DA5C637}"/>
              </a:ext>
            </a:extLst>
          </p:cNvPr>
          <p:cNvSpPr txBox="1"/>
          <p:nvPr/>
        </p:nvSpPr>
        <p:spPr>
          <a:xfrm>
            <a:off x="1899770" y="700816"/>
            <a:ext cx="5004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u="sng" dirty="0">
                <a:solidFill>
                  <a:schemeClr val="accent2">
                    <a:lumMod val="75000"/>
                  </a:schemeClr>
                </a:solidFill>
              </a:rPr>
              <a:t>6</a:t>
            </a:r>
            <a:r>
              <a:rPr lang="fr-FR" sz="3600" u="sng" dirty="0">
                <a:solidFill>
                  <a:schemeClr val="accent2">
                    <a:lumMod val="75000"/>
                  </a:schemeClr>
                </a:solidFill>
              </a:rPr>
              <a:t>. </a:t>
            </a:r>
            <a:r>
              <a:rPr lang="fr-FR" sz="3600" u="sng" dirty="0" err="1">
                <a:solidFill>
                  <a:schemeClr val="accent2">
                    <a:lumMod val="75000"/>
                  </a:schemeClr>
                </a:solidFill>
              </a:rPr>
              <a:t>Password</a:t>
            </a:r>
            <a:r>
              <a:rPr lang="fr-FR" sz="3600" u="sng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fr-FR" sz="3600" u="sng" dirty="0" err="1">
                <a:solidFill>
                  <a:schemeClr val="accent2">
                    <a:lumMod val="75000"/>
                  </a:schemeClr>
                </a:solidFill>
              </a:rPr>
              <a:t>storage</a:t>
            </a:r>
            <a:endParaRPr lang="en-GB" sz="2800" u="sng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9E344358-D3EC-40BB-BF4C-9A3E4DFC2126}"/>
              </a:ext>
            </a:extLst>
          </p:cNvPr>
          <p:cNvSpPr/>
          <p:nvPr/>
        </p:nvSpPr>
        <p:spPr>
          <a:xfrm>
            <a:off x="4763765" y="2611977"/>
            <a:ext cx="1282133" cy="109515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Libraries</a:t>
            </a:r>
            <a:endParaRPr lang="fr-FR" dirty="0"/>
          </a:p>
          <a:p>
            <a:pPr algn="ctr"/>
            <a:r>
              <a:rPr lang="fr-FR" dirty="0"/>
              <a:t>Linux - PAM</a:t>
            </a:r>
            <a:endParaRPr lang="en-GB" dirty="0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1CA699FA-D5E9-4167-BCE1-7F9335663D7E}"/>
              </a:ext>
            </a:extLst>
          </p:cNvPr>
          <p:cNvSpPr/>
          <p:nvPr/>
        </p:nvSpPr>
        <p:spPr>
          <a:xfrm>
            <a:off x="4601873" y="2457586"/>
            <a:ext cx="1552355" cy="1471277"/>
          </a:xfrm>
          <a:prstGeom prst="ellipse">
            <a:avLst/>
          </a:prstGeom>
          <a:noFill/>
          <a:ln w="57150">
            <a:solidFill>
              <a:srgbClr val="FF0000"/>
            </a:solidFill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4868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Related image">
            <a:extLst>
              <a:ext uri="{FF2B5EF4-FFF2-40B4-BE49-F238E27FC236}">
                <a16:creationId xmlns:a16="http://schemas.microsoft.com/office/drawing/2014/main" id="{D2B05E06-9C99-41AE-80F9-5C15702FD0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5862" y="1290185"/>
            <a:ext cx="727392" cy="72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5E12F085-DA9C-457A-B0A8-90EB7BF55102}"/>
              </a:ext>
            </a:extLst>
          </p:cNvPr>
          <p:cNvSpPr txBox="1"/>
          <p:nvPr/>
        </p:nvSpPr>
        <p:spPr>
          <a:xfrm>
            <a:off x="3143254" y="1191000"/>
            <a:ext cx="5325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Usage of a </a:t>
            </a: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deprecated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 hash </a:t>
            </a: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algorithm</a:t>
            </a:r>
            <a:endParaRPr lang="fr-FR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6" name="Picture 2" descr="Image result for cybersecurity shield icon">
            <a:extLst>
              <a:ext uri="{FF2B5EF4-FFF2-40B4-BE49-F238E27FC236}">
                <a16:creationId xmlns:a16="http://schemas.microsoft.com/office/drawing/2014/main" id="{69E9D87A-091E-48F1-9C15-000689425A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2148" y="3628889"/>
            <a:ext cx="434819" cy="572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C6FAE761-269F-47B2-9A0A-DE13225FE575}"/>
              </a:ext>
            </a:extLst>
          </p:cNvPr>
          <p:cNvSpPr txBox="1"/>
          <p:nvPr/>
        </p:nvSpPr>
        <p:spPr>
          <a:xfrm>
            <a:off x="3143254" y="3567521"/>
            <a:ext cx="53258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Update to at least SHA256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Install the </a:t>
            </a: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libpam-pwquality</a:t>
            </a:r>
            <a:endParaRPr lang="fr-FR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3314F5D3-AE33-45BC-8F02-206587372E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45242" y="2776288"/>
            <a:ext cx="8537477" cy="271712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8C82CEAB-9C91-4A74-8866-AF9AF67D8A43}"/>
              </a:ext>
            </a:extLst>
          </p:cNvPr>
          <p:cNvSpPr txBox="1"/>
          <p:nvPr/>
        </p:nvSpPr>
        <p:spPr>
          <a:xfrm>
            <a:off x="2779557" y="2307771"/>
            <a:ext cx="4698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fr-FR" dirty="0" err="1">
                <a:solidFill>
                  <a:schemeClr val="accent2">
                    <a:lumMod val="75000"/>
                  </a:schemeClr>
                </a:solidFill>
              </a:rPr>
              <a:t>etc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fr-FR" dirty="0" err="1">
                <a:solidFill>
                  <a:schemeClr val="accent2">
                    <a:lumMod val="75000"/>
                  </a:schemeClr>
                </a:solidFill>
              </a:rPr>
              <a:t>pam.d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fr-FR" dirty="0" err="1">
                <a:solidFill>
                  <a:schemeClr val="accent2">
                    <a:lumMod val="75000"/>
                  </a:schemeClr>
                </a:solidFill>
              </a:rPr>
              <a:t>common-password</a:t>
            </a:r>
            <a:endParaRPr lang="en-GB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B9ED5716-2F6D-40DA-9FCA-52956636DA23}"/>
              </a:ext>
            </a:extLst>
          </p:cNvPr>
          <p:cNvSpPr txBox="1"/>
          <p:nvPr/>
        </p:nvSpPr>
        <p:spPr>
          <a:xfrm>
            <a:off x="3143254" y="1652423"/>
            <a:ext cx="5325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No </a:t>
            </a: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rules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 on </a:t>
            </a: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password</a:t>
            </a:r>
            <a:endParaRPr lang="fr-FR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5AEBA3F1-E5ED-4EBA-9E96-2966E6A79F0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852737" y="4402590"/>
            <a:ext cx="6486525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2903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Related image">
            <a:extLst>
              <a:ext uri="{FF2B5EF4-FFF2-40B4-BE49-F238E27FC236}">
                <a16:creationId xmlns:a16="http://schemas.microsoft.com/office/drawing/2014/main" id="{D2B05E06-9C99-41AE-80F9-5C15702FD0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5862" y="1290185"/>
            <a:ext cx="727392" cy="72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5E12F085-DA9C-457A-B0A8-90EB7BF55102}"/>
              </a:ext>
            </a:extLst>
          </p:cNvPr>
          <p:cNvSpPr txBox="1"/>
          <p:nvPr/>
        </p:nvSpPr>
        <p:spPr>
          <a:xfrm>
            <a:off x="3143254" y="1296239"/>
            <a:ext cx="53258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Fichier </a:t>
            </a:r>
            <a:r>
              <a:rPr lang="fr-FR" sz="20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passwd</a:t>
            </a:r>
            <a:r>
              <a:rPr lang="fr-FR" sz="2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fr-FR" sz="20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readable</a:t>
            </a:r>
            <a:r>
              <a:rPr lang="fr-FR" sz="2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par tout le monde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Informations pour l’attaquant</a:t>
            </a:r>
          </a:p>
        </p:txBody>
      </p:sp>
      <p:pic>
        <p:nvPicPr>
          <p:cNvPr id="6" name="Picture 2" descr="Image result for cybersecurity shield icon">
            <a:extLst>
              <a:ext uri="{FF2B5EF4-FFF2-40B4-BE49-F238E27FC236}">
                <a16:creationId xmlns:a16="http://schemas.microsoft.com/office/drawing/2014/main" id="{69E9D87A-091E-48F1-9C15-000689425A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2148" y="3628889"/>
            <a:ext cx="434819" cy="572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C6FAE761-269F-47B2-9A0A-DE13225FE575}"/>
              </a:ext>
            </a:extLst>
          </p:cNvPr>
          <p:cNvSpPr txBox="1"/>
          <p:nvPr/>
        </p:nvSpPr>
        <p:spPr>
          <a:xfrm>
            <a:off x="3143254" y="3673325"/>
            <a:ext cx="5325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Limiter les droits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C82CEAB-9C91-4A74-8866-AF9AF67D8A43}"/>
              </a:ext>
            </a:extLst>
          </p:cNvPr>
          <p:cNvSpPr txBox="1"/>
          <p:nvPr/>
        </p:nvSpPr>
        <p:spPr>
          <a:xfrm>
            <a:off x="2779557" y="2307771"/>
            <a:ext cx="4698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/</a:t>
            </a:r>
            <a:r>
              <a:rPr lang="fr-FR" dirty="0" err="1"/>
              <a:t>etc</a:t>
            </a:r>
            <a:r>
              <a:rPr lang="fr-FR" dirty="0"/>
              <a:t>/</a:t>
            </a:r>
            <a:r>
              <a:rPr lang="fr-FR" dirty="0" err="1"/>
              <a:t>passwd</a:t>
            </a:r>
            <a:endParaRPr lang="en-GB" dirty="0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1C90EC7E-86DA-4770-A03C-EAA4AEC8CD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62148" y="2752980"/>
            <a:ext cx="9388783" cy="369331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DC8D5F36-426B-4AA5-9FCE-D4F2B04CA1C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62149" y="4705565"/>
            <a:ext cx="8867852" cy="364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2930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36A4AEF6-3384-48E9-AD78-E7DFA602657C}"/>
              </a:ext>
            </a:extLst>
          </p:cNvPr>
          <p:cNvSpPr txBox="1"/>
          <p:nvPr/>
        </p:nvSpPr>
        <p:spPr>
          <a:xfrm>
            <a:off x="1899770" y="700816"/>
            <a:ext cx="5004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u="sng" dirty="0">
                <a:solidFill>
                  <a:schemeClr val="accent2">
                    <a:lumMod val="75000"/>
                  </a:schemeClr>
                </a:solidFill>
              </a:rPr>
              <a:t>7</a:t>
            </a:r>
            <a:r>
              <a:rPr lang="fr-FR" sz="3600" u="sng" dirty="0">
                <a:solidFill>
                  <a:schemeClr val="accent2">
                    <a:lumMod val="75000"/>
                  </a:schemeClr>
                </a:solidFill>
              </a:rPr>
              <a:t>. Network</a:t>
            </a:r>
            <a:endParaRPr lang="en-GB" sz="2800" u="sng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C018C75B-D187-425B-8681-7D73081D1174}"/>
              </a:ext>
            </a:extLst>
          </p:cNvPr>
          <p:cNvGrpSpPr/>
          <p:nvPr/>
        </p:nvGrpSpPr>
        <p:grpSpPr>
          <a:xfrm>
            <a:off x="2377263" y="1347147"/>
            <a:ext cx="7437474" cy="5321594"/>
            <a:chOff x="2381693" y="1185532"/>
            <a:chExt cx="7437474" cy="5321594"/>
          </a:xfrm>
        </p:grpSpPr>
        <p:sp>
          <p:nvSpPr>
            <p:cNvPr id="4" name="Rectangle : coins arrondis 3">
              <a:extLst>
                <a:ext uri="{FF2B5EF4-FFF2-40B4-BE49-F238E27FC236}">
                  <a16:creationId xmlns:a16="http://schemas.microsoft.com/office/drawing/2014/main" id="{8D64DBB6-5C9A-4ACD-B255-E95416AC350A}"/>
                </a:ext>
              </a:extLst>
            </p:cNvPr>
            <p:cNvSpPr/>
            <p:nvPr/>
          </p:nvSpPr>
          <p:spPr>
            <a:xfrm>
              <a:off x="2381693" y="3466214"/>
              <a:ext cx="1552354" cy="3040912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GRUB</a:t>
              </a:r>
            </a:p>
            <a:p>
              <a:pPr algn="ctr"/>
              <a:r>
                <a:rPr lang="fr-FR" dirty="0" err="1"/>
                <a:t>BootLoader</a:t>
              </a:r>
              <a:endParaRPr lang="en-GB" dirty="0"/>
            </a:p>
          </p:txBody>
        </p:sp>
        <p:sp>
          <p:nvSpPr>
            <p:cNvPr id="5" name="Flèche : droite 4">
              <a:extLst>
                <a:ext uri="{FF2B5EF4-FFF2-40B4-BE49-F238E27FC236}">
                  <a16:creationId xmlns:a16="http://schemas.microsoft.com/office/drawing/2014/main" id="{66218686-00D8-491F-9A53-1D6036DB37AB}"/>
                </a:ext>
              </a:extLst>
            </p:cNvPr>
            <p:cNvSpPr/>
            <p:nvPr/>
          </p:nvSpPr>
          <p:spPr>
            <a:xfrm>
              <a:off x="3981893" y="5582091"/>
              <a:ext cx="1446028" cy="36150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tangle : coins arrondis 5">
              <a:extLst>
                <a:ext uri="{FF2B5EF4-FFF2-40B4-BE49-F238E27FC236}">
                  <a16:creationId xmlns:a16="http://schemas.microsoft.com/office/drawing/2014/main" id="{7C9EEFD2-BF25-4670-B9AC-EE6E5D54B718}"/>
                </a:ext>
              </a:extLst>
            </p:cNvPr>
            <p:cNvSpPr/>
            <p:nvPr/>
          </p:nvSpPr>
          <p:spPr>
            <a:xfrm>
              <a:off x="5475768" y="5061096"/>
              <a:ext cx="4221125" cy="1403498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Kernel</a:t>
              </a:r>
              <a:endParaRPr lang="en-GB" dirty="0"/>
            </a:p>
          </p:txBody>
        </p:sp>
        <p:sp>
          <p:nvSpPr>
            <p:cNvPr id="7" name="Rectangle : coins arrondis 6">
              <a:extLst>
                <a:ext uri="{FF2B5EF4-FFF2-40B4-BE49-F238E27FC236}">
                  <a16:creationId xmlns:a16="http://schemas.microsoft.com/office/drawing/2014/main" id="{8F4331B3-87B9-492D-8EBA-EB86A9CD47F5}"/>
                </a:ext>
              </a:extLst>
            </p:cNvPr>
            <p:cNvSpPr/>
            <p:nvPr/>
          </p:nvSpPr>
          <p:spPr>
            <a:xfrm>
              <a:off x="7060019" y="4098851"/>
              <a:ext cx="2558902" cy="510363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GNU </a:t>
              </a:r>
              <a:r>
                <a:rPr lang="fr-FR" dirty="0" err="1"/>
                <a:t>libc</a:t>
              </a:r>
              <a:endParaRPr lang="en-GB" dirty="0"/>
            </a:p>
          </p:txBody>
        </p:sp>
        <p:sp>
          <p:nvSpPr>
            <p:cNvPr id="8" name="Rectangle : coins arrondis 7">
              <a:extLst>
                <a:ext uri="{FF2B5EF4-FFF2-40B4-BE49-F238E27FC236}">
                  <a16:creationId xmlns:a16="http://schemas.microsoft.com/office/drawing/2014/main" id="{021B194D-90BC-40EA-A616-6FDC14CE6A99}"/>
                </a:ext>
              </a:extLst>
            </p:cNvPr>
            <p:cNvSpPr/>
            <p:nvPr/>
          </p:nvSpPr>
          <p:spPr>
            <a:xfrm>
              <a:off x="4300870" y="1185532"/>
              <a:ext cx="5518297" cy="2461437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Applications</a:t>
              </a:r>
              <a:endParaRPr lang="en-GB" dirty="0"/>
            </a:p>
          </p:txBody>
        </p:sp>
        <p:pic>
          <p:nvPicPr>
            <p:cNvPr id="9" name="Picture 6" descr="Image result for docker logo">
              <a:extLst>
                <a:ext uri="{FF2B5EF4-FFF2-40B4-BE49-F238E27FC236}">
                  <a16:creationId xmlns:a16="http://schemas.microsoft.com/office/drawing/2014/main" id="{6C708E15-69D7-404C-B092-388FA82294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04907" y="1321095"/>
              <a:ext cx="1282133" cy="10951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8" descr="Image result for avahi logo">
              <a:extLst>
                <a:ext uri="{FF2B5EF4-FFF2-40B4-BE49-F238E27FC236}">
                  <a16:creationId xmlns:a16="http://schemas.microsoft.com/office/drawing/2014/main" id="{726E72EA-E02E-41B9-BFD6-89860DE507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98564" y="1427421"/>
              <a:ext cx="1282133" cy="9765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Flèche : double flèche verticale 10">
              <a:extLst>
                <a:ext uri="{FF2B5EF4-FFF2-40B4-BE49-F238E27FC236}">
                  <a16:creationId xmlns:a16="http://schemas.microsoft.com/office/drawing/2014/main" id="{6CBE2A2D-87E3-4F89-B486-B92E3906C358}"/>
                </a:ext>
              </a:extLst>
            </p:cNvPr>
            <p:cNvSpPr/>
            <p:nvPr/>
          </p:nvSpPr>
          <p:spPr>
            <a:xfrm>
              <a:off x="5827552" y="3682408"/>
              <a:ext cx="361507" cy="1359195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Flèche : double flèche verticale 11">
              <a:extLst>
                <a:ext uri="{FF2B5EF4-FFF2-40B4-BE49-F238E27FC236}">
                  <a16:creationId xmlns:a16="http://schemas.microsoft.com/office/drawing/2014/main" id="{B13D127F-276B-47A4-B963-CDED97E74E55}"/>
                </a:ext>
              </a:extLst>
            </p:cNvPr>
            <p:cNvSpPr/>
            <p:nvPr/>
          </p:nvSpPr>
          <p:spPr>
            <a:xfrm>
              <a:off x="8261953" y="4628706"/>
              <a:ext cx="155034" cy="412898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Flèche : double flèche verticale 12">
              <a:extLst>
                <a:ext uri="{FF2B5EF4-FFF2-40B4-BE49-F238E27FC236}">
                  <a16:creationId xmlns:a16="http://schemas.microsoft.com/office/drawing/2014/main" id="{764BFE8A-0A79-4732-960B-240AB99AD94A}"/>
                </a:ext>
              </a:extLst>
            </p:cNvPr>
            <p:cNvSpPr/>
            <p:nvPr/>
          </p:nvSpPr>
          <p:spPr>
            <a:xfrm>
              <a:off x="8261953" y="3682409"/>
              <a:ext cx="155034" cy="412898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4" name="Picture 10" descr="Image result for nginx">
              <a:extLst>
                <a:ext uri="{FF2B5EF4-FFF2-40B4-BE49-F238E27FC236}">
                  <a16:creationId xmlns:a16="http://schemas.microsoft.com/office/drawing/2014/main" id="{FFFB4FC5-59EE-423D-9E44-BC3F3E84CD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1077" y="1508762"/>
              <a:ext cx="1336158" cy="4486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37531EBB-D08F-4E25-893A-DF2916377233}"/>
              </a:ext>
            </a:extLst>
          </p:cNvPr>
          <p:cNvSpPr/>
          <p:nvPr/>
        </p:nvSpPr>
        <p:spPr>
          <a:xfrm>
            <a:off x="8203834" y="5369439"/>
            <a:ext cx="1282133" cy="109515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Network</a:t>
            </a:r>
            <a:endParaRPr lang="en-GB" dirty="0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20C8D133-2DA1-4E8D-9B0B-CD69E610FE92}"/>
              </a:ext>
            </a:extLst>
          </p:cNvPr>
          <p:cNvSpPr/>
          <p:nvPr/>
        </p:nvSpPr>
        <p:spPr>
          <a:xfrm>
            <a:off x="8051755" y="5181377"/>
            <a:ext cx="1552355" cy="1471277"/>
          </a:xfrm>
          <a:prstGeom prst="ellipse">
            <a:avLst/>
          </a:prstGeom>
          <a:noFill/>
          <a:ln w="57150">
            <a:solidFill>
              <a:srgbClr val="FF0000"/>
            </a:solidFill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6AE8CFC9-1C0B-42F9-9B66-D830AF235A99}"/>
              </a:ext>
            </a:extLst>
          </p:cNvPr>
          <p:cNvCxnSpPr>
            <a:cxnSpLocks/>
          </p:cNvCxnSpPr>
          <p:nvPr/>
        </p:nvCxnSpPr>
        <p:spPr>
          <a:xfrm>
            <a:off x="9927771" y="794657"/>
            <a:ext cx="0" cy="5669937"/>
          </a:xfrm>
          <a:prstGeom prst="line">
            <a:avLst/>
          </a:prstGeom>
          <a:ln w="571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8" name="Picture 2" descr="Image result for ssh logo">
            <a:extLst>
              <a:ext uri="{FF2B5EF4-FFF2-40B4-BE49-F238E27FC236}">
                <a16:creationId xmlns:a16="http://schemas.microsoft.com/office/drawing/2014/main" id="{DFDB1931-E387-4FD7-BC1F-850D3772BB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3057" y="2367562"/>
            <a:ext cx="976519" cy="976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55CD4675-1085-4D6C-BEDB-C7E216E2EF32}"/>
              </a:ext>
            </a:extLst>
          </p:cNvPr>
          <p:cNvCxnSpPr>
            <a:cxnSpLocks/>
          </p:cNvCxnSpPr>
          <p:nvPr/>
        </p:nvCxnSpPr>
        <p:spPr>
          <a:xfrm flipH="1">
            <a:off x="10086547" y="5743706"/>
            <a:ext cx="1299910" cy="0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29994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5485B8AB-EA51-4D07-9E2F-FFC633FF74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15862" y="2274797"/>
            <a:ext cx="9143917" cy="2729268"/>
          </a:xfrm>
          <a:prstGeom prst="rect">
            <a:avLst/>
          </a:prstGeom>
        </p:spPr>
      </p:pic>
      <p:pic>
        <p:nvPicPr>
          <p:cNvPr id="6" name="Picture 10" descr="Related image">
            <a:extLst>
              <a:ext uri="{FF2B5EF4-FFF2-40B4-BE49-F238E27FC236}">
                <a16:creationId xmlns:a16="http://schemas.microsoft.com/office/drawing/2014/main" id="{62518C4F-E08C-4C5B-8936-8BCB165CB4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5862" y="1290185"/>
            <a:ext cx="727392" cy="72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CB51BFCB-21D6-435B-B553-9A4A29EDCB3C}"/>
              </a:ext>
            </a:extLst>
          </p:cNvPr>
          <p:cNvSpPr txBox="1"/>
          <p:nvPr/>
        </p:nvSpPr>
        <p:spPr>
          <a:xfrm>
            <a:off x="3275242" y="1453826"/>
            <a:ext cx="64130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Ports </a:t>
            </a: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opened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 but no in/</a:t>
            </a: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forward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/out </a:t>
            </a: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filters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690107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e 12">
            <a:extLst>
              <a:ext uri="{FF2B5EF4-FFF2-40B4-BE49-F238E27FC236}">
                <a16:creationId xmlns:a16="http://schemas.microsoft.com/office/drawing/2014/main" id="{B77F180D-C2FD-47E7-B378-12A88544DABD}"/>
              </a:ext>
            </a:extLst>
          </p:cNvPr>
          <p:cNvGrpSpPr/>
          <p:nvPr/>
        </p:nvGrpSpPr>
        <p:grpSpPr>
          <a:xfrm>
            <a:off x="2381693" y="1185532"/>
            <a:ext cx="7437474" cy="5321594"/>
            <a:chOff x="2381693" y="1185532"/>
            <a:chExt cx="7437474" cy="5321594"/>
          </a:xfrm>
        </p:grpSpPr>
        <p:sp>
          <p:nvSpPr>
            <p:cNvPr id="4" name="Rectangle : coins arrondis 3">
              <a:extLst>
                <a:ext uri="{FF2B5EF4-FFF2-40B4-BE49-F238E27FC236}">
                  <a16:creationId xmlns:a16="http://schemas.microsoft.com/office/drawing/2014/main" id="{98626B33-0DBE-4EE7-A3D3-0941676E09A6}"/>
                </a:ext>
              </a:extLst>
            </p:cNvPr>
            <p:cNvSpPr/>
            <p:nvPr/>
          </p:nvSpPr>
          <p:spPr>
            <a:xfrm>
              <a:off x="2381693" y="3466214"/>
              <a:ext cx="1552354" cy="3040912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GRUB</a:t>
              </a:r>
            </a:p>
            <a:p>
              <a:pPr algn="ctr"/>
              <a:r>
                <a:rPr lang="fr-FR" dirty="0" err="1"/>
                <a:t>BootLoader</a:t>
              </a:r>
              <a:endParaRPr lang="en-GB" dirty="0"/>
            </a:p>
          </p:txBody>
        </p:sp>
        <p:sp>
          <p:nvSpPr>
            <p:cNvPr id="5" name="Flèche : droite 4">
              <a:extLst>
                <a:ext uri="{FF2B5EF4-FFF2-40B4-BE49-F238E27FC236}">
                  <a16:creationId xmlns:a16="http://schemas.microsoft.com/office/drawing/2014/main" id="{0D749DB9-7BF2-43C2-A9D7-741CDBF23A7D}"/>
                </a:ext>
              </a:extLst>
            </p:cNvPr>
            <p:cNvSpPr/>
            <p:nvPr/>
          </p:nvSpPr>
          <p:spPr>
            <a:xfrm>
              <a:off x="3981893" y="5582091"/>
              <a:ext cx="1446028" cy="36150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tangle : coins arrondis 5">
              <a:extLst>
                <a:ext uri="{FF2B5EF4-FFF2-40B4-BE49-F238E27FC236}">
                  <a16:creationId xmlns:a16="http://schemas.microsoft.com/office/drawing/2014/main" id="{05557FA3-51A4-490D-B7D4-576E203A6887}"/>
                </a:ext>
              </a:extLst>
            </p:cNvPr>
            <p:cNvSpPr/>
            <p:nvPr/>
          </p:nvSpPr>
          <p:spPr>
            <a:xfrm>
              <a:off x="5475768" y="5061096"/>
              <a:ext cx="4221125" cy="1403498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Kernel</a:t>
              </a:r>
              <a:endParaRPr lang="en-GB" dirty="0"/>
            </a:p>
          </p:txBody>
        </p:sp>
        <p:sp>
          <p:nvSpPr>
            <p:cNvPr id="7" name="Rectangle : coins arrondis 6">
              <a:extLst>
                <a:ext uri="{FF2B5EF4-FFF2-40B4-BE49-F238E27FC236}">
                  <a16:creationId xmlns:a16="http://schemas.microsoft.com/office/drawing/2014/main" id="{6ABD105D-7050-4DCB-B6E7-B030D790E899}"/>
                </a:ext>
              </a:extLst>
            </p:cNvPr>
            <p:cNvSpPr/>
            <p:nvPr/>
          </p:nvSpPr>
          <p:spPr>
            <a:xfrm>
              <a:off x="7060019" y="4098851"/>
              <a:ext cx="2558902" cy="510363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GNU </a:t>
              </a:r>
              <a:r>
                <a:rPr lang="fr-FR" dirty="0" err="1"/>
                <a:t>libc</a:t>
              </a:r>
              <a:endParaRPr lang="en-GB" dirty="0"/>
            </a:p>
          </p:txBody>
        </p:sp>
        <p:sp>
          <p:nvSpPr>
            <p:cNvPr id="8" name="Rectangle : coins arrondis 7">
              <a:extLst>
                <a:ext uri="{FF2B5EF4-FFF2-40B4-BE49-F238E27FC236}">
                  <a16:creationId xmlns:a16="http://schemas.microsoft.com/office/drawing/2014/main" id="{8D452F4D-CAF2-4075-8796-9578F025FCA3}"/>
                </a:ext>
              </a:extLst>
            </p:cNvPr>
            <p:cNvSpPr/>
            <p:nvPr/>
          </p:nvSpPr>
          <p:spPr>
            <a:xfrm>
              <a:off x="4300870" y="1185532"/>
              <a:ext cx="5518297" cy="2461437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Applications</a:t>
              </a:r>
              <a:endParaRPr lang="en-GB" dirty="0"/>
            </a:p>
          </p:txBody>
        </p:sp>
        <p:pic>
          <p:nvPicPr>
            <p:cNvPr id="3078" name="Picture 6" descr="Image result for docker logo">
              <a:extLst>
                <a:ext uri="{FF2B5EF4-FFF2-40B4-BE49-F238E27FC236}">
                  <a16:creationId xmlns:a16="http://schemas.microsoft.com/office/drawing/2014/main" id="{4F6A7DF9-F574-4CFA-B60B-DA71260990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04907" y="1321095"/>
              <a:ext cx="1282133" cy="10951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0" name="Picture 8" descr="Image result for avahi logo">
              <a:extLst>
                <a:ext uri="{FF2B5EF4-FFF2-40B4-BE49-F238E27FC236}">
                  <a16:creationId xmlns:a16="http://schemas.microsoft.com/office/drawing/2014/main" id="{6506DF56-33F7-4386-8346-9C11853202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98564" y="1427421"/>
              <a:ext cx="1282133" cy="9765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Flèche : double flèche verticale 10">
              <a:extLst>
                <a:ext uri="{FF2B5EF4-FFF2-40B4-BE49-F238E27FC236}">
                  <a16:creationId xmlns:a16="http://schemas.microsoft.com/office/drawing/2014/main" id="{FDFD5188-6DCC-4DD2-8F21-32833EEAE186}"/>
                </a:ext>
              </a:extLst>
            </p:cNvPr>
            <p:cNvSpPr/>
            <p:nvPr/>
          </p:nvSpPr>
          <p:spPr>
            <a:xfrm>
              <a:off x="5827552" y="3682408"/>
              <a:ext cx="361507" cy="1359195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Flèche : double flèche verticale 13">
              <a:extLst>
                <a:ext uri="{FF2B5EF4-FFF2-40B4-BE49-F238E27FC236}">
                  <a16:creationId xmlns:a16="http://schemas.microsoft.com/office/drawing/2014/main" id="{B04E91C5-CF1E-4575-9E78-F241D5BA6412}"/>
                </a:ext>
              </a:extLst>
            </p:cNvPr>
            <p:cNvSpPr/>
            <p:nvPr/>
          </p:nvSpPr>
          <p:spPr>
            <a:xfrm>
              <a:off x="8261953" y="4628706"/>
              <a:ext cx="155034" cy="412898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Flèche : double flèche verticale 14">
              <a:extLst>
                <a:ext uri="{FF2B5EF4-FFF2-40B4-BE49-F238E27FC236}">
                  <a16:creationId xmlns:a16="http://schemas.microsoft.com/office/drawing/2014/main" id="{1E286807-8241-4E0D-AFE3-D9E398169508}"/>
                </a:ext>
              </a:extLst>
            </p:cNvPr>
            <p:cNvSpPr/>
            <p:nvPr/>
          </p:nvSpPr>
          <p:spPr>
            <a:xfrm>
              <a:off x="8261953" y="3682409"/>
              <a:ext cx="155034" cy="412898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3082" name="Picture 10" descr="Image result for nginx">
              <a:extLst>
                <a:ext uri="{FF2B5EF4-FFF2-40B4-BE49-F238E27FC236}">
                  <a16:creationId xmlns:a16="http://schemas.microsoft.com/office/drawing/2014/main" id="{2EC02477-CAC5-46A9-960A-CE7D7B7052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1077" y="1508762"/>
              <a:ext cx="1336158" cy="4486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" name="ZoneTexte 16">
            <a:extLst>
              <a:ext uri="{FF2B5EF4-FFF2-40B4-BE49-F238E27FC236}">
                <a16:creationId xmlns:a16="http://schemas.microsoft.com/office/drawing/2014/main" id="{2DA58C88-3DA2-4760-A245-D93E745CCA38}"/>
              </a:ext>
            </a:extLst>
          </p:cNvPr>
          <p:cNvSpPr txBox="1"/>
          <p:nvPr/>
        </p:nvSpPr>
        <p:spPr>
          <a:xfrm>
            <a:off x="1798835" y="478533"/>
            <a:ext cx="5004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accent2">
                    <a:lumMod val="75000"/>
                  </a:schemeClr>
                </a:solidFill>
              </a:rPr>
              <a:t>1</a:t>
            </a:r>
            <a:r>
              <a:rPr lang="fr-FR" sz="3600" u="sng" dirty="0">
                <a:solidFill>
                  <a:schemeClr val="accent2">
                    <a:lumMod val="75000"/>
                  </a:schemeClr>
                </a:solidFill>
              </a:rPr>
              <a:t>. Architecture</a:t>
            </a:r>
            <a:endParaRPr lang="en-GB" sz="2800" u="sng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28328D95-78FA-4AF3-BDE0-9AFFC57D61BF}"/>
              </a:ext>
            </a:extLst>
          </p:cNvPr>
          <p:cNvCxnSpPr>
            <a:cxnSpLocks/>
          </p:cNvCxnSpPr>
          <p:nvPr/>
        </p:nvCxnSpPr>
        <p:spPr>
          <a:xfrm>
            <a:off x="9927771" y="794657"/>
            <a:ext cx="0" cy="5669937"/>
          </a:xfrm>
          <a:prstGeom prst="line">
            <a:avLst/>
          </a:prstGeom>
          <a:ln w="571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6" name="Picture 2" descr="Image result for ssh logo">
            <a:extLst>
              <a:ext uri="{FF2B5EF4-FFF2-40B4-BE49-F238E27FC236}">
                <a16:creationId xmlns:a16="http://schemas.microsoft.com/office/drawing/2014/main" id="{29B963A9-8302-4E28-AE7A-A260DB973F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9511" y="2367562"/>
            <a:ext cx="976519" cy="976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40159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cybersecurity shield icon">
            <a:extLst>
              <a:ext uri="{FF2B5EF4-FFF2-40B4-BE49-F238E27FC236}">
                <a16:creationId xmlns:a16="http://schemas.microsoft.com/office/drawing/2014/main" id="{8CA6692A-A578-4231-9948-7075944AA3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4805" y="1549718"/>
            <a:ext cx="434819" cy="572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32573924-0937-4272-A2DE-128517F50CF0}"/>
              </a:ext>
            </a:extLst>
          </p:cNvPr>
          <p:cNvSpPr txBox="1"/>
          <p:nvPr/>
        </p:nvSpPr>
        <p:spPr>
          <a:xfrm>
            <a:off x="3175911" y="1575436"/>
            <a:ext cx="23649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IP Tables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1FBA13D5-9F98-4B21-A30C-D447591B43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90442" y="2707480"/>
            <a:ext cx="3005137" cy="1117488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5044241E-DD40-414F-BDC6-BB91B0B71EF7}"/>
              </a:ext>
            </a:extLst>
          </p:cNvPr>
          <p:cNvSpPr txBox="1"/>
          <p:nvPr/>
        </p:nvSpPr>
        <p:spPr>
          <a:xfrm>
            <a:off x="2714242" y="3824968"/>
            <a:ext cx="2238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Drop all by default</a:t>
            </a:r>
            <a:endParaRPr lang="en-GB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6D92AA16-90B1-46D6-9BA5-E6E338D00F38}"/>
              </a:ext>
            </a:extLst>
          </p:cNvPr>
          <p:cNvSpPr txBox="1"/>
          <p:nvPr/>
        </p:nvSpPr>
        <p:spPr>
          <a:xfrm>
            <a:off x="6311186" y="2624639"/>
            <a:ext cx="55760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Block a </a:t>
            </a:r>
            <a:r>
              <a:rPr lang="fr-FR" dirty="0" err="1"/>
              <a:t>specific</a:t>
            </a:r>
            <a:r>
              <a:rPr lang="fr-FR" dirty="0"/>
              <a:t> 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Allow</a:t>
            </a:r>
            <a:r>
              <a:rPr lang="fr-FR" dirty="0"/>
              <a:t> </a:t>
            </a:r>
            <a:r>
              <a:rPr lang="fr-FR" dirty="0" err="1"/>
              <a:t>incoming</a:t>
            </a:r>
            <a:r>
              <a:rPr lang="fr-FR" dirty="0"/>
              <a:t> SSH </a:t>
            </a:r>
            <a:r>
              <a:rPr lang="fr-FR" dirty="0" err="1"/>
              <a:t>from</a:t>
            </a:r>
            <a:r>
              <a:rPr lang="fr-FR" dirty="0"/>
              <a:t> a </a:t>
            </a:r>
            <a:r>
              <a:rPr lang="fr-FR" dirty="0" err="1"/>
              <a:t>specific</a:t>
            </a:r>
            <a:r>
              <a:rPr lang="fr-FR" dirty="0"/>
              <a:t>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Block ping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Load</a:t>
            </a:r>
            <a:r>
              <a:rPr lang="fr-FR" dirty="0"/>
              <a:t> balancing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5234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98626B33-0DBE-4EE7-A3D3-0941676E09A6}"/>
              </a:ext>
            </a:extLst>
          </p:cNvPr>
          <p:cNvSpPr/>
          <p:nvPr/>
        </p:nvSpPr>
        <p:spPr>
          <a:xfrm>
            <a:off x="2381693" y="3466214"/>
            <a:ext cx="1552354" cy="304091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GRUB</a:t>
            </a:r>
          </a:p>
          <a:p>
            <a:pPr algn="ctr"/>
            <a:r>
              <a:rPr lang="fr-FR" dirty="0" err="1"/>
              <a:t>BootLoader</a:t>
            </a:r>
            <a:endParaRPr lang="en-GB" dirty="0"/>
          </a:p>
        </p:txBody>
      </p:sp>
      <p:sp>
        <p:nvSpPr>
          <p:cNvPr id="5" name="Flèche : droite 4">
            <a:extLst>
              <a:ext uri="{FF2B5EF4-FFF2-40B4-BE49-F238E27FC236}">
                <a16:creationId xmlns:a16="http://schemas.microsoft.com/office/drawing/2014/main" id="{0D749DB9-7BF2-43C2-A9D7-741CDBF23A7D}"/>
              </a:ext>
            </a:extLst>
          </p:cNvPr>
          <p:cNvSpPr/>
          <p:nvPr/>
        </p:nvSpPr>
        <p:spPr>
          <a:xfrm>
            <a:off x="3981893" y="5582091"/>
            <a:ext cx="1446028" cy="3615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05557FA3-51A4-490D-B7D4-576E203A6887}"/>
              </a:ext>
            </a:extLst>
          </p:cNvPr>
          <p:cNvSpPr/>
          <p:nvPr/>
        </p:nvSpPr>
        <p:spPr>
          <a:xfrm>
            <a:off x="5475768" y="5061096"/>
            <a:ext cx="4221125" cy="140349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Kernel</a:t>
            </a:r>
            <a:endParaRPr lang="en-GB" dirty="0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6ABD105D-7050-4DCB-B6E7-B030D790E899}"/>
              </a:ext>
            </a:extLst>
          </p:cNvPr>
          <p:cNvSpPr/>
          <p:nvPr/>
        </p:nvSpPr>
        <p:spPr>
          <a:xfrm>
            <a:off x="7060019" y="4098851"/>
            <a:ext cx="2558902" cy="510363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GNU </a:t>
            </a:r>
            <a:r>
              <a:rPr lang="fr-FR" dirty="0" err="1"/>
              <a:t>libc</a:t>
            </a:r>
            <a:endParaRPr lang="en-GB" dirty="0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8D452F4D-CAF2-4075-8796-9578F025FCA3}"/>
              </a:ext>
            </a:extLst>
          </p:cNvPr>
          <p:cNvSpPr/>
          <p:nvPr/>
        </p:nvSpPr>
        <p:spPr>
          <a:xfrm>
            <a:off x="4300870" y="1185532"/>
            <a:ext cx="5518297" cy="246143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Applications</a:t>
            </a:r>
            <a:endParaRPr lang="en-GB" dirty="0"/>
          </a:p>
        </p:txBody>
      </p:sp>
      <p:pic>
        <p:nvPicPr>
          <p:cNvPr id="3078" name="Picture 6" descr="Image result for docker logo">
            <a:extLst>
              <a:ext uri="{FF2B5EF4-FFF2-40B4-BE49-F238E27FC236}">
                <a16:creationId xmlns:a16="http://schemas.microsoft.com/office/drawing/2014/main" id="{4F6A7DF9-F574-4CFA-B60B-DA71260990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4907" y="1321095"/>
            <a:ext cx="1282133" cy="1095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Image result for avahi logo">
            <a:extLst>
              <a:ext uri="{FF2B5EF4-FFF2-40B4-BE49-F238E27FC236}">
                <a16:creationId xmlns:a16="http://schemas.microsoft.com/office/drawing/2014/main" id="{6506DF56-33F7-4386-8346-9C11853202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8564" y="1427421"/>
            <a:ext cx="1282133" cy="976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lèche : double flèche verticale 10">
            <a:extLst>
              <a:ext uri="{FF2B5EF4-FFF2-40B4-BE49-F238E27FC236}">
                <a16:creationId xmlns:a16="http://schemas.microsoft.com/office/drawing/2014/main" id="{FDFD5188-6DCC-4DD2-8F21-32833EEAE186}"/>
              </a:ext>
            </a:extLst>
          </p:cNvPr>
          <p:cNvSpPr/>
          <p:nvPr/>
        </p:nvSpPr>
        <p:spPr>
          <a:xfrm>
            <a:off x="5827552" y="3682408"/>
            <a:ext cx="361507" cy="1359195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lèche : double flèche verticale 13">
            <a:extLst>
              <a:ext uri="{FF2B5EF4-FFF2-40B4-BE49-F238E27FC236}">
                <a16:creationId xmlns:a16="http://schemas.microsoft.com/office/drawing/2014/main" id="{B04E91C5-CF1E-4575-9E78-F241D5BA6412}"/>
              </a:ext>
            </a:extLst>
          </p:cNvPr>
          <p:cNvSpPr/>
          <p:nvPr/>
        </p:nvSpPr>
        <p:spPr>
          <a:xfrm>
            <a:off x="8261953" y="4628706"/>
            <a:ext cx="155034" cy="41289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Flèche : double flèche verticale 14">
            <a:extLst>
              <a:ext uri="{FF2B5EF4-FFF2-40B4-BE49-F238E27FC236}">
                <a16:creationId xmlns:a16="http://schemas.microsoft.com/office/drawing/2014/main" id="{1E286807-8241-4E0D-AFE3-D9E398169508}"/>
              </a:ext>
            </a:extLst>
          </p:cNvPr>
          <p:cNvSpPr/>
          <p:nvPr/>
        </p:nvSpPr>
        <p:spPr>
          <a:xfrm>
            <a:off x="8261953" y="3682409"/>
            <a:ext cx="155034" cy="41289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082" name="Picture 10" descr="Image result for nginx">
            <a:extLst>
              <a:ext uri="{FF2B5EF4-FFF2-40B4-BE49-F238E27FC236}">
                <a16:creationId xmlns:a16="http://schemas.microsoft.com/office/drawing/2014/main" id="{2EC02477-CAC5-46A9-960A-CE7D7B7052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077" y="1508762"/>
            <a:ext cx="1336158" cy="448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E6662884-DA2D-4D6E-826C-3ED920A1B8A2}"/>
              </a:ext>
            </a:extLst>
          </p:cNvPr>
          <p:cNvSpPr txBox="1"/>
          <p:nvPr/>
        </p:nvSpPr>
        <p:spPr>
          <a:xfrm>
            <a:off x="1798835" y="478533"/>
            <a:ext cx="5004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u="sng" dirty="0">
                <a:solidFill>
                  <a:schemeClr val="accent2">
                    <a:lumMod val="75000"/>
                  </a:schemeClr>
                </a:solidFill>
              </a:rPr>
              <a:t>2</a:t>
            </a:r>
            <a:r>
              <a:rPr lang="fr-FR" sz="3600" u="sng" dirty="0">
                <a:solidFill>
                  <a:schemeClr val="accent2">
                    <a:lumMod val="75000"/>
                  </a:schemeClr>
                </a:solidFill>
              </a:rPr>
              <a:t>. Linux Bootloader</a:t>
            </a:r>
            <a:endParaRPr lang="en-GB" sz="2800" u="sng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5876158B-EA7E-43C9-ABD3-7556BA66176D}"/>
              </a:ext>
            </a:extLst>
          </p:cNvPr>
          <p:cNvSpPr/>
          <p:nvPr/>
        </p:nvSpPr>
        <p:spPr>
          <a:xfrm>
            <a:off x="1831188" y="3194198"/>
            <a:ext cx="2635908" cy="3584944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5758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A6B1FB6-09C6-4105-92E6-9BC063C7FB42}"/>
              </a:ext>
            </a:extLst>
          </p:cNvPr>
          <p:cNvSpPr/>
          <p:nvPr/>
        </p:nvSpPr>
        <p:spPr>
          <a:xfrm>
            <a:off x="1725710" y="6076311"/>
            <a:ext cx="56156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hlinkClick r:id="rId2"/>
              </a:rPr>
              <a:t>https://ubuntuforums.org/showthread.php?t=1369019</a:t>
            </a:r>
            <a:endParaRPr lang="en-GB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D236D19-546F-4484-87BA-537C60623F38}"/>
              </a:ext>
            </a:extLst>
          </p:cNvPr>
          <p:cNvSpPr txBox="1"/>
          <p:nvPr/>
        </p:nvSpPr>
        <p:spPr>
          <a:xfrm>
            <a:off x="1888884" y="699263"/>
            <a:ext cx="5004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u="sng" dirty="0">
                <a:solidFill>
                  <a:schemeClr val="accent2">
                    <a:lumMod val="75000"/>
                  </a:schemeClr>
                </a:solidFill>
              </a:rPr>
              <a:t>2</a:t>
            </a:r>
            <a:r>
              <a:rPr lang="fr-FR" sz="3600" u="sng" dirty="0">
                <a:solidFill>
                  <a:schemeClr val="accent2">
                    <a:lumMod val="75000"/>
                  </a:schemeClr>
                </a:solidFill>
              </a:rPr>
              <a:t>. GRUB </a:t>
            </a:r>
            <a:endParaRPr lang="en-GB" sz="2800" u="sng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0AC34C3D-7843-4604-9B61-579EF963A7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8160" y="2556201"/>
            <a:ext cx="2794427" cy="201966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044B0632-07BB-43CE-B558-CFABCA4651F5}"/>
              </a:ext>
            </a:extLst>
          </p:cNvPr>
          <p:cNvSpPr/>
          <p:nvPr/>
        </p:nvSpPr>
        <p:spPr>
          <a:xfrm>
            <a:off x="4733076" y="3407546"/>
            <a:ext cx="2794426" cy="606813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30" name="Picture 6" descr="Image result for unlocked lock logo">
            <a:extLst>
              <a:ext uri="{FF2B5EF4-FFF2-40B4-BE49-F238E27FC236}">
                <a16:creationId xmlns:a16="http://schemas.microsoft.com/office/drawing/2014/main" id="{1C62E328-3F88-4096-85AE-1F92FDC1DB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3119" y="4050329"/>
            <a:ext cx="1268767" cy="1268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Accolade ouvrante 11">
            <a:extLst>
              <a:ext uri="{FF2B5EF4-FFF2-40B4-BE49-F238E27FC236}">
                <a16:creationId xmlns:a16="http://schemas.microsoft.com/office/drawing/2014/main" id="{868AB0E4-280E-4410-A022-DE6CEDAF7C06}"/>
              </a:ext>
            </a:extLst>
          </p:cNvPr>
          <p:cNvSpPr/>
          <p:nvPr/>
        </p:nvSpPr>
        <p:spPr>
          <a:xfrm>
            <a:off x="5025224" y="2745591"/>
            <a:ext cx="279276" cy="606813"/>
          </a:xfrm>
          <a:prstGeom prst="lef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700CECA4-7EC6-4A80-ABAB-89598F168B25}"/>
              </a:ext>
            </a:extLst>
          </p:cNvPr>
          <p:cNvSpPr txBox="1"/>
          <p:nvPr/>
        </p:nvSpPr>
        <p:spPr>
          <a:xfrm>
            <a:off x="5251068" y="2730407"/>
            <a:ext cx="16418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ro </a:t>
            </a:r>
            <a:r>
              <a:rPr lang="fr-FR" dirty="0">
                <a:sym typeface="Wingdings" panose="05000000000000000000" pitchFamily="2" charset="2"/>
              </a:rPr>
              <a:t> </a:t>
            </a:r>
            <a:r>
              <a:rPr lang="fr-FR" dirty="0" err="1">
                <a:sym typeface="Wingdings" panose="05000000000000000000" pitchFamily="2" charset="2"/>
              </a:rPr>
              <a:t>rw</a:t>
            </a:r>
            <a:r>
              <a:rPr lang="fr-FR" dirty="0"/>
              <a:t> init=/bin/</a:t>
            </a:r>
            <a:r>
              <a:rPr lang="fr-FR" dirty="0" err="1"/>
              <a:t>bash</a:t>
            </a:r>
            <a:endParaRPr lang="fr-FR" dirty="0"/>
          </a:p>
          <a:p>
            <a:endParaRPr lang="en-GB" dirty="0"/>
          </a:p>
        </p:txBody>
      </p:sp>
      <p:pic>
        <p:nvPicPr>
          <p:cNvPr id="1032" name="Picture 8" descr="Image result for virtual machine logo">
            <a:extLst>
              <a:ext uri="{FF2B5EF4-FFF2-40B4-BE49-F238E27FC236}">
                <a16:creationId xmlns:a16="http://schemas.microsoft.com/office/drawing/2014/main" id="{61CAD2E3-DB77-454A-829E-A65CF4507F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1886" y="943453"/>
            <a:ext cx="2973991" cy="2973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linux shell logo">
            <a:extLst>
              <a:ext uri="{FF2B5EF4-FFF2-40B4-BE49-F238E27FC236}">
                <a16:creationId xmlns:a16="http://schemas.microsoft.com/office/drawing/2014/main" id="{3B9FB902-7E8B-4046-BCB4-BCC6A0468C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4494" y="2314896"/>
            <a:ext cx="2502278" cy="2502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elated image">
            <a:extLst>
              <a:ext uri="{FF2B5EF4-FFF2-40B4-BE49-F238E27FC236}">
                <a16:creationId xmlns:a16="http://schemas.microsoft.com/office/drawing/2014/main" id="{81034EF4-8C55-433E-90BC-2DF1E0869A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5862" y="1290185"/>
            <a:ext cx="727392" cy="72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CA45B5E6-37BA-4D35-980B-44C43F6858A9}"/>
              </a:ext>
            </a:extLst>
          </p:cNvPr>
          <p:cNvSpPr txBox="1"/>
          <p:nvPr/>
        </p:nvSpPr>
        <p:spPr>
          <a:xfrm>
            <a:off x="3096750" y="1453826"/>
            <a:ext cx="30716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Unsecure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 Boot </a:t>
            </a:r>
            <a:endParaRPr lang="en-GB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7259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A1CACB02-6F90-4EB2-8295-AD686A2EE428}"/>
              </a:ext>
            </a:extLst>
          </p:cNvPr>
          <p:cNvSpPr txBox="1"/>
          <p:nvPr/>
        </p:nvSpPr>
        <p:spPr>
          <a:xfrm>
            <a:off x="3096750" y="1453826"/>
            <a:ext cx="30716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Password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 Protection</a:t>
            </a:r>
            <a:endParaRPr lang="en-GB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2050" name="Picture 2" descr="Image result for cybersecurity shield icon">
            <a:extLst>
              <a:ext uri="{FF2B5EF4-FFF2-40B4-BE49-F238E27FC236}">
                <a16:creationId xmlns:a16="http://schemas.microsoft.com/office/drawing/2014/main" id="{526A1CAB-3628-47F4-BD2A-D0A9EFCEC7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2381" y="1375546"/>
            <a:ext cx="434819" cy="572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0710C328-1C20-4148-AFC9-A750F7205F44}"/>
              </a:ext>
            </a:extLst>
          </p:cNvPr>
          <p:cNvSpPr txBox="1"/>
          <p:nvPr/>
        </p:nvSpPr>
        <p:spPr>
          <a:xfrm>
            <a:off x="2256084" y="4485526"/>
            <a:ext cx="2929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/</a:t>
            </a:r>
            <a:r>
              <a:rPr lang="fr-FR" dirty="0" err="1"/>
              <a:t>etc</a:t>
            </a:r>
            <a:r>
              <a:rPr lang="fr-FR" dirty="0"/>
              <a:t>/</a:t>
            </a:r>
            <a:r>
              <a:rPr lang="fr-FR" dirty="0" err="1"/>
              <a:t>grub.d</a:t>
            </a:r>
            <a:r>
              <a:rPr lang="fr-FR" dirty="0"/>
              <a:t>/40_custom</a:t>
            </a:r>
            <a:endParaRPr lang="en-GB" dirty="0"/>
          </a:p>
        </p:txBody>
      </p:sp>
      <p:sp>
        <p:nvSpPr>
          <p:cNvPr id="8" name="Accolade ouvrante 7">
            <a:extLst>
              <a:ext uri="{FF2B5EF4-FFF2-40B4-BE49-F238E27FC236}">
                <a16:creationId xmlns:a16="http://schemas.microsoft.com/office/drawing/2014/main" id="{FF36079B-25D9-4E6A-AB7D-1029DFDA1984}"/>
              </a:ext>
            </a:extLst>
          </p:cNvPr>
          <p:cNvSpPr/>
          <p:nvPr/>
        </p:nvSpPr>
        <p:spPr>
          <a:xfrm>
            <a:off x="4760262" y="4228894"/>
            <a:ext cx="351025" cy="895231"/>
          </a:xfrm>
          <a:prstGeom prst="lef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B0F0"/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DFCF49B-726C-4D94-8D23-8C240C8D09E6}"/>
              </a:ext>
            </a:extLst>
          </p:cNvPr>
          <p:cNvSpPr txBox="1"/>
          <p:nvPr/>
        </p:nvSpPr>
        <p:spPr>
          <a:xfrm>
            <a:off x="5257048" y="4347026"/>
            <a:ext cx="29062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set </a:t>
            </a:r>
            <a:r>
              <a:rPr lang="fr-FR" dirty="0" err="1"/>
              <a:t>superusers</a:t>
            </a:r>
            <a:r>
              <a:rPr lang="fr-FR" dirty="0"/>
              <a:t>=‘’user’’</a:t>
            </a:r>
          </a:p>
          <a:p>
            <a:r>
              <a:rPr lang="fr-FR" dirty="0" err="1"/>
              <a:t>password</a:t>
            </a:r>
            <a:r>
              <a:rPr lang="fr-FR" dirty="0"/>
              <a:t> user </a:t>
            </a:r>
            <a:r>
              <a:rPr lang="fr-FR" dirty="0" err="1"/>
              <a:t>abcdef</a:t>
            </a:r>
            <a:endParaRPr lang="en-GB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E0B45C40-B6A8-4A58-B781-E70F8A0CDC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2424" y="2125099"/>
            <a:ext cx="4657725" cy="17145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CC739E74-48EA-4C6C-AA7C-6357891CFD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28129" y="4417778"/>
            <a:ext cx="2009775" cy="504825"/>
          </a:xfrm>
          <a:prstGeom prst="rect">
            <a:avLst/>
          </a:prstGeom>
        </p:spPr>
      </p:pic>
      <p:sp>
        <p:nvSpPr>
          <p:cNvPr id="12" name="Accolade fermante 11">
            <a:extLst>
              <a:ext uri="{FF2B5EF4-FFF2-40B4-BE49-F238E27FC236}">
                <a16:creationId xmlns:a16="http://schemas.microsoft.com/office/drawing/2014/main" id="{571B0599-B8C5-4E9B-A9C3-A3553DE3FA6F}"/>
              </a:ext>
            </a:extLst>
          </p:cNvPr>
          <p:cNvSpPr/>
          <p:nvPr/>
        </p:nvSpPr>
        <p:spPr>
          <a:xfrm>
            <a:off x="7868093" y="4228894"/>
            <a:ext cx="440949" cy="895231"/>
          </a:xfrm>
          <a:prstGeom prst="righ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2727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96CA04F5-C81D-4040-9AE0-9079BE29D2A2}"/>
              </a:ext>
            </a:extLst>
          </p:cNvPr>
          <p:cNvGrpSpPr/>
          <p:nvPr/>
        </p:nvGrpSpPr>
        <p:grpSpPr>
          <a:xfrm>
            <a:off x="2381693" y="1185532"/>
            <a:ext cx="7437474" cy="5321594"/>
            <a:chOff x="2381693" y="1185532"/>
            <a:chExt cx="7437474" cy="5321594"/>
          </a:xfrm>
        </p:grpSpPr>
        <p:sp>
          <p:nvSpPr>
            <p:cNvPr id="3" name="Rectangle : coins arrondis 2">
              <a:extLst>
                <a:ext uri="{FF2B5EF4-FFF2-40B4-BE49-F238E27FC236}">
                  <a16:creationId xmlns:a16="http://schemas.microsoft.com/office/drawing/2014/main" id="{DDE4EB43-19B1-4449-9886-863683754328}"/>
                </a:ext>
              </a:extLst>
            </p:cNvPr>
            <p:cNvSpPr/>
            <p:nvPr/>
          </p:nvSpPr>
          <p:spPr>
            <a:xfrm>
              <a:off x="2381693" y="3466214"/>
              <a:ext cx="1552354" cy="3040912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GRUB</a:t>
              </a:r>
            </a:p>
            <a:p>
              <a:pPr algn="ctr"/>
              <a:r>
                <a:rPr lang="fr-FR" dirty="0" err="1"/>
                <a:t>BootLoader</a:t>
              </a:r>
              <a:endParaRPr lang="en-GB" dirty="0"/>
            </a:p>
          </p:txBody>
        </p:sp>
        <p:sp>
          <p:nvSpPr>
            <p:cNvPr id="4" name="Flèche : droite 3">
              <a:extLst>
                <a:ext uri="{FF2B5EF4-FFF2-40B4-BE49-F238E27FC236}">
                  <a16:creationId xmlns:a16="http://schemas.microsoft.com/office/drawing/2014/main" id="{75E849BF-D24C-43C9-92A4-8E52606D6909}"/>
                </a:ext>
              </a:extLst>
            </p:cNvPr>
            <p:cNvSpPr/>
            <p:nvPr/>
          </p:nvSpPr>
          <p:spPr>
            <a:xfrm>
              <a:off x="3981893" y="5582091"/>
              <a:ext cx="1446028" cy="36150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Rectangle : coins arrondis 4">
              <a:extLst>
                <a:ext uri="{FF2B5EF4-FFF2-40B4-BE49-F238E27FC236}">
                  <a16:creationId xmlns:a16="http://schemas.microsoft.com/office/drawing/2014/main" id="{7875A7AC-6B74-4C08-989C-7B9697DF3727}"/>
                </a:ext>
              </a:extLst>
            </p:cNvPr>
            <p:cNvSpPr/>
            <p:nvPr/>
          </p:nvSpPr>
          <p:spPr>
            <a:xfrm>
              <a:off x="5475768" y="5061096"/>
              <a:ext cx="4221125" cy="1403498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Kernel</a:t>
              </a:r>
              <a:endParaRPr lang="en-GB" dirty="0"/>
            </a:p>
          </p:txBody>
        </p:sp>
        <p:sp>
          <p:nvSpPr>
            <p:cNvPr id="6" name="Rectangle : coins arrondis 5">
              <a:extLst>
                <a:ext uri="{FF2B5EF4-FFF2-40B4-BE49-F238E27FC236}">
                  <a16:creationId xmlns:a16="http://schemas.microsoft.com/office/drawing/2014/main" id="{C086A398-266E-4255-8055-4D3715059E89}"/>
                </a:ext>
              </a:extLst>
            </p:cNvPr>
            <p:cNvSpPr/>
            <p:nvPr/>
          </p:nvSpPr>
          <p:spPr>
            <a:xfrm>
              <a:off x="7060019" y="4098851"/>
              <a:ext cx="2558902" cy="510363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GNU </a:t>
              </a:r>
              <a:r>
                <a:rPr lang="fr-FR" dirty="0" err="1"/>
                <a:t>libc</a:t>
              </a:r>
              <a:endParaRPr lang="en-GB" dirty="0"/>
            </a:p>
          </p:txBody>
        </p:sp>
        <p:sp>
          <p:nvSpPr>
            <p:cNvPr id="7" name="Rectangle : coins arrondis 6">
              <a:extLst>
                <a:ext uri="{FF2B5EF4-FFF2-40B4-BE49-F238E27FC236}">
                  <a16:creationId xmlns:a16="http://schemas.microsoft.com/office/drawing/2014/main" id="{02293318-274F-4E7E-BE20-03441973BA52}"/>
                </a:ext>
              </a:extLst>
            </p:cNvPr>
            <p:cNvSpPr/>
            <p:nvPr/>
          </p:nvSpPr>
          <p:spPr>
            <a:xfrm>
              <a:off x="4300870" y="1185532"/>
              <a:ext cx="5518297" cy="2461437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Applications</a:t>
              </a:r>
              <a:endParaRPr lang="en-GB" dirty="0"/>
            </a:p>
          </p:txBody>
        </p:sp>
        <p:pic>
          <p:nvPicPr>
            <p:cNvPr id="8" name="Picture 6" descr="Image result for docker logo">
              <a:extLst>
                <a:ext uri="{FF2B5EF4-FFF2-40B4-BE49-F238E27FC236}">
                  <a16:creationId xmlns:a16="http://schemas.microsoft.com/office/drawing/2014/main" id="{F92AF023-D42E-441D-B3F7-D179CB5FB8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04907" y="1321095"/>
              <a:ext cx="1282133" cy="10951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Image result for avahi logo">
              <a:extLst>
                <a:ext uri="{FF2B5EF4-FFF2-40B4-BE49-F238E27FC236}">
                  <a16:creationId xmlns:a16="http://schemas.microsoft.com/office/drawing/2014/main" id="{359F4C50-60A6-42EB-A9AE-E38E32DAA1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98564" y="1427421"/>
              <a:ext cx="1282133" cy="9765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Flèche : double flèche verticale 9">
              <a:extLst>
                <a:ext uri="{FF2B5EF4-FFF2-40B4-BE49-F238E27FC236}">
                  <a16:creationId xmlns:a16="http://schemas.microsoft.com/office/drawing/2014/main" id="{77F446B0-AFCA-4E5B-88E8-1BBB3317AFC3}"/>
                </a:ext>
              </a:extLst>
            </p:cNvPr>
            <p:cNvSpPr/>
            <p:nvPr/>
          </p:nvSpPr>
          <p:spPr>
            <a:xfrm>
              <a:off x="5827552" y="3682408"/>
              <a:ext cx="361507" cy="1359195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Flèche : double flèche verticale 10">
              <a:extLst>
                <a:ext uri="{FF2B5EF4-FFF2-40B4-BE49-F238E27FC236}">
                  <a16:creationId xmlns:a16="http://schemas.microsoft.com/office/drawing/2014/main" id="{906940FC-2D22-482D-9463-608A714AF938}"/>
                </a:ext>
              </a:extLst>
            </p:cNvPr>
            <p:cNvSpPr/>
            <p:nvPr/>
          </p:nvSpPr>
          <p:spPr>
            <a:xfrm>
              <a:off x="8261953" y="4628706"/>
              <a:ext cx="155034" cy="412898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Flèche : double flèche verticale 11">
              <a:extLst>
                <a:ext uri="{FF2B5EF4-FFF2-40B4-BE49-F238E27FC236}">
                  <a16:creationId xmlns:a16="http://schemas.microsoft.com/office/drawing/2014/main" id="{418F93C0-B7E8-4220-B778-C83BCDB29883}"/>
                </a:ext>
              </a:extLst>
            </p:cNvPr>
            <p:cNvSpPr/>
            <p:nvPr/>
          </p:nvSpPr>
          <p:spPr>
            <a:xfrm>
              <a:off x="8261953" y="3682409"/>
              <a:ext cx="155034" cy="412898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3" name="Picture 10" descr="Image result for nginx">
              <a:extLst>
                <a:ext uri="{FF2B5EF4-FFF2-40B4-BE49-F238E27FC236}">
                  <a16:creationId xmlns:a16="http://schemas.microsoft.com/office/drawing/2014/main" id="{D75C809B-2A4D-42EF-B3DF-C97CE1C389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1077" y="1508762"/>
              <a:ext cx="1336158" cy="4486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" name="Ellipse 13">
            <a:extLst>
              <a:ext uri="{FF2B5EF4-FFF2-40B4-BE49-F238E27FC236}">
                <a16:creationId xmlns:a16="http://schemas.microsoft.com/office/drawing/2014/main" id="{9DAFD39B-A74C-437D-9B61-E29B631966DB}"/>
              </a:ext>
            </a:extLst>
          </p:cNvPr>
          <p:cNvSpPr/>
          <p:nvPr/>
        </p:nvSpPr>
        <p:spPr>
          <a:xfrm>
            <a:off x="5159056" y="3383087"/>
            <a:ext cx="4854548" cy="1895256"/>
          </a:xfrm>
          <a:prstGeom prst="ellipse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B1107966-6DAF-4530-BCF1-CBC4621466CA}"/>
              </a:ext>
            </a:extLst>
          </p:cNvPr>
          <p:cNvSpPr txBox="1"/>
          <p:nvPr/>
        </p:nvSpPr>
        <p:spPr>
          <a:xfrm>
            <a:off x="4704907" y="4146049"/>
            <a:ext cx="1552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rgbClr val="FF0000"/>
                </a:solidFill>
              </a:rPr>
              <a:t>tty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EFE7483D-F63C-4500-9EB0-1D95CCE0D101}"/>
              </a:ext>
            </a:extLst>
          </p:cNvPr>
          <p:cNvSpPr txBox="1"/>
          <p:nvPr/>
        </p:nvSpPr>
        <p:spPr>
          <a:xfrm>
            <a:off x="1888884" y="699263"/>
            <a:ext cx="5004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u="sng" dirty="0">
                <a:solidFill>
                  <a:schemeClr val="accent2">
                    <a:lumMod val="75000"/>
                  </a:schemeClr>
                </a:solidFill>
              </a:rPr>
              <a:t>3</a:t>
            </a:r>
            <a:r>
              <a:rPr lang="fr-FR" sz="3600" u="sng" dirty="0">
                <a:solidFill>
                  <a:schemeClr val="accent2">
                    <a:lumMod val="75000"/>
                  </a:schemeClr>
                </a:solidFill>
              </a:rPr>
              <a:t>. TTY</a:t>
            </a:r>
            <a:endParaRPr lang="en-GB" sz="2800" u="sng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3598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0" descr="Related image">
            <a:extLst>
              <a:ext uri="{FF2B5EF4-FFF2-40B4-BE49-F238E27FC236}">
                <a16:creationId xmlns:a16="http://schemas.microsoft.com/office/drawing/2014/main" id="{3A28987D-3F4C-4C16-BFFB-1162BB6E3B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5862" y="1290185"/>
            <a:ext cx="727392" cy="72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AC6E361C-4E01-42DA-8FC6-38B08AA9FFFC}"/>
              </a:ext>
            </a:extLst>
          </p:cNvPr>
          <p:cNvSpPr txBox="1"/>
          <p:nvPr/>
        </p:nvSpPr>
        <p:spPr>
          <a:xfrm>
            <a:off x="3143254" y="1290185"/>
            <a:ext cx="30716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Autoroot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tty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 login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Tty service collision</a:t>
            </a:r>
            <a:endParaRPr lang="en-GB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7" name="Picture 6" descr="Image result for unlocked lock logo">
            <a:extLst>
              <a:ext uri="{FF2B5EF4-FFF2-40B4-BE49-F238E27FC236}">
                <a16:creationId xmlns:a16="http://schemas.microsoft.com/office/drawing/2014/main" id="{186DF2A1-72A0-4A2C-8454-BE145F6C36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1072" y="3913633"/>
            <a:ext cx="996971" cy="996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Image result for linux shell logo">
            <a:extLst>
              <a:ext uri="{FF2B5EF4-FFF2-40B4-BE49-F238E27FC236}">
                <a16:creationId xmlns:a16="http://schemas.microsoft.com/office/drawing/2014/main" id="{81D7A79F-CB89-4EB0-BB60-82F1575B22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804" y="2445880"/>
            <a:ext cx="1966239" cy="1966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Image result for unlocked lock logo">
            <a:extLst>
              <a:ext uri="{FF2B5EF4-FFF2-40B4-BE49-F238E27FC236}">
                <a16:creationId xmlns:a16="http://schemas.microsoft.com/office/drawing/2014/main" id="{B4B219BC-F454-4898-B6D7-F3A34DBFC1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6141" y="3913632"/>
            <a:ext cx="996971" cy="996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Image result for linux shell logo">
            <a:extLst>
              <a:ext uri="{FF2B5EF4-FFF2-40B4-BE49-F238E27FC236}">
                <a16:creationId xmlns:a16="http://schemas.microsoft.com/office/drawing/2014/main" id="{3076E264-741C-4D45-B17A-AD1BE4F202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3720" y="2445880"/>
            <a:ext cx="1966239" cy="1966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Image result for unlocked lock logo">
            <a:extLst>
              <a:ext uri="{FF2B5EF4-FFF2-40B4-BE49-F238E27FC236}">
                <a16:creationId xmlns:a16="http://schemas.microsoft.com/office/drawing/2014/main" id="{A21956E9-5441-48CF-A313-D55BC654F7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322" y="3913632"/>
            <a:ext cx="996971" cy="996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Image result for linux shell logo">
            <a:extLst>
              <a:ext uri="{FF2B5EF4-FFF2-40B4-BE49-F238E27FC236}">
                <a16:creationId xmlns:a16="http://schemas.microsoft.com/office/drawing/2014/main" id="{C8150322-EC0B-4E86-B3E9-0833AF6621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7808" y="2445880"/>
            <a:ext cx="1966239" cy="1966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F30721EE-D419-4E22-BC2F-BD4B132A7E44}"/>
              </a:ext>
            </a:extLst>
          </p:cNvPr>
          <p:cNvSpPr txBox="1"/>
          <p:nvPr/>
        </p:nvSpPr>
        <p:spPr>
          <a:xfrm>
            <a:off x="7547095" y="3167389"/>
            <a:ext cx="11635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/>
              <a:t>……..</a:t>
            </a:r>
            <a:endParaRPr lang="en-GB" sz="2800" b="1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00041125-FDCE-477C-AAD3-26DD4EE34808}"/>
              </a:ext>
            </a:extLst>
          </p:cNvPr>
          <p:cNvSpPr txBox="1"/>
          <p:nvPr/>
        </p:nvSpPr>
        <p:spPr>
          <a:xfrm>
            <a:off x="3633112" y="5695205"/>
            <a:ext cx="1213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/</a:t>
            </a:r>
            <a:r>
              <a:rPr lang="fr-FR" dirty="0" err="1"/>
              <a:t>sbin</a:t>
            </a:r>
            <a:r>
              <a:rPr lang="fr-FR" dirty="0"/>
              <a:t>/init </a:t>
            </a:r>
            <a:endParaRPr lang="en-GB" dirty="0"/>
          </a:p>
        </p:txBody>
      </p:sp>
      <p:pic>
        <p:nvPicPr>
          <p:cNvPr id="1026" name="Picture 2" descr="Image result for hourglass icon">
            <a:extLst>
              <a:ext uri="{FF2B5EF4-FFF2-40B4-BE49-F238E27FC236}">
                <a16:creationId xmlns:a16="http://schemas.microsoft.com/office/drawing/2014/main" id="{89AEA415-E195-449E-A31B-1CE20E9DD9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2" b="13478"/>
          <a:stretch/>
        </p:blipFill>
        <p:spPr bwMode="auto">
          <a:xfrm>
            <a:off x="2831626" y="5461206"/>
            <a:ext cx="892834" cy="837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0CD07BAB-1A1E-4FA7-A259-F819C9DB82D9}"/>
              </a:ext>
            </a:extLst>
          </p:cNvPr>
          <p:cNvSpPr txBox="1"/>
          <p:nvPr/>
        </p:nvSpPr>
        <p:spPr>
          <a:xfrm>
            <a:off x="9577394" y="2261214"/>
            <a:ext cx="667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tty6</a:t>
            </a:r>
            <a:endParaRPr lang="en-GB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5B8460D5-2ED9-4005-BDCD-4211708A751F}"/>
              </a:ext>
            </a:extLst>
          </p:cNvPr>
          <p:cNvSpPr txBox="1"/>
          <p:nvPr/>
        </p:nvSpPr>
        <p:spPr>
          <a:xfrm>
            <a:off x="3662489" y="2261214"/>
            <a:ext cx="667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tty1</a:t>
            </a:r>
            <a:endParaRPr lang="en-GB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ECD774EA-98EF-48C3-82C9-724BF9D9E2FB}"/>
              </a:ext>
            </a:extLst>
          </p:cNvPr>
          <p:cNvSpPr txBox="1"/>
          <p:nvPr/>
        </p:nvSpPr>
        <p:spPr>
          <a:xfrm>
            <a:off x="6160572" y="2261214"/>
            <a:ext cx="667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tty2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4208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79F6BACF-53D6-47AB-BED7-A13967CDFD6A}"/>
              </a:ext>
            </a:extLst>
          </p:cNvPr>
          <p:cNvSpPr txBox="1"/>
          <p:nvPr/>
        </p:nvSpPr>
        <p:spPr>
          <a:xfrm>
            <a:off x="3096749" y="1453826"/>
            <a:ext cx="49913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getty@tty1.service.d configuration</a:t>
            </a:r>
            <a:endParaRPr lang="en-GB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5" name="Picture 2" descr="Image result for cybersecurity shield icon">
            <a:extLst>
              <a:ext uri="{FF2B5EF4-FFF2-40B4-BE49-F238E27FC236}">
                <a16:creationId xmlns:a16="http://schemas.microsoft.com/office/drawing/2014/main" id="{84EBAF6E-7F2C-490F-ACB1-58230287E8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2381" y="1375546"/>
            <a:ext cx="434819" cy="572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769C801-CD2A-4EB5-8F45-EB4275742D93}"/>
              </a:ext>
            </a:extLst>
          </p:cNvPr>
          <p:cNvPicPr/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09609" y="3429000"/>
            <a:ext cx="9308739" cy="13824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C53C8EAC-0C75-4951-838A-C9693EFD6757}"/>
              </a:ext>
            </a:extLst>
          </p:cNvPr>
          <p:cNvSpPr txBox="1"/>
          <p:nvPr/>
        </p:nvSpPr>
        <p:spPr>
          <a:xfrm>
            <a:off x="2512381" y="2456802"/>
            <a:ext cx="8667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Delete</a:t>
            </a:r>
            <a:r>
              <a:rPr lang="fr-FR" dirty="0"/>
              <a:t> the second </a:t>
            </a:r>
            <a:r>
              <a:rPr lang="fr-FR" dirty="0" err="1"/>
              <a:t>tty</a:t>
            </a:r>
            <a:r>
              <a:rPr lang="fr-FR" dirty="0"/>
              <a:t> service </a:t>
            </a:r>
            <a:r>
              <a:rPr lang="fr-FR" dirty="0" err="1"/>
              <a:t>calling</a:t>
            </a:r>
            <a:r>
              <a:rPr lang="fr-FR" dirty="0"/>
              <a:t> /</a:t>
            </a:r>
            <a:r>
              <a:rPr lang="fr-FR" dirty="0" err="1"/>
              <a:t>sbin</a:t>
            </a:r>
            <a:r>
              <a:rPr lang="fr-FR" dirty="0"/>
              <a:t>/</a:t>
            </a:r>
            <a:r>
              <a:rPr lang="fr-FR" dirty="0" err="1"/>
              <a:t>agetty</a:t>
            </a:r>
            <a:r>
              <a:rPr lang="fr-FR" dirty="0"/>
              <a:t> in /</a:t>
            </a:r>
            <a:r>
              <a:rPr lang="fr-FR" dirty="0" err="1"/>
              <a:t>etc</a:t>
            </a:r>
            <a:r>
              <a:rPr lang="fr-FR" dirty="0"/>
              <a:t>/</a:t>
            </a:r>
            <a:r>
              <a:rPr lang="fr-FR" dirty="0" err="1"/>
              <a:t>systemd</a:t>
            </a:r>
            <a:r>
              <a:rPr lang="fr-FR" dirty="0"/>
              <a:t>/system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3530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012517F8-61A4-47A2-AF22-1531FD974A2E}"/>
              </a:ext>
            </a:extLst>
          </p:cNvPr>
          <p:cNvGrpSpPr/>
          <p:nvPr/>
        </p:nvGrpSpPr>
        <p:grpSpPr>
          <a:xfrm>
            <a:off x="2381693" y="1185532"/>
            <a:ext cx="7437474" cy="5321594"/>
            <a:chOff x="2381693" y="1185532"/>
            <a:chExt cx="7437474" cy="5321594"/>
          </a:xfrm>
        </p:grpSpPr>
        <p:sp>
          <p:nvSpPr>
            <p:cNvPr id="3" name="Rectangle : coins arrondis 2">
              <a:extLst>
                <a:ext uri="{FF2B5EF4-FFF2-40B4-BE49-F238E27FC236}">
                  <a16:creationId xmlns:a16="http://schemas.microsoft.com/office/drawing/2014/main" id="{CD7E3205-49DB-4666-B26E-83EB8F6E4414}"/>
                </a:ext>
              </a:extLst>
            </p:cNvPr>
            <p:cNvSpPr/>
            <p:nvPr/>
          </p:nvSpPr>
          <p:spPr>
            <a:xfrm>
              <a:off x="2381693" y="3466214"/>
              <a:ext cx="1552354" cy="3040912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GRUB</a:t>
              </a:r>
            </a:p>
            <a:p>
              <a:pPr algn="ctr"/>
              <a:r>
                <a:rPr lang="fr-FR" dirty="0" err="1"/>
                <a:t>BootLoader</a:t>
              </a:r>
              <a:endParaRPr lang="en-GB" dirty="0"/>
            </a:p>
          </p:txBody>
        </p:sp>
        <p:sp>
          <p:nvSpPr>
            <p:cNvPr id="4" name="Flèche : droite 3">
              <a:extLst>
                <a:ext uri="{FF2B5EF4-FFF2-40B4-BE49-F238E27FC236}">
                  <a16:creationId xmlns:a16="http://schemas.microsoft.com/office/drawing/2014/main" id="{40CDC750-2756-48A7-9CB5-7900FFF95128}"/>
                </a:ext>
              </a:extLst>
            </p:cNvPr>
            <p:cNvSpPr/>
            <p:nvPr/>
          </p:nvSpPr>
          <p:spPr>
            <a:xfrm>
              <a:off x="3981893" y="5582091"/>
              <a:ext cx="1446028" cy="36150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Rectangle : coins arrondis 4">
              <a:extLst>
                <a:ext uri="{FF2B5EF4-FFF2-40B4-BE49-F238E27FC236}">
                  <a16:creationId xmlns:a16="http://schemas.microsoft.com/office/drawing/2014/main" id="{47928921-191D-4323-A4D0-8496EED4C19E}"/>
                </a:ext>
              </a:extLst>
            </p:cNvPr>
            <p:cNvSpPr/>
            <p:nvPr/>
          </p:nvSpPr>
          <p:spPr>
            <a:xfrm>
              <a:off x="5475768" y="5061096"/>
              <a:ext cx="4221125" cy="1403498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Kernel</a:t>
              </a:r>
              <a:endParaRPr lang="en-GB" dirty="0"/>
            </a:p>
          </p:txBody>
        </p:sp>
        <p:sp>
          <p:nvSpPr>
            <p:cNvPr id="6" name="Rectangle : coins arrondis 5">
              <a:extLst>
                <a:ext uri="{FF2B5EF4-FFF2-40B4-BE49-F238E27FC236}">
                  <a16:creationId xmlns:a16="http://schemas.microsoft.com/office/drawing/2014/main" id="{BAC49378-7A30-4CB1-BD94-FA9B9F223BD1}"/>
                </a:ext>
              </a:extLst>
            </p:cNvPr>
            <p:cNvSpPr/>
            <p:nvPr/>
          </p:nvSpPr>
          <p:spPr>
            <a:xfrm>
              <a:off x="7060019" y="4098851"/>
              <a:ext cx="2558902" cy="510363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GNU </a:t>
              </a:r>
              <a:r>
                <a:rPr lang="fr-FR" dirty="0" err="1"/>
                <a:t>libc</a:t>
              </a:r>
              <a:endParaRPr lang="en-GB" dirty="0"/>
            </a:p>
          </p:txBody>
        </p:sp>
        <p:sp>
          <p:nvSpPr>
            <p:cNvPr id="7" name="Rectangle : coins arrondis 6">
              <a:extLst>
                <a:ext uri="{FF2B5EF4-FFF2-40B4-BE49-F238E27FC236}">
                  <a16:creationId xmlns:a16="http://schemas.microsoft.com/office/drawing/2014/main" id="{445DCFE9-EA2D-4F41-8C61-ABE81833243C}"/>
                </a:ext>
              </a:extLst>
            </p:cNvPr>
            <p:cNvSpPr/>
            <p:nvPr/>
          </p:nvSpPr>
          <p:spPr>
            <a:xfrm>
              <a:off x="4300870" y="1185532"/>
              <a:ext cx="5518297" cy="2461437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Applications</a:t>
              </a:r>
              <a:endParaRPr lang="en-GB" dirty="0"/>
            </a:p>
          </p:txBody>
        </p:sp>
        <p:pic>
          <p:nvPicPr>
            <p:cNvPr id="8" name="Picture 6" descr="Image result for docker logo">
              <a:extLst>
                <a:ext uri="{FF2B5EF4-FFF2-40B4-BE49-F238E27FC236}">
                  <a16:creationId xmlns:a16="http://schemas.microsoft.com/office/drawing/2014/main" id="{3F53705B-924A-43A1-B2C5-42C51B2C63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04907" y="1321095"/>
              <a:ext cx="1282133" cy="10951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Image result for avahi logo">
              <a:extLst>
                <a:ext uri="{FF2B5EF4-FFF2-40B4-BE49-F238E27FC236}">
                  <a16:creationId xmlns:a16="http://schemas.microsoft.com/office/drawing/2014/main" id="{A3305AE6-A890-4DA2-86CD-8482A283C6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98564" y="1427421"/>
              <a:ext cx="1282133" cy="9765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Flèche : double flèche verticale 9">
              <a:extLst>
                <a:ext uri="{FF2B5EF4-FFF2-40B4-BE49-F238E27FC236}">
                  <a16:creationId xmlns:a16="http://schemas.microsoft.com/office/drawing/2014/main" id="{BF9A4392-A6F1-4254-90CB-12A5B6B01FEA}"/>
                </a:ext>
              </a:extLst>
            </p:cNvPr>
            <p:cNvSpPr/>
            <p:nvPr/>
          </p:nvSpPr>
          <p:spPr>
            <a:xfrm>
              <a:off x="5827552" y="3682408"/>
              <a:ext cx="361507" cy="1359195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Flèche : double flèche verticale 10">
              <a:extLst>
                <a:ext uri="{FF2B5EF4-FFF2-40B4-BE49-F238E27FC236}">
                  <a16:creationId xmlns:a16="http://schemas.microsoft.com/office/drawing/2014/main" id="{1D2062F6-1705-4462-BBCA-F97ACD6C28E6}"/>
                </a:ext>
              </a:extLst>
            </p:cNvPr>
            <p:cNvSpPr/>
            <p:nvPr/>
          </p:nvSpPr>
          <p:spPr>
            <a:xfrm>
              <a:off x="8261953" y="4628706"/>
              <a:ext cx="155034" cy="412898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Flèche : double flèche verticale 11">
              <a:extLst>
                <a:ext uri="{FF2B5EF4-FFF2-40B4-BE49-F238E27FC236}">
                  <a16:creationId xmlns:a16="http://schemas.microsoft.com/office/drawing/2014/main" id="{6085F846-AC3D-43BC-8A80-658B3D607955}"/>
                </a:ext>
              </a:extLst>
            </p:cNvPr>
            <p:cNvSpPr/>
            <p:nvPr/>
          </p:nvSpPr>
          <p:spPr>
            <a:xfrm>
              <a:off x="8261953" y="3682409"/>
              <a:ext cx="155034" cy="412898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3" name="Picture 10" descr="Image result for nginx">
              <a:extLst>
                <a:ext uri="{FF2B5EF4-FFF2-40B4-BE49-F238E27FC236}">
                  <a16:creationId xmlns:a16="http://schemas.microsoft.com/office/drawing/2014/main" id="{AF850166-AA41-4682-9D81-61A681985A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1077" y="1508762"/>
              <a:ext cx="1336158" cy="4486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3F80E803-0308-4004-8385-A10FE73B5A37}"/>
              </a:ext>
            </a:extLst>
          </p:cNvPr>
          <p:cNvCxnSpPr>
            <a:cxnSpLocks/>
          </p:cNvCxnSpPr>
          <p:nvPr/>
        </p:nvCxnSpPr>
        <p:spPr>
          <a:xfrm>
            <a:off x="9927771" y="794657"/>
            <a:ext cx="0" cy="5669937"/>
          </a:xfrm>
          <a:prstGeom prst="line">
            <a:avLst/>
          </a:prstGeom>
          <a:ln w="571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5" name="Picture 2" descr="Image result for ssh logo">
            <a:extLst>
              <a:ext uri="{FF2B5EF4-FFF2-40B4-BE49-F238E27FC236}">
                <a16:creationId xmlns:a16="http://schemas.microsoft.com/office/drawing/2014/main" id="{D49C6623-118F-456F-A06F-C861979742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3057" y="2367562"/>
            <a:ext cx="976519" cy="976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0C8A7884-352D-42A3-8A1C-EBB5FE33202A}"/>
              </a:ext>
            </a:extLst>
          </p:cNvPr>
          <p:cNvSpPr txBox="1"/>
          <p:nvPr/>
        </p:nvSpPr>
        <p:spPr>
          <a:xfrm>
            <a:off x="1888884" y="674764"/>
            <a:ext cx="5004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u="sng" dirty="0">
                <a:solidFill>
                  <a:schemeClr val="accent2">
                    <a:lumMod val="75000"/>
                  </a:schemeClr>
                </a:solidFill>
              </a:rPr>
              <a:t>4</a:t>
            </a:r>
            <a:r>
              <a:rPr lang="fr-FR" sz="3600" u="sng" dirty="0">
                <a:solidFill>
                  <a:schemeClr val="accent2">
                    <a:lumMod val="75000"/>
                  </a:schemeClr>
                </a:solidFill>
              </a:rPr>
              <a:t>. SSH</a:t>
            </a:r>
            <a:endParaRPr lang="en-GB" sz="2800" u="sng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174F56EA-B920-4B9B-BEAF-08745593D370}"/>
              </a:ext>
            </a:extLst>
          </p:cNvPr>
          <p:cNvCxnSpPr>
            <a:cxnSpLocks/>
            <a:endCxn id="15" idx="3"/>
          </p:cNvCxnSpPr>
          <p:nvPr/>
        </p:nvCxnSpPr>
        <p:spPr>
          <a:xfrm flipH="1">
            <a:off x="10369576" y="2855822"/>
            <a:ext cx="1299910" cy="0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Ellipse 19">
            <a:extLst>
              <a:ext uri="{FF2B5EF4-FFF2-40B4-BE49-F238E27FC236}">
                <a16:creationId xmlns:a16="http://schemas.microsoft.com/office/drawing/2014/main" id="{502BAF0B-B4E2-4FBF-A77A-0032824B2ECF}"/>
              </a:ext>
            </a:extLst>
          </p:cNvPr>
          <p:cNvSpPr/>
          <p:nvPr/>
        </p:nvSpPr>
        <p:spPr>
          <a:xfrm>
            <a:off x="9097292" y="1992271"/>
            <a:ext cx="1552355" cy="1895256"/>
          </a:xfrm>
          <a:prstGeom prst="ellipse">
            <a:avLst/>
          </a:prstGeom>
          <a:noFill/>
          <a:ln w="57150">
            <a:solidFill>
              <a:srgbClr val="FF0000"/>
            </a:solidFill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0924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1763</TotalTime>
  <Words>488</Words>
  <Application>Microsoft Office PowerPoint</Application>
  <PresentationFormat>Grand écran</PresentationFormat>
  <Paragraphs>119</Paragraphs>
  <Slides>20</Slides>
  <Notes>10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20</vt:i4>
      </vt:variant>
    </vt:vector>
  </HeadingPairs>
  <TitlesOfParts>
    <vt:vector size="27" baseType="lpstr">
      <vt:lpstr>Arial</vt:lpstr>
      <vt:lpstr>Century Gothic</vt:lpstr>
      <vt:lpstr>Symbol</vt:lpstr>
      <vt:lpstr>Times New Roman</vt:lpstr>
      <vt:lpstr>Wingdings</vt:lpstr>
      <vt:lpstr>Office Theme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subject/>
  <dc:creator>Alex Aubois</dc:creator>
  <dc:description/>
  <cp:lastModifiedBy>Alex Aubois</cp:lastModifiedBy>
  <cp:revision>250</cp:revision>
  <dcterms:created xsi:type="dcterms:W3CDTF">2018-11-12T09:49:32Z</dcterms:created>
  <dcterms:modified xsi:type="dcterms:W3CDTF">2019-04-25T07:32:45Z</dcterms:modified>
  <dc:language>fr-FR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0x010100FD8C05439F8C6549ACDD13A012AB51A5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5</vt:i4>
  </property>
  <property fmtid="{D5CDD505-2E9C-101B-9397-08002B2CF9AE}" pid="9" name="PresentationFormat">
    <vt:lpwstr>Grand écran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6</vt:i4>
  </property>
</Properties>
</file>