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36"/>
  </p:notesMasterIdLst>
  <p:sldIdLst>
    <p:sldId id="256" r:id="rId3"/>
    <p:sldId id="259" r:id="rId4"/>
    <p:sldId id="280" r:id="rId5"/>
    <p:sldId id="260" r:id="rId6"/>
    <p:sldId id="257" r:id="rId7"/>
    <p:sldId id="258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1" r:id="rId21"/>
    <p:sldId id="272" r:id="rId22"/>
    <p:sldId id="273" r:id="rId23"/>
    <p:sldId id="274" r:id="rId24"/>
    <p:sldId id="277" r:id="rId25"/>
    <p:sldId id="279" r:id="rId26"/>
    <p:sldId id="281" r:id="rId27"/>
    <p:sldId id="282" r:id="rId28"/>
    <p:sldId id="283" r:id="rId29"/>
    <p:sldId id="284" r:id="rId30"/>
    <p:sldId id="285" r:id="rId31"/>
    <p:sldId id="278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09" autoAdjust="0"/>
  </p:normalViewPr>
  <p:slideViewPr>
    <p:cSldViewPr snapToGrid="0">
      <p:cViewPr varScale="1">
        <p:scale>
          <a:sx n="46" d="100"/>
          <a:sy n="46" d="100"/>
        </p:scale>
        <p:origin x="5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3A85CC7-67EA-45B6-9C49-C852AF51F82B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DE935BC-F4DE-48EA-9B4F-FFB63F49680F}" type="slidenum">
              <a:rPr lang="fr-FR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drop all et après on fait ses config </a:t>
            </a:r>
            <a:r>
              <a:rPr lang="fr-FR" dirty="0" err="1"/>
              <a:t>DNS,loopback,http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1169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22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358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Mount.sh,service</a:t>
            </a:r>
            <a:r>
              <a:rPr lang="fr-FR" dirty="0"/>
              <a:t> qui se lance au démarrage qui monte </a:t>
            </a:r>
            <a:r>
              <a:rPr lang="fr-FR" dirty="0" err="1"/>
              <a:t>true</a:t>
            </a:r>
            <a:r>
              <a:rPr lang="fr-FR" dirty="0"/>
              <a:t> sur trois binaires. Pas la bonne solution pour empêcher l’utilisation des binaires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23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0373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Sudoers</a:t>
            </a:r>
            <a:r>
              <a:rPr lang="fr-FR" dirty="0"/>
              <a:t> </a:t>
            </a:r>
            <a:r>
              <a:rPr lang="fr-FR" dirty="0" err="1"/>
              <a:t>rule</a:t>
            </a:r>
            <a:r>
              <a:rPr lang="fr-FR" dirty="0"/>
              <a:t> pour </a:t>
            </a:r>
            <a:r>
              <a:rPr lang="fr-FR" dirty="0" err="1"/>
              <a:t>lab</a:t>
            </a:r>
            <a:r>
              <a:rPr lang="fr-FR" dirty="0"/>
              <a:t>-user, intéressant de se poser la question de ce qu’il pourrait avoir comme droit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24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0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26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6891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28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0953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Root utilisant le binaire sh </a:t>
            </a:r>
            <a:r>
              <a:rPr lang="fr-FR" dirty="0" err="1"/>
              <a:t>executera</a:t>
            </a:r>
            <a:r>
              <a:rPr lang="fr-FR" dirty="0"/>
              <a:t> un binaire potentiellement non maîtrisé et dangereux.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29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1678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drop all et après on fait ses config </a:t>
            </a:r>
            <a:r>
              <a:rPr lang="fr-FR" dirty="0" err="1"/>
              <a:t>DNS,loopback,http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33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89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00_header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script qui load les setting du bootloader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depuis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/etc/default/grub</a:t>
            </a:r>
            <a:endParaRPr lang="fr-FR" dirty="0"/>
          </a:p>
          <a:p>
            <a:r>
              <a:rPr lang="fr-FR" dirty="0"/>
              <a:t>40_custom permet d’ajouter des lignes sans passer par 00_header qui sera potentiellement modifié par une update du grub</a:t>
            </a:r>
          </a:p>
          <a:p>
            <a:r>
              <a:rPr lang="fr-FR" dirty="0"/>
              <a:t>Update-grub pour effectuer nos modifications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6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859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TTY's are text-only terminals commonly used as a way to get access to the computer to fix things, without actually logging into a desktop.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8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322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548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 signifie que le conteneur hérite de toutes les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capabilities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root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monte la partition /dev/sda1 sur /mnt et on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/mnt on jailbreak du conteneur et on remonte dans la machine hôte en root.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13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62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CAP_NET : donner la cap de </a:t>
            </a:r>
            <a:r>
              <a:rPr lang="fr-FR" dirty="0" err="1"/>
              <a:t>bind</a:t>
            </a:r>
            <a:r>
              <a:rPr lang="fr-FR" dirty="0"/>
              <a:t> sur des ports </a:t>
            </a:r>
            <a:r>
              <a:rPr lang="fr-FR" dirty="0" err="1"/>
              <a:t>priviliégiés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fait des règles </a:t>
            </a:r>
            <a:r>
              <a:rPr lang="fr-FR" dirty="0" err="1"/>
              <a:t>iptables</a:t>
            </a:r>
            <a:r>
              <a:rPr lang="fr-FR" dirty="0"/>
              <a:t> pour rediriger les </a:t>
            </a:r>
            <a:r>
              <a:rPr lang="fr-FR" dirty="0" err="1"/>
              <a:t>co</a:t>
            </a:r>
            <a:r>
              <a:rPr lang="fr-FR" dirty="0"/>
              <a:t> sur le port 80 sur des ports non privilégiés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048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(short for Pluggable Authentication Modules) is a powerful suite of shared libraries used to dynamically authenticate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applications (or services) in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system.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16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263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17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342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18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221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" name="Image 7"/>
          <p:cNvPicPr/>
          <p:nvPr/>
        </p:nvPicPr>
        <p:blipFill>
          <a:blip r:embed="rId14"/>
          <a:stretch/>
        </p:blipFill>
        <p:spPr>
          <a:xfrm>
            <a:off x="10838880" y="6095160"/>
            <a:ext cx="1352520" cy="631800"/>
          </a:xfrm>
          <a:prstGeom prst="rect">
            <a:avLst/>
          </a:prstGeom>
          <a:ln>
            <a:noFill/>
          </a:ln>
        </p:spPr>
      </p:pic>
      <p:pic>
        <p:nvPicPr>
          <p:cNvPr id="29" name="Image 8"/>
          <p:cNvPicPr/>
          <p:nvPr/>
        </p:nvPicPr>
        <p:blipFill>
          <a:blip r:embed="rId15"/>
          <a:stretch/>
        </p:blipFill>
        <p:spPr>
          <a:xfrm>
            <a:off x="9929160" y="5903640"/>
            <a:ext cx="799560" cy="906840"/>
          </a:xfrm>
          <a:prstGeom prst="rect">
            <a:avLst/>
          </a:prstGeom>
          <a:ln>
            <a:noFill/>
          </a:ln>
        </p:spPr>
      </p:pic>
      <p:sp>
        <p:nvSpPr>
          <p:cNvPr id="30" name="PlaceHolder 29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moby/moby/blob/master/profiles/seccomp/default.js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1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microsoft.com/office/2007/relationships/hdphoto" Target="../media/hdphoto14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microsoft.com/office/2007/relationships/hdphoto" Target="../media/hdphoto17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16.wdp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8.wdp"/><Relationship Id="rId4" Type="http://schemas.openxmlformats.org/officeDocument/2006/relationships/image" Target="../media/image46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9.wdp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21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microsoft.com/office/2007/relationships/hdphoto" Target="../media/hdphoto20.wdp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ubuntuforums.org/showthread.php?t=1369019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5400" b="0" strike="noStrike" spc="-1" dirty="0" err="1">
                <a:solidFill>
                  <a:srgbClr val="178DBB"/>
                </a:solidFill>
                <a:latin typeface="Century Gothic"/>
                <a:ea typeface="DejaVu Sans"/>
              </a:rPr>
              <a:t>Cybersecurity</a:t>
            </a:r>
            <a:r>
              <a:rPr lang="fr-FR" sz="5400" b="0" strike="noStrike" spc="-1" dirty="0">
                <a:solidFill>
                  <a:srgbClr val="178DBB"/>
                </a:solidFill>
                <a:latin typeface="Century Gothic"/>
                <a:ea typeface="DejaVu Sans"/>
              </a:rPr>
              <a:t> </a:t>
            </a:r>
            <a:r>
              <a:rPr lang="fr-FR" sz="5400" spc="-1" dirty="0" err="1">
                <a:solidFill>
                  <a:srgbClr val="178DBB"/>
                </a:solidFill>
                <a:latin typeface="Century Gothic"/>
                <a:ea typeface="DejaVu Sans"/>
              </a:rPr>
              <a:t>P</a:t>
            </a:r>
            <a:r>
              <a:rPr lang="fr-FR" sz="5400" b="0" strike="noStrike" spc="-1" dirty="0" err="1">
                <a:solidFill>
                  <a:srgbClr val="178DBB"/>
                </a:solidFill>
                <a:latin typeface="Century Gothic"/>
                <a:ea typeface="DejaVu Sans"/>
              </a:rPr>
              <a:t>resentation</a:t>
            </a:r>
            <a:r>
              <a:rPr lang="fr-FR" sz="5400" b="0" strike="noStrike" spc="-1" dirty="0">
                <a:solidFill>
                  <a:srgbClr val="178DBB"/>
                </a:solidFill>
                <a:latin typeface="Century Gothic"/>
                <a:ea typeface="DejaVu Sans"/>
              </a:rPr>
              <a:t> 2018/2019</a:t>
            </a:r>
            <a:endParaRPr lang="fr-FR" sz="5400" b="0" strike="noStrike" spc="-1" dirty="0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1800" b="0" strike="noStrike" spc="-1" dirty="0">
                <a:solidFill>
                  <a:srgbClr val="595959"/>
                </a:solidFill>
                <a:latin typeface="Century Gothic"/>
                <a:ea typeface="DejaVu Sans"/>
              </a:rPr>
              <a:t>Linux Security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531720" y="452952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372242-23B3-4A01-B9C0-7F3CEF5E7A92}" type="slidenum">
              <a:rPr lang="fr-FR" sz="2000" b="0" strike="noStrike" spc="-1">
                <a:solidFill>
                  <a:srgbClr val="FEFFFF"/>
                </a:solidFill>
                <a:latin typeface="Century Gothic"/>
                <a:ea typeface="DejaVu Sans"/>
              </a:rPr>
              <a:t>1</a:t>
            </a:fld>
            <a:endParaRPr lang="fr-FR" sz="2000" b="0" strike="noStrike" spc="-1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2589120" y="6135840"/>
            <a:ext cx="7229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8B8B8B"/>
                </a:solidFill>
                <a:latin typeface="Century Gothic"/>
                <a:ea typeface="DejaVu Sans"/>
              </a:rPr>
              <a:t>Champion Thibaut Aubois Alexandre </a:t>
            </a:r>
            <a:r>
              <a:rPr lang="fr-FR" sz="900" b="0" strike="noStrike" spc="-1" dirty="0" err="1">
                <a:solidFill>
                  <a:srgbClr val="8B8B8B"/>
                </a:solidFill>
                <a:latin typeface="Century Gothic"/>
                <a:ea typeface="DejaVu Sans"/>
              </a:rPr>
              <a:t>Alziary</a:t>
            </a:r>
            <a:r>
              <a:rPr lang="fr-FR" sz="900" b="0" strike="noStrike" spc="-1" dirty="0">
                <a:solidFill>
                  <a:srgbClr val="8B8B8B"/>
                </a:solidFill>
                <a:latin typeface="Century Gothic"/>
                <a:ea typeface="DejaVu Sans"/>
              </a:rPr>
              <a:t> Jeremy</a:t>
            </a:r>
            <a:endParaRPr lang="fr-FR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12517F8-61A4-47A2-AF22-1531FD974A2E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CD7E3205-49DB-4666-B26E-83EB8F6E4414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40CDC750-2756-48A7-9CB5-7900FFF95128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7928921-191D-4323-A4D0-8496EED4C19E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AC49378-7A30-4CB1-BD94-FA9B9F223BD1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5DCFE9-EA2D-4F41-8C61-ABE81833243C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8" name="Picture 6" descr="Image result for docker logo">
              <a:extLst>
                <a:ext uri="{FF2B5EF4-FFF2-40B4-BE49-F238E27FC236}">
                  <a16:creationId xmlns:a16="http://schemas.microsoft.com/office/drawing/2014/main" id="{3F53705B-924A-43A1-B2C5-42C51B2C6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avahi logo">
              <a:extLst>
                <a:ext uri="{FF2B5EF4-FFF2-40B4-BE49-F238E27FC236}">
                  <a16:creationId xmlns:a16="http://schemas.microsoft.com/office/drawing/2014/main" id="{A3305AE6-A890-4DA2-86CD-8482A283C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èche : double flèche verticale 9">
              <a:extLst>
                <a:ext uri="{FF2B5EF4-FFF2-40B4-BE49-F238E27FC236}">
                  <a16:creationId xmlns:a16="http://schemas.microsoft.com/office/drawing/2014/main" id="{BF9A4392-A6F1-4254-90CB-12A5B6B01FEA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1D2062F6-1705-4462-BBCA-F97ACD6C28E6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6085F846-AC3D-43BC-8A80-658B3D607955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0" descr="Image result for nginx">
              <a:extLst>
                <a:ext uri="{FF2B5EF4-FFF2-40B4-BE49-F238E27FC236}">
                  <a16:creationId xmlns:a16="http://schemas.microsoft.com/office/drawing/2014/main" id="{AF850166-AA41-4682-9D81-61A68198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F80E803-0308-4004-8385-A10FE73B5A37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2" descr="Image result for ssh logo">
            <a:extLst>
              <a:ext uri="{FF2B5EF4-FFF2-40B4-BE49-F238E27FC236}">
                <a16:creationId xmlns:a16="http://schemas.microsoft.com/office/drawing/2014/main" id="{D49C6623-118F-456F-A06F-C86197974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8A7884-352D-42A3-8A1C-EBB5FE33202A}"/>
              </a:ext>
            </a:extLst>
          </p:cNvPr>
          <p:cNvSpPr txBox="1"/>
          <p:nvPr/>
        </p:nvSpPr>
        <p:spPr>
          <a:xfrm>
            <a:off x="1888884" y="674764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SSH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74F56EA-B920-4B9B-BEAF-08745593D370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0369576" y="2855822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02BAF0B-B4E2-4FBF-A77A-0032824B2ECF}"/>
              </a:ext>
            </a:extLst>
          </p:cNvPr>
          <p:cNvSpPr/>
          <p:nvPr/>
        </p:nvSpPr>
        <p:spPr>
          <a:xfrm>
            <a:off x="9097292" y="1992271"/>
            <a:ext cx="1552355" cy="189525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2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D2B05E06-9C99-41AE-80F9-5C15702F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12F085-DA9C-457A-B0A8-90EB7BF55102}"/>
              </a:ext>
            </a:extLst>
          </p:cNvPr>
          <p:cNvSpPr txBox="1"/>
          <p:nvPr/>
        </p:nvSpPr>
        <p:spPr>
          <a:xfrm>
            <a:off x="3143254" y="1453826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SSH Root Access</a:t>
            </a: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69E9D87A-091E-48F1-9C15-00068942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2510037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AE761-269F-47B2-9A0A-DE13225FE575}"/>
              </a:ext>
            </a:extLst>
          </p:cNvPr>
          <p:cNvSpPr txBox="1"/>
          <p:nvPr/>
        </p:nvSpPr>
        <p:spPr>
          <a:xfrm>
            <a:off x="3143254" y="2596047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Modify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permissions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D9AE49-41D6-44F3-938E-C8558C2EAC6A}"/>
              </a:ext>
            </a:extLst>
          </p:cNvPr>
          <p:cNvSpPr txBox="1"/>
          <p:nvPr/>
        </p:nvSpPr>
        <p:spPr>
          <a:xfrm>
            <a:off x="2779557" y="3303270"/>
            <a:ext cx="424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sshd_config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E3D1EE-01EC-4737-A62B-2DB6AD7F1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9557" y="4097184"/>
            <a:ext cx="397575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8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E6B33B-8B86-4BAD-945D-B8DC29B72A53}"/>
              </a:ext>
            </a:extLst>
          </p:cNvPr>
          <p:cNvGrpSpPr/>
          <p:nvPr/>
        </p:nvGrpSpPr>
        <p:grpSpPr>
          <a:xfrm>
            <a:off x="2377263" y="1161687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E7CC84D7-4406-41C7-BB5B-22EAE3EDFCC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83216D59-9CE6-49C7-96AE-8DC2ED091A12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7751E0A-9400-4503-8FB5-70099687DEAB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1D90C8C6-73E3-4BC1-A534-E52EC3CE6F73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C182316A-0426-4977-9C0C-68504AE0F770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4359309B-1A14-4D28-83F3-DA0F03272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6DBA4DD6-8F5F-4EA3-B06F-E6303D000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B87FDDC-69EF-457E-8DA3-61C14E1482AE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6D0F1AE5-0017-406B-A6CF-E08710F6C179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E864C782-8A4A-43A2-9EC8-492DCF3F1F90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2DF5D8B3-858E-4E9A-9DD3-3F1CAFD5F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0B2322D4-EAB0-4DF4-AD69-C134D7F2328D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Docker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9A48330-BCA1-4B76-8ACC-C933F2E6CBDD}"/>
              </a:ext>
            </a:extLst>
          </p:cNvPr>
          <p:cNvSpPr/>
          <p:nvPr/>
        </p:nvSpPr>
        <p:spPr>
          <a:xfrm>
            <a:off x="4543645" y="1161687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6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Related image">
            <a:extLst>
              <a:ext uri="{FF2B5EF4-FFF2-40B4-BE49-F238E27FC236}">
                <a16:creationId xmlns:a16="http://schemas.microsoft.com/office/drawing/2014/main" id="{04737BBC-A6CE-4F60-9628-9FA3E5B2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E824E4-7562-4AE4-BCAD-6BE725400729}"/>
              </a:ext>
            </a:extLst>
          </p:cNvPr>
          <p:cNvSpPr txBox="1"/>
          <p:nvPr/>
        </p:nvSpPr>
        <p:spPr>
          <a:xfrm>
            <a:off x="3165839" y="1127850"/>
            <a:ext cx="358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Privileged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Container Jailbreak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 80:80 Default page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AD547-F892-4BF0-BFB2-23F74A41F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81" y="2409463"/>
            <a:ext cx="5010151" cy="5010151"/>
          </a:xfrm>
          <a:prstGeom prst="rect">
            <a:avLst/>
          </a:prstGeom>
        </p:spPr>
      </p:pic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3101244F-3414-4D6E-A02C-C28A74ED30CD}"/>
              </a:ext>
            </a:extLst>
          </p:cNvPr>
          <p:cNvCxnSpPr>
            <a:cxnSpLocks/>
          </p:cNvCxnSpPr>
          <p:nvPr/>
        </p:nvCxnSpPr>
        <p:spPr>
          <a:xfrm flipV="1">
            <a:off x="4191000" y="2838601"/>
            <a:ext cx="4093029" cy="590400"/>
          </a:xfrm>
          <a:prstGeom prst="curvedConnector3">
            <a:avLst>
              <a:gd name="adj1" fmla="val 446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people running logo">
            <a:extLst>
              <a:ext uri="{FF2B5EF4-FFF2-40B4-BE49-F238E27FC236}">
                <a16:creationId xmlns:a16="http://schemas.microsoft.com/office/drawing/2014/main" id="{DBA2E45C-1ECD-49C1-AF93-B3FFE732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05" y="2169005"/>
            <a:ext cx="1067189" cy="7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unlocked lock logo">
            <a:extLst>
              <a:ext uri="{FF2B5EF4-FFF2-40B4-BE49-F238E27FC236}">
                <a16:creationId xmlns:a16="http://schemas.microsoft.com/office/drawing/2014/main" id="{BBFB10E3-6809-4E47-8B46-A12AE6E2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638" y="332757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linux shell logo">
            <a:extLst>
              <a:ext uri="{FF2B5EF4-FFF2-40B4-BE49-F238E27FC236}">
                <a16:creationId xmlns:a16="http://schemas.microsoft.com/office/drawing/2014/main" id="{5022B508-C832-490B-98E4-55D6AF81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24" y="1859821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nginx">
            <a:extLst>
              <a:ext uri="{FF2B5EF4-FFF2-40B4-BE49-F238E27FC236}">
                <a16:creationId xmlns:a16="http://schemas.microsoft.com/office/drawing/2014/main" id="{9FA37E60-42C3-4317-A82A-F3C276D1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79" y="2772011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1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BA99859-02B1-4D81-9FBA-4F3EC29E5AD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1756092"/>
            <a:ext cx="7933938" cy="4101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D89685-723B-490F-B570-DDF53D048C81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5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2440601"/>
            <a:ext cx="8797855" cy="17155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B508C9-E79C-4827-891E-C8B051ECEFD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4474030"/>
            <a:ext cx="3819525" cy="200025"/>
          </a:xfrm>
          <a:prstGeom prst="rect">
            <a:avLst/>
          </a:prstGeom>
        </p:spPr>
      </p:pic>
      <p:pic>
        <p:nvPicPr>
          <p:cNvPr id="1026" name="Picture 2" descr="Image result for target logo">
            <a:extLst>
              <a:ext uri="{FF2B5EF4-FFF2-40B4-BE49-F238E27FC236}">
                <a16:creationId xmlns:a16="http://schemas.microsoft.com/office/drawing/2014/main" id="{07DAC198-F3B3-471B-88B8-B5BFF20C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84" y="676206"/>
            <a:ext cx="108857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243C623-A713-4076-861E-241F241EE448}"/>
              </a:ext>
            </a:extLst>
          </p:cNvPr>
          <p:cNvSpPr txBox="1"/>
          <p:nvPr/>
        </p:nvSpPr>
        <p:spPr>
          <a:xfrm>
            <a:off x="3178628" y="712661"/>
            <a:ext cx="50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Attack Path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7F1C41-D928-48A1-82B8-6C8977610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4991941"/>
            <a:ext cx="8572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49F7AD9-95F8-42C2-A32A-6B997A431C1A}"/>
              </a:ext>
            </a:extLst>
          </p:cNvPr>
          <p:cNvSpPr txBox="1"/>
          <p:nvPr/>
        </p:nvSpPr>
        <p:spPr>
          <a:xfrm>
            <a:off x="3107635" y="1117519"/>
            <a:ext cx="4991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Seccomp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Unprivileged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Drop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capabilities</a:t>
            </a:r>
            <a:endParaRPr lang="en-GB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99859B49-736F-42DA-A263-5BACF2438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281F6D-EC48-46C6-89E0-5D8635CE35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9"/>
          <a:stretch/>
        </p:blipFill>
        <p:spPr>
          <a:xfrm>
            <a:off x="2469459" y="2773292"/>
            <a:ext cx="4368168" cy="25581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579AF-1F34-4443-97E8-DA47B6970F29}"/>
              </a:ext>
            </a:extLst>
          </p:cNvPr>
          <p:cNvSpPr txBox="1"/>
          <p:nvPr/>
        </p:nvSpPr>
        <p:spPr>
          <a:xfrm>
            <a:off x="2512381" y="2403960"/>
            <a:ext cx="25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deny.json</a:t>
            </a:r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722911-26A1-49A8-B2A9-D3D7F0CDC6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18238"/>
          <a:stretch/>
        </p:blipFill>
        <p:spPr>
          <a:xfrm>
            <a:off x="1947862" y="5595993"/>
            <a:ext cx="9452330" cy="1952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57D308-7973-4CDB-948E-68F01112757B}"/>
              </a:ext>
            </a:extLst>
          </p:cNvPr>
          <p:cNvSpPr/>
          <p:nvPr/>
        </p:nvSpPr>
        <p:spPr>
          <a:xfrm>
            <a:off x="1947862" y="6055757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7"/>
              </a:rPr>
              <a:t>https://github.com/moby/moby/blob/master/profiles/seccomp/default.json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B276D0-E750-4AFC-B56D-61F681327395}"/>
              </a:ext>
            </a:extLst>
          </p:cNvPr>
          <p:cNvSpPr txBox="1"/>
          <p:nvPr/>
        </p:nvSpPr>
        <p:spPr>
          <a:xfrm>
            <a:off x="6837627" y="3402922"/>
            <a:ext cx="548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$docker run –</a:t>
            </a:r>
            <a:r>
              <a:rPr lang="fr-FR" dirty="0" err="1"/>
              <a:t>security-opt</a:t>
            </a:r>
            <a:r>
              <a:rPr lang="fr-FR" dirty="0"/>
              <a:t> </a:t>
            </a:r>
            <a:r>
              <a:rPr lang="fr-FR" dirty="0" err="1"/>
              <a:t>seccomp</a:t>
            </a:r>
            <a:r>
              <a:rPr lang="fr-FR" dirty="0"/>
              <a:t>=</a:t>
            </a:r>
            <a:r>
              <a:rPr lang="fr-FR" dirty="0" err="1"/>
              <a:t>deny.json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CAP_NET_BIND_SERVICE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Port redirection</a:t>
            </a:r>
          </a:p>
        </p:txBody>
      </p:sp>
    </p:spTree>
    <p:extLst>
      <p:ext uri="{BB962C8B-B14F-4D97-AF65-F5344CB8AC3E}">
        <p14:creationId xmlns:p14="http://schemas.microsoft.com/office/powerpoint/2010/main" val="302995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13E5D9C-8573-4E3A-9216-DC72C74BFA92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18258E-5E5E-44D4-9E10-35960D1689F8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7E36E02A-5E92-427D-97E0-FDC5314A0457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95043D2-2926-4EBD-9799-256D0FA4A9C3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B981201-309E-4B18-8ADB-683F1036A05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B672C25E-8A0E-4DB3-BA43-4C683892AF24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D9985E01-5A84-4AAF-86A1-125FED3C1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70A969FD-EAAB-4EBB-8642-6B6BBBE2E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45BCBC91-04B4-4CC5-95BE-91AC3F896DA7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8A713411-3370-4BAC-9D81-23EB66833974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23BBDDDD-E62E-4F49-B2EE-0E83D72BB0FB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9F626109-42AD-4449-8124-B45F5932D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CF974F4B-273C-4B85-A3B8-47378DA5C637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E344358-D3EC-40BB-BF4C-9A3E4DFC2126}"/>
              </a:ext>
            </a:extLst>
          </p:cNvPr>
          <p:cNvSpPr/>
          <p:nvPr/>
        </p:nvSpPr>
        <p:spPr>
          <a:xfrm>
            <a:off x="4763765" y="2611977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Libraries</a:t>
            </a:r>
            <a:endParaRPr lang="fr-FR" dirty="0"/>
          </a:p>
          <a:p>
            <a:pPr algn="ctr"/>
            <a:r>
              <a:rPr lang="fr-FR" dirty="0"/>
              <a:t>Linux - PAM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CA699FA-D5E9-4167-BCE1-7F9335663D7E}"/>
              </a:ext>
            </a:extLst>
          </p:cNvPr>
          <p:cNvSpPr/>
          <p:nvPr/>
        </p:nvSpPr>
        <p:spPr>
          <a:xfrm>
            <a:off x="4601873" y="2457586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8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D2B05E06-9C99-41AE-80F9-5C15702F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12F085-DA9C-457A-B0A8-90EB7BF55102}"/>
              </a:ext>
            </a:extLst>
          </p:cNvPr>
          <p:cNvSpPr txBox="1"/>
          <p:nvPr/>
        </p:nvSpPr>
        <p:spPr>
          <a:xfrm>
            <a:off x="3143254" y="1191000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Usage of a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deprecated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hash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algorithm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69E9D87A-091E-48F1-9C15-00068942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3628889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AE761-269F-47B2-9A0A-DE13225FE575}"/>
              </a:ext>
            </a:extLst>
          </p:cNvPr>
          <p:cNvSpPr txBox="1"/>
          <p:nvPr/>
        </p:nvSpPr>
        <p:spPr>
          <a:xfrm>
            <a:off x="3143254" y="3567521"/>
            <a:ext cx="532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Update to at least SHA256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Install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libpam-pwquality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14F5D3-AE33-45BC-8F02-206587372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5242" y="2776288"/>
            <a:ext cx="8537477" cy="27171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C82CEAB-9C91-4A74-8866-AF9AF67D8A43}"/>
              </a:ext>
            </a:extLst>
          </p:cNvPr>
          <p:cNvSpPr txBox="1"/>
          <p:nvPr/>
        </p:nvSpPr>
        <p:spPr>
          <a:xfrm>
            <a:off x="2779557" y="2307771"/>
            <a:ext cx="46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pam.d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common-password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ED5716-2F6D-40DA-9FCA-52956636DA23}"/>
              </a:ext>
            </a:extLst>
          </p:cNvPr>
          <p:cNvSpPr txBox="1"/>
          <p:nvPr/>
        </p:nvSpPr>
        <p:spPr>
          <a:xfrm>
            <a:off x="3143254" y="1652423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AEBA3F1-E5ED-4EBA-9E96-2966E6A79F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2737" y="4402590"/>
            <a:ext cx="648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D2B05E06-9C99-41AE-80F9-5C15702F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12F085-DA9C-457A-B0A8-90EB7BF55102}"/>
              </a:ext>
            </a:extLst>
          </p:cNvPr>
          <p:cNvSpPr txBox="1"/>
          <p:nvPr/>
        </p:nvSpPr>
        <p:spPr>
          <a:xfrm>
            <a:off x="3143254" y="1296239"/>
            <a:ext cx="532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readable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by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everyone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Informations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easy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get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by an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intruder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69E9D87A-091E-48F1-9C15-00068942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3628889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AE761-269F-47B2-9A0A-DE13225FE575}"/>
              </a:ext>
            </a:extLst>
          </p:cNvPr>
          <p:cNvSpPr txBox="1"/>
          <p:nvPr/>
        </p:nvSpPr>
        <p:spPr>
          <a:xfrm>
            <a:off x="3143254" y="3673325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Change permissions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82CEAB-9C91-4A74-8866-AF9AF67D8A43}"/>
              </a:ext>
            </a:extLst>
          </p:cNvPr>
          <p:cNvSpPr txBox="1"/>
          <p:nvPr/>
        </p:nvSpPr>
        <p:spPr>
          <a:xfrm>
            <a:off x="2779557" y="2307771"/>
            <a:ext cx="46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passwd</a:t>
            </a:r>
            <a:endParaRPr lang="en-GB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C90EC7E-86DA-4770-A03C-EAA4AEC8C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2148" y="2752980"/>
            <a:ext cx="9388783" cy="36933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C8D5F36-426B-4AA5-9FCE-D4F2B04CA1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2149" y="4705565"/>
            <a:ext cx="8867852" cy="3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9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6A4AEF6-3384-48E9-AD78-E7DFA602657C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Network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18C75B-D187-425B-8681-7D73081D1174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8D64DBB6-5C9A-4ACD-B255-E95416AC350A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66218686-00D8-491F-9A53-1D6036DB37A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C9EEFD2-BF25-4670-B9AC-EE6E5D54B718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F4331B3-87B9-492D-8EBA-EB86A9CD47F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21B194D-90BC-40EA-A616-6FDC14CE6A99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9" name="Picture 6" descr="Image result for docker logo">
              <a:extLst>
                <a:ext uri="{FF2B5EF4-FFF2-40B4-BE49-F238E27FC236}">
                  <a16:creationId xmlns:a16="http://schemas.microsoft.com/office/drawing/2014/main" id="{6C708E15-69D7-404C-B092-388FA8229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avahi logo">
              <a:extLst>
                <a:ext uri="{FF2B5EF4-FFF2-40B4-BE49-F238E27FC236}">
                  <a16:creationId xmlns:a16="http://schemas.microsoft.com/office/drawing/2014/main" id="{726E72EA-E02E-41B9-BFD6-89860DE50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6CBE2A2D-87E3-4F89-B486-B92E3906C358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13D127F-276B-47A4-B963-CDED97E74E5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64BFE8A-0A79-4732-960B-240AB99AD94A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0" descr="Image result for nginx">
              <a:extLst>
                <a:ext uri="{FF2B5EF4-FFF2-40B4-BE49-F238E27FC236}">
                  <a16:creationId xmlns:a16="http://schemas.microsoft.com/office/drawing/2014/main" id="{FFFB4FC5-59EE-423D-9E44-BC3F3E84C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7531EBB-D08F-4E25-893A-DF2916377233}"/>
              </a:ext>
            </a:extLst>
          </p:cNvPr>
          <p:cNvSpPr/>
          <p:nvPr/>
        </p:nvSpPr>
        <p:spPr>
          <a:xfrm>
            <a:off x="8203834" y="5369439"/>
            <a:ext cx="1282133" cy="10951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Network</a:t>
            </a:r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0C8D133-2DA1-4E8D-9B0B-CD69E610FE92}"/>
              </a:ext>
            </a:extLst>
          </p:cNvPr>
          <p:cNvSpPr/>
          <p:nvPr/>
        </p:nvSpPr>
        <p:spPr>
          <a:xfrm>
            <a:off x="8051755" y="5181377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AE8CFC9-1C0B-42F9-9B66-D830AF235A99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DFDB1931-E387-4FD7-BC1F-850D3772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5CD4675-1085-4D6C-BEDB-C7E216E2EF32}"/>
              </a:ext>
            </a:extLst>
          </p:cNvPr>
          <p:cNvCxnSpPr>
            <a:cxnSpLocks/>
          </p:cNvCxnSpPr>
          <p:nvPr/>
        </p:nvCxnSpPr>
        <p:spPr>
          <a:xfrm flipH="1">
            <a:off x="10086547" y="5743706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9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7F180D-C2FD-47E7-B378-12A88544DABD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98626B33-0DBE-4EE7-A3D3-0941676E09A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0D749DB9-7BF2-43C2-A9D7-741CDBF23A7D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5557FA3-51A4-490D-B7D4-576E203A688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6ABD105D-7050-4DCB-B6E7-B030D790E89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D452F4D-CAF2-4075-8796-9578F025FCA3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3078" name="Picture 6" descr="Image result for docker logo">
              <a:extLst>
                <a:ext uri="{FF2B5EF4-FFF2-40B4-BE49-F238E27FC236}">
                  <a16:creationId xmlns:a16="http://schemas.microsoft.com/office/drawing/2014/main" id="{4F6A7DF9-F574-4CFA-B60B-DA7126099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Image result for avahi logo">
              <a:extLst>
                <a:ext uri="{FF2B5EF4-FFF2-40B4-BE49-F238E27FC236}">
                  <a16:creationId xmlns:a16="http://schemas.microsoft.com/office/drawing/2014/main" id="{6506DF56-33F7-4386-8346-9C1185320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FDFD5188-6DCC-4DD2-8F21-32833EEAE186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04E91C5-CF1E-4575-9E78-F241D5BA6412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1E286807-8241-4E0D-AFE3-D9E398169508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82" name="Picture 10" descr="Image result for nginx">
              <a:extLst>
                <a:ext uri="{FF2B5EF4-FFF2-40B4-BE49-F238E27FC236}">
                  <a16:creationId xmlns:a16="http://schemas.microsoft.com/office/drawing/2014/main" id="{2EC02477-CAC5-46A9-960A-CE7D7B705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2DA58C88-3DA2-4760-A245-D93E745CCA38}"/>
              </a:ext>
            </a:extLst>
          </p:cNvPr>
          <p:cNvSpPr txBox="1"/>
          <p:nvPr/>
        </p:nvSpPr>
        <p:spPr>
          <a:xfrm>
            <a:off x="1798835" y="47853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Architecture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8328D95-78FA-4AF3-BDE0-9AFFC57D61BF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2" descr="Image result for ssh logo">
            <a:extLst>
              <a:ext uri="{FF2B5EF4-FFF2-40B4-BE49-F238E27FC236}">
                <a16:creationId xmlns:a16="http://schemas.microsoft.com/office/drawing/2014/main" id="{29B963A9-8302-4E28-AE7A-A260DB97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11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telnet logo">
            <a:extLst>
              <a:ext uri="{FF2B5EF4-FFF2-40B4-BE49-F238E27FC236}">
                <a16:creationId xmlns:a16="http://schemas.microsoft.com/office/drawing/2014/main" id="{DB20B11C-AB1A-4B47-89B6-A8943720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73" y="2515764"/>
            <a:ext cx="1011399" cy="101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user logo">
            <a:extLst>
              <a:ext uri="{FF2B5EF4-FFF2-40B4-BE49-F238E27FC236}">
                <a16:creationId xmlns:a16="http://schemas.microsoft.com/office/drawing/2014/main" id="{E3AD2216-7CA1-4E82-9A30-E8C5D1698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08" y="1231291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user logo">
            <a:extLst>
              <a:ext uri="{FF2B5EF4-FFF2-40B4-BE49-F238E27FC236}">
                <a16:creationId xmlns:a16="http://schemas.microsoft.com/office/drawing/2014/main" id="{20AA010D-C9F4-46C6-9274-5B7563A0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08" y="1907299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77454D8-D4BE-435A-ABEC-DCF9DC6EEB1F}"/>
              </a:ext>
            </a:extLst>
          </p:cNvPr>
          <p:cNvSpPr txBox="1"/>
          <p:nvPr/>
        </p:nvSpPr>
        <p:spPr>
          <a:xfrm>
            <a:off x="2028447" y="1957454"/>
            <a:ext cx="12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lab</a:t>
            </a:r>
            <a:r>
              <a:rPr lang="fr-FR" dirty="0"/>
              <a:t>-user</a:t>
            </a:r>
          </a:p>
          <a:p>
            <a:endParaRPr lang="en-GB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F2DA927-1BCA-4EC6-973B-C74D934161EE}"/>
              </a:ext>
            </a:extLst>
          </p:cNvPr>
          <p:cNvSpPr txBox="1"/>
          <p:nvPr/>
        </p:nvSpPr>
        <p:spPr>
          <a:xfrm>
            <a:off x="2028447" y="1311123"/>
            <a:ext cx="93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Root</a:t>
            </a:r>
          </a:p>
          <a:p>
            <a:endParaRPr lang="en-GB" dirty="0"/>
          </a:p>
        </p:txBody>
      </p:sp>
      <p:pic>
        <p:nvPicPr>
          <p:cNvPr id="22" name="Picture 4" descr="Image result for netcat logo">
            <a:extLst>
              <a:ext uri="{FF2B5EF4-FFF2-40B4-BE49-F238E27FC236}">
                <a16:creationId xmlns:a16="http://schemas.microsoft.com/office/drawing/2014/main" id="{3E6F99D1-8CF5-46D1-9936-BA6487A1D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090" y="2706438"/>
            <a:ext cx="930201" cy="7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15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85B8AB-EA51-4D07-9E2F-FFC633FF7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5862" y="2274797"/>
            <a:ext cx="9143917" cy="2729268"/>
          </a:xfrm>
          <a:prstGeom prst="rect">
            <a:avLst/>
          </a:prstGeom>
        </p:spPr>
      </p:pic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62518C4F-E08C-4C5B-8936-8BCB165C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51BFCB-21D6-435B-B553-9A4A29EDCB3C}"/>
              </a:ext>
            </a:extLst>
          </p:cNvPr>
          <p:cNvSpPr txBox="1"/>
          <p:nvPr/>
        </p:nvSpPr>
        <p:spPr>
          <a:xfrm>
            <a:off x="3275242" y="1453826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opened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but no in/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/out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filters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010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ybersecurity shield icon">
            <a:extLst>
              <a:ext uri="{FF2B5EF4-FFF2-40B4-BE49-F238E27FC236}">
                <a16:creationId xmlns:a16="http://schemas.microsoft.com/office/drawing/2014/main" id="{8CA6692A-A578-4231-9948-7075944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05" y="1549718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2573924-0937-4272-A2DE-128517F50CF0}"/>
              </a:ext>
            </a:extLst>
          </p:cNvPr>
          <p:cNvSpPr txBox="1"/>
          <p:nvPr/>
        </p:nvSpPr>
        <p:spPr>
          <a:xfrm>
            <a:off x="3175911" y="1575436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IP Tables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FBA13D5-9F98-4B21-A30C-D447591B4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442" y="2707480"/>
            <a:ext cx="3005137" cy="111748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044241E-DD40-414F-BDC6-BB91B0B71EF7}"/>
              </a:ext>
            </a:extLst>
          </p:cNvPr>
          <p:cNvSpPr txBox="1"/>
          <p:nvPr/>
        </p:nvSpPr>
        <p:spPr>
          <a:xfrm>
            <a:off x="2714242" y="3824968"/>
            <a:ext cx="22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Drop all by default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92AA16-90B1-46D6-9BA5-E6E338D00F38}"/>
              </a:ext>
            </a:extLst>
          </p:cNvPr>
          <p:cNvSpPr txBox="1"/>
          <p:nvPr/>
        </p:nvSpPr>
        <p:spPr>
          <a:xfrm>
            <a:off x="6311186" y="2624639"/>
            <a:ext cx="5576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a </a:t>
            </a:r>
            <a:r>
              <a:rPr lang="fr-FR" dirty="0" err="1"/>
              <a:t>specific</a:t>
            </a:r>
            <a:r>
              <a:rPr lang="fr-FR" dirty="0"/>
              <a:t>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Allow</a:t>
            </a:r>
            <a:r>
              <a:rPr lang="fr-FR" dirty="0"/>
              <a:t> </a:t>
            </a:r>
            <a:r>
              <a:rPr lang="fr-FR" dirty="0" err="1"/>
              <a:t>incoming</a:t>
            </a:r>
            <a:r>
              <a:rPr lang="fr-FR" dirty="0"/>
              <a:t> SSH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Load</a:t>
            </a:r>
            <a:r>
              <a:rPr lang="fr-FR" dirty="0"/>
              <a:t>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23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15968E0-36B7-4152-8D49-A22C097D6043}"/>
              </a:ext>
            </a:extLst>
          </p:cNvPr>
          <p:cNvGrpSpPr/>
          <p:nvPr/>
        </p:nvGrpSpPr>
        <p:grpSpPr>
          <a:xfrm>
            <a:off x="2377263" y="1260062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8C4D89DE-43F2-4F91-AAEA-369C93B5EE0A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D37C166E-48C9-4DCF-A712-00843A467638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5A5650C-A641-4380-8DDE-4F66167F777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61F7011-540E-458A-8A19-8C102B1ECEA6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387133AC-C1EF-466D-9DDE-C126E28B4532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272C7631-F747-4917-B044-7ED916307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BDA8B2B3-0BF4-4FA9-9FCD-FCD3FDF06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A7C19653-293A-4D32-9925-4B1EC21C7042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E61FEE55-D5FE-42F8-AC96-EF3BD0221CD7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27341101-2158-4C26-9925-D68BE55EBBDB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87AB2A8F-B36B-4249-A49A-6C7BE5368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C370F6B-8AD9-4520-BF5B-ED225C7CDE3C}"/>
              </a:ext>
            </a:extLst>
          </p:cNvPr>
          <p:cNvSpPr/>
          <p:nvPr/>
        </p:nvSpPr>
        <p:spPr>
          <a:xfrm>
            <a:off x="4763765" y="2611977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Binaries</a:t>
            </a:r>
            <a:endParaRPr lang="en-GB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47FE0E-FC50-4B2F-AC6E-BEAC8DB4AEEB}"/>
              </a:ext>
            </a:extLst>
          </p:cNvPr>
          <p:cNvSpPr/>
          <p:nvPr/>
        </p:nvSpPr>
        <p:spPr>
          <a:xfrm>
            <a:off x="4601873" y="2457586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ADAE6EC-C252-40FC-BA50-495C60DA9E24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85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Related image">
            <a:extLst>
              <a:ext uri="{FF2B5EF4-FFF2-40B4-BE49-F238E27FC236}">
                <a16:creationId xmlns:a16="http://schemas.microsoft.com/office/drawing/2014/main" id="{4CA46B87-2583-4367-9220-6961E3F4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7638FD0-53FA-4E16-89A7-FC727B19FDB9}"/>
              </a:ext>
            </a:extLst>
          </p:cNvPr>
          <p:cNvSpPr txBox="1"/>
          <p:nvPr/>
        </p:nvSpPr>
        <p:spPr>
          <a:xfrm>
            <a:off x="3275242" y="1290185"/>
            <a:ext cx="641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Unused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mounted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others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telnet logo">
            <a:extLst>
              <a:ext uri="{FF2B5EF4-FFF2-40B4-BE49-F238E27FC236}">
                <a16:creationId xmlns:a16="http://schemas.microsoft.com/office/drawing/2014/main" id="{8B1BB5AC-7811-4F4A-AF91-DF0F91563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6" b="26383"/>
          <a:stretch/>
        </p:blipFill>
        <p:spPr bwMode="auto">
          <a:xfrm>
            <a:off x="2415862" y="2296886"/>
            <a:ext cx="2784021" cy="14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cat logo">
            <a:extLst>
              <a:ext uri="{FF2B5EF4-FFF2-40B4-BE49-F238E27FC236}">
                <a16:creationId xmlns:a16="http://schemas.microsoft.com/office/drawing/2014/main" id="{4121D64E-4EA3-47BB-BE02-B1E22F86A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48" y="2338467"/>
            <a:ext cx="1685429" cy="14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avahi logo">
            <a:extLst>
              <a:ext uri="{FF2B5EF4-FFF2-40B4-BE49-F238E27FC236}">
                <a16:creationId xmlns:a16="http://schemas.microsoft.com/office/drawing/2014/main" id="{6949930F-9733-4702-AD70-0AF481825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99" y="2338467"/>
            <a:ext cx="1559465" cy="118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inux cups logo">
            <a:extLst>
              <a:ext uri="{FF2B5EF4-FFF2-40B4-BE49-F238E27FC236}">
                <a16:creationId xmlns:a16="http://schemas.microsoft.com/office/drawing/2014/main" id="{4F4066C6-59B3-43E6-AAA4-A9FA4EA89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124" y="2157978"/>
            <a:ext cx="1213756" cy="136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7F3917-5B85-47C9-AF79-324A0EF6D2DF}"/>
              </a:ext>
            </a:extLst>
          </p:cNvPr>
          <p:cNvPicPr/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17917"/>
          <a:stretch/>
        </p:blipFill>
        <p:spPr>
          <a:xfrm>
            <a:off x="2848319" y="4739215"/>
            <a:ext cx="5154537" cy="1280586"/>
          </a:xfrm>
          <a:prstGeom prst="rect">
            <a:avLst/>
          </a:prstGeom>
        </p:spPr>
      </p:pic>
      <p:pic>
        <p:nvPicPr>
          <p:cNvPr id="10" name="Picture 2" descr="Image result for cybersecurity shield icon">
            <a:extLst>
              <a:ext uri="{FF2B5EF4-FFF2-40B4-BE49-F238E27FC236}">
                <a16:creationId xmlns:a16="http://schemas.microsoft.com/office/drawing/2014/main" id="{099A226C-1179-4DD6-9B36-7F3FC8D44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3985214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8D97039-C34D-481D-B4F4-31DED5350B4B}"/>
              </a:ext>
            </a:extLst>
          </p:cNvPr>
          <p:cNvSpPr txBox="1"/>
          <p:nvPr/>
        </p:nvSpPr>
        <p:spPr>
          <a:xfrm>
            <a:off x="3143253" y="4030438"/>
            <a:ext cx="384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Keep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only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useful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85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D1D407A-DE37-4FB0-AE08-F2A83B83F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4511" y="2849087"/>
            <a:ext cx="5770292" cy="579664"/>
          </a:xfrm>
          <a:prstGeom prst="rect">
            <a:avLst/>
          </a:prstGeom>
        </p:spPr>
      </p:pic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2B423742-4AE3-45D2-B629-BF9FE834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4" y="1968464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9521FC1E-163F-4980-AAD1-FBEE35C7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05" y="4096975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3F4EBB-9FB9-460B-8E62-BD022BDF43E7}"/>
              </a:ext>
            </a:extLst>
          </p:cNvPr>
          <p:cNvSpPr txBox="1"/>
          <p:nvPr/>
        </p:nvSpPr>
        <p:spPr>
          <a:xfrm>
            <a:off x="3561426" y="2132105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Bad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configuration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50A43C-F023-4A98-AA84-EDB527DE3961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9.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Sudoers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F306C4-51B8-4651-92B1-EF51F9327902}"/>
              </a:ext>
            </a:extLst>
          </p:cNvPr>
          <p:cNvSpPr txBox="1"/>
          <p:nvPr/>
        </p:nvSpPr>
        <p:spPr>
          <a:xfrm>
            <a:off x="3626741" y="4029097"/>
            <a:ext cx="532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Ask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when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Log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Create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users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74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6A4AEF6-3384-48E9-AD78-E7DFA602657C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Certificate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18C75B-D187-425B-8681-7D73081D1174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8D64DBB6-5C9A-4ACD-B255-E95416AC350A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66218686-00D8-491F-9A53-1D6036DB37A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C9EEFD2-BF25-4670-B9AC-EE6E5D54B718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F4331B3-87B9-492D-8EBA-EB86A9CD47F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21B194D-90BC-40EA-A616-6FDC14CE6A99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9" name="Picture 6" descr="Image result for docker logo">
              <a:extLst>
                <a:ext uri="{FF2B5EF4-FFF2-40B4-BE49-F238E27FC236}">
                  <a16:creationId xmlns:a16="http://schemas.microsoft.com/office/drawing/2014/main" id="{6C708E15-69D7-404C-B092-388FA8229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avahi logo">
              <a:extLst>
                <a:ext uri="{FF2B5EF4-FFF2-40B4-BE49-F238E27FC236}">
                  <a16:creationId xmlns:a16="http://schemas.microsoft.com/office/drawing/2014/main" id="{726E72EA-E02E-41B9-BFD6-89860DE50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6CBE2A2D-87E3-4F89-B486-B92E3906C358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13D127F-276B-47A4-B963-CDED97E74E5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64BFE8A-0A79-4732-960B-240AB99AD94A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0" descr="Image result for nginx">
              <a:extLst>
                <a:ext uri="{FF2B5EF4-FFF2-40B4-BE49-F238E27FC236}">
                  <a16:creationId xmlns:a16="http://schemas.microsoft.com/office/drawing/2014/main" id="{FFFB4FC5-59EE-423D-9E44-BC3F3E84C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AE8CFC9-1C0B-42F9-9B66-D830AF235A99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DFDB1931-E387-4FD7-BC1F-850D3772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5CD4675-1085-4D6C-BEDB-C7E216E2EF32}"/>
              </a:ext>
            </a:extLst>
          </p:cNvPr>
          <p:cNvCxnSpPr>
            <a:cxnSpLocks/>
          </p:cNvCxnSpPr>
          <p:nvPr/>
        </p:nvCxnSpPr>
        <p:spPr>
          <a:xfrm flipH="1">
            <a:off x="10086547" y="5743706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6" name="Picture 12" descr="RÃ©sultat de recherche d'images pour &quot;certificats png&quot;">
            <a:extLst>
              <a:ext uri="{FF2B5EF4-FFF2-40B4-BE49-F238E27FC236}">
                <a16:creationId xmlns:a16="http://schemas.microsoft.com/office/drawing/2014/main" id="{1C4A203F-3077-40AE-A906-6C7A9F5C9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770" y="2851155"/>
            <a:ext cx="1099067" cy="7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20C8D133-2DA1-4E8D-9B0B-CD69E610FE92}"/>
              </a:ext>
            </a:extLst>
          </p:cNvPr>
          <p:cNvSpPr/>
          <p:nvPr/>
        </p:nvSpPr>
        <p:spPr>
          <a:xfrm>
            <a:off x="7987981" y="2606190"/>
            <a:ext cx="1434096" cy="1189774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631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AD76845E-3397-4EA8-B820-8303108DE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94" y="726661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E0BD35A-316B-4B75-B9C1-0FDAC225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94" y="1542295"/>
            <a:ext cx="7600823" cy="25114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1DCDEA9-AB0E-4D5A-BC4D-80F38952A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07" y="4490485"/>
            <a:ext cx="10073842" cy="50466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CB8FB67-E319-4B05-B3F2-D20B466BC8D7}"/>
              </a:ext>
            </a:extLst>
          </p:cNvPr>
          <p:cNvSpPr txBox="1"/>
          <p:nvPr/>
        </p:nvSpPr>
        <p:spPr>
          <a:xfrm>
            <a:off x="3392200" y="890302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Fake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certificate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ssl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-cert-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snakeoil.pem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Trusted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Picture 2" descr="Image result for cybersecurity shield icon">
            <a:extLst>
              <a:ext uri="{FF2B5EF4-FFF2-40B4-BE49-F238E27FC236}">
                <a16:creationId xmlns:a16="http://schemas.microsoft.com/office/drawing/2014/main" id="{C4B551B0-6AA3-43BB-B6E7-2945B4019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80" y="5315705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6983EEB-3775-4C35-B5B2-8B7B2C66778A}"/>
              </a:ext>
            </a:extLst>
          </p:cNvPr>
          <p:cNvSpPr txBox="1"/>
          <p:nvPr/>
        </p:nvSpPr>
        <p:spPr>
          <a:xfrm>
            <a:off x="3392200" y="5401715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Delete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231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6A4AEF6-3384-48E9-AD78-E7DFA602657C}"/>
              </a:ext>
            </a:extLst>
          </p:cNvPr>
          <p:cNvSpPr txBox="1"/>
          <p:nvPr/>
        </p:nvSpPr>
        <p:spPr>
          <a:xfrm>
            <a:off x="1899769" y="700816"/>
            <a:ext cx="832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11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Insufficient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logging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 and monitoring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18C75B-D187-425B-8681-7D73081D1174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8D64DBB6-5C9A-4ACD-B255-E95416AC350A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66218686-00D8-491F-9A53-1D6036DB37A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C9EEFD2-BF25-4670-B9AC-EE6E5D54B718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F4331B3-87B9-492D-8EBA-EB86A9CD47F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21B194D-90BC-40EA-A616-6FDC14CE6A99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9" name="Picture 6" descr="Image result for docker logo">
              <a:extLst>
                <a:ext uri="{FF2B5EF4-FFF2-40B4-BE49-F238E27FC236}">
                  <a16:creationId xmlns:a16="http://schemas.microsoft.com/office/drawing/2014/main" id="{6C708E15-69D7-404C-B092-388FA8229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avahi logo">
              <a:extLst>
                <a:ext uri="{FF2B5EF4-FFF2-40B4-BE49-F238E27FC236}">
                  <a16:creationId xmlns:a16="http://schemas.microsoft.com/office/drawing/2014/main" id="{726E72EA-E02E-41B9-BFD6-89860DE50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6CBE2A2D-87E3-4F89-B486-B92E3906C358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13D127F-276B-47A4-B963-CDED97E74E5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64BFE8A-0A79-4732-960B-240AB99AD94A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0" descr="Image result for nginx">
              <a:extLst>
                <a:ext uri="{FF2B5EF4-FFF2-40B4-BE49-F238E27FC236}">
                  <a16:creationId xmlns:a16="http://schemas.microsoft.com/office/drawing/2014/main" id="{FFFB4FC5-59EE-423D-9E44-BC3F3E84C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AE8CFC9-1C0B-42F9-9B66-D830AF235A99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DFDB1931-E387-4FD7-BC1F-850D3772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5CD4675-1085-4D6C-BEDB-C7E216E2EF32}"/>
              </a:ext>
            </a:extLst>
          </p:cNvPr>
          <p:cNvCxnSpPr>
            <a:cxnSpLocks/>
          </p:cNvCxnSpPr>
          <p:nvPr/>
        </p:nvCxnSpPr>
        <p:spPr>
          <a:xfrm flipH="1">
            <a:off x="10086547" y="5743706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1BD7E8F-0D0E-4261-8BB7-DC9DF0828C39}"/>
              </a:ext>
            </a:extLst>
          </p:cNvPr>
          <p:cNvSpPr/>
          <p:nvPr/>
        </p:nvSpPr>
        <p:spPr>
          <a:xfrm>
            <a:off x="4754544" y="2675880"/>
            <a:ext cx="1173998" cy="1002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Auditd</a:t>
            </a:r>
            <a:endParaRPr lang="en-GB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296A93B-F533-454D-9D6A-8486289749EE}"/>
              </a:ext>
            </a:extLst>
          </p:cNvPr>
          <p:cNvSpPr/>
          <p:nvPr/>
        </p:nvSpPr>
        <p:spPr>
          <a:xfrm>
            <a:off x="4541701" y="2475958"/>
            <a:ext cx="1606283" cy="133262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2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B29D031-32B5-4E36-80FF-C5196CAC6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1977221"/>
            <a:ext cx="12163425" cy="1114425"/>
          </a:xfrm>
          <a:prstGeom prst="rect">
            <a:avLst/>
          </a:prstGeom>
        </p:spPr>
      </p:pic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9A885694-7F49-4943-91FE-0405B99CE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3" y="105617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D48F041-5945-45AB-BE31-89A3A7ACDAF9}"/>
              </a:ext>
            </a:extLst>
          </p:cNvPr>
          <p:cNvSpPr txBox="1"/>
          <p:nvPr/>
        </p:nvSpPr>
        <p:spPr>
          <a:xfrm>
            <a:off x="3264609" y="1219816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real logs (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except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systemd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7" name="Picture 2" descr="Image result for cybersecurity shield icon">
            <a:extLst>
              <a:ext uri="{FF2B5EF4-FFF2-40B4-BE49-F238E27FC236}">
                <a16:creationId xmlns:a16="http://schemas.microsoft.com/office/drawing/2014/main" id="{71E83313-E3B9-45C4-9FEC-7F64938A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90" y="3598130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C67EBE8-9B3B-4C43-8C4A-714C294A058D}"/>
              </a:ext>
            </a:extLst>
          </p:cNvPr>
          <p:cNvSpPr txBox="1"/>
          <p:nvPr/>
        </p:nvSpPr>
        <p:spPr>
          <a:xfrm>
            <a:off x="3264609" y="3684140"/>
            <a:ext cx="593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auditctl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512A975-F670-488E-B926-B9C951B48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5278" y="4277904"/>
            <a:ext cx="6571521" cy="7081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FDB651-8171-4A97-A617-C8B1CF5CCB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5242" b="-2465"/>
          <a:stretch/>
        </p:blipFill>
        <p:spPr>
          <a:xfrm>
            <a:off x="2115278" y="5093687"/>
            <a:ext cx="6571521" cy="70813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502E310-4B9E-4962-AF24-AD23E49E702A}"/>
              </a:ext>
            </a:extLst>
          </p:cNvPr>
          <p:cNvSpPr txBox="1"/>
          <p:nvPr/>
        </p:nvSpPr>
        <p:spPr>
          <a:xfrm>
            <a:off x="9197162" y="4219636"/>
            <a:ext cx="2519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Log all </a:t>
            </a:r>
            <a:r>
              <a:rPr lang="fr-FR" dirty="0" err="1"/>
              <a:t>SysCall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a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050" name="Picture 2" descr="http://www.paliseul.be/actualites/attention.png/image">
            <a:extLst>
              <a:ext uri="{FF2B5EF4-FFF2-40B4-BE49-F238E27FC236}">
                <a16:creationId xmlns:a16="http://schemas.microsoft.com/office/drawing/2014/main" id="{C92A07EB-18C4-4D29-8549-C6164B813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40" y="5176444"/>
            <a:ext cx="493196" cy="43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87E4E24-35D5-4485-8599-2001B1A6FB42}"/>
              </a:ext>
            </a:extLst>
          </p:cNvPr>
          <p:cNvSpPr txBox="1"/>
          <p:nvPr/>
        </p:nvSpPr>
        <p:spPr>
          <a:xfrm>
            <a:off x="9337436" y="5209631"/>
            <a:ext cx="25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Can </a:t>
            </a:r>
            <a:r>
              <a:rPr lang="fr-FR" dirty="0" err="1"/>
              <a:t>take</a:t>
            </a:r>
            <a:r>
              <a:rPr lang="fr-FR" dirty="0"/>
              <a:t> a lot of place</a:t>
            </a:r>
          </a:p>
        </p:txBody>
      </p:sp>
    </p:spTree>
    <p:extLst>
      <p:ext uri="{BB962C8B-B14F-4D97-AF65-F5344CB8AC3E}">
        <p14:creationId xmlns:p14="http://schemas.microsoft.com/office/powerpoint/2010/main" val="4068415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Related image">
            <a:extLst>
              <a:ext uri="{FF2B5EF4-FFF2-40B4-BE49-F238E27FC236}">
                <a16:creationId xmlns:a16="http://schemas.microsoft.com/office/drawing/2014/main" id="{DCA04B88-C846-46D7-916F-47A60F06A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3" y="105617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6319D44-7EC5-46C7-8FA0-E5FAA8E72063}"/>
              </a:ext>
            </a:extLst>
          </p:cNvPr>
          <p:cNvSpPr txBox="1"/>
          <p:nvPr/>
        </p:nvSpPr>
        <p:spPr>
          <a:xfrm>
            <a:off x="3116795" y="1056175"/>
            <a:ext cx="641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Dangerous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binary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Potential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harmful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alias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5113D5-BC29-4AB6-81F3-8F4A06DE4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5423" y="1371390"/>
            <a:ext cx="3837131" cy="3381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2CFABCB-5D4A-4328-B495-F2C603856B15}"/>
              </a:ext>
            </a:extLst>
          </p:cNvPr>
          <p:cNvSpPr txBox="1"/>
          <p:nvPr/>
        </p:nvSpPr>
        <p:spPr>
          <a:xfrm>
            <a:off x="5540931" y="206071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./test</a:t>
            </a:r>
            <a:endParaRPr lang="en-GB" dirty="0"/>
          </a:p>
        </p:txBody>
      </p:sp>
      <p:pic>
        <p:nvPicPr>
          <p:cNvPr id="6" name="Picture 2" descr="Image result for user logo">
            <a:extLst>
              <a:ext uri="{FF2B5EF4-FFF2-40B4-BE49-F238E27FC236}">
                <a16:creationId xmlns:a16="http://schemas.microsoft.com/office/drawing/2014/main" id="{70031EFC-F31C-44D4-8C4B-7F86BEA8F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63" y="3271005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3295AC-B37F-4037-9FDF-3138DFD3325C}"/>
              </a:ext>
            </a:extLst>
          </p:cNvPr>
          <p:cNvSpPr txBox="1"/>
          <p:nvPr/>
        </p:nvSpPr>
        <p:spPr>
          <a:xfrm>
            <a:off x="3706130" y="3311036"/>
            <a:ext cx="12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lab</a:t>
            </a:r>
            <a:r>
              <a:rPr lang="fr-FR" dirty="0"/>
              <a:t>-user</a:t>
            </a:r>
          </a:p>
          <a:p>
            <a:endParaRPr lang="en-GB" dirty="0"/>
          </a:p>
        </p:txBody>
      </p:sp>
      <p:pic>
        <p:nvPicPr>
          <p:cNvPr id="8" name="Picture 6" descr="Image result for unlocked lock logo">
            <a:extLst>
              <a:ext uri="{FF2B5EF4-FFF2-40B4-BE49-F238E27FC236}">
                <a16:creationId xmlns:a16="http://schemas.microsoft.com/office/drawing/2014/main" id="{90AB4E23-79CC-4959-B5FD-3F9950D8D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085" y="3713780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linux shell logo">
            <a:extLst>
              <a:ext uri="{FF2B5EF4-FFF2-40B4-BE49-F238E27FC236}">
                <a16:creationId xmlns:a16="http://schemas.microsoft.com/office/drawing/2014/main" id="{93AD6D10-D448-4255-91A7-30F39ADA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570" y="2406712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6039D35-67FE-4BC9-9930-2A33C4A3EDA3}"/>
              </a:ext>
            </a:extLst>
          </p:cNvPr>
          <p:cNvSpPr/>
          <p:nvPr/>
        </p:nvSpPr>
        <p:spPr>
          <a:xfrm>
            <a:off x="4817380" y="3311036"/>
            <a:ext cx="2665545" cy="3381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Image result for file logo">
            <a:extLst>
              <a:ext uri="{FF2B5EF4-FFF2-40B4-BE49-F238E27FC236}">
                <a16:creationId xmlns:a16="http://schemas.microsoft.com/office/drawing/2014/main" id="{2A9E6170-D92E-4124-A8B8-58C4E64E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94" y="2450061"/>
            <a:ext cx="681079" cy="8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91B89DD-7A74-40BC-AAF1-A028869BBBEB}"/>
              </a:ext>
            </a:extLst>
          </p:cNvPr>
          <p:cNvSpPr txBox="1"/>
          <p:nvPr/>
        </p:nvSpPr>
        <p:spPr>
          <a:xfrm>
            <a:off x="7188052" y="100263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/profile</a:t>
            </a:r>
            <a:endParaRPr lang="en-GB" dirty="0"/>
          </a:p>
        </p:txBody>
      </p:sp>
      <p:pic>
        <p:nvPicPr>
          <p:cNvPr id="13" name="Picture 2" descr="Image result for user logo">
            <a:extLst>
              <a:ext uri="{FF2B5EF4-FFF2-40B4-BE49-F238E27FC236}">
                <a16:creationId xmlns:a16="http://schemas.microsoft.com/office/drawing/2014/main" id="{02E0EDA3-9DCD-459A-98E3-AEF272C59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63" y="5639650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A85296A-63F3-4480-B822-C8FC45CBD92C}"/>
              </a:ext>
            </a:extLst>
          </p:cNvPr>
          <p:cNvSpPr txBox="1"/>
          <p:nvPr/>
        </p:nvSpPr>
        <p:spPr>
          <a:xfrm>
            <a:off x="3706130" y="5679681"/>
            <a:ext cx="123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root</a:t>
            </a:r>
          </a:p>
          <a:p>
            <a:endParaRPr lang="fr-FR" dirty="0"/>
          </a:p>
          <a:p>
            <a:endParaRPr lang="en-GB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8A42C707-39B0-4C54-9F1A-78458DC8C773}"/>
              </a:ext>
            </a:extLst>
          </p:cNvPr>
          <p:cNvSpPr/>
          <p:nvPr/>
        </p:nvSpPr>
        <p:spPr>
          <a:xfrm>
            <a:off x="4817380" y="5679681"/>
            <a:ext cx="2759020" cy="3693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85C13BB-D4CE-4A4F-A7A5-A3955D620F88}"/>
              </a:ext>
            </a:extLst>
          </p:cNvPr>
          <p:cNvSpPr txBox="1"/>
          <p:nvPr/>
        </p:nvSpPr>
        <p:spPr>
          <a:xfrm>
            <a:off x="5505738" y="527814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ECF1EB0-BB6E-4014-ADE4-F754B4240064}"/>
              </a:ext>
            </a:extLst>
          </p:cNvPr>
          <p:cNvSpPr txBox="1"/>
          <p:nvPr/>
        </p:nvSpPr>
        <p:spPr>
          <a:xfrm>
            <a:off x="7877943" y="5218000"/>
            <a:ext cx="25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/home/</a:t>
            </a:r>
            <a:r>
              <a:rPr lang="fr-FR" dirty="0" err="1"/>
              <a:t>lab</a:t>
            </a:r>
            <a:r>
              <a:rPr lang="fr-FR" dirty="0"/>
              <a:t>-user/test</a:t>
            </a:r>
            <a:endParaRPr lang="en-GB" dirty="0"/>
          </a:p>
        </p:txBody>
      </p:sp>
      <p:pic>
        <p:nvPicPr>
          <p:cNvPr id="18" name="Picture 2" descr="Image result for file logo">
            <a:extLst>
              <a:ext uri="{FF2B5EF4-FFF2-40B4-BE49-F238E27FC236}">
                <a16:creationId xmlns:a16="http://schemas.microsoft.com/office/drawing/2014/main" id="{DD002621-B511-4B6C-A8A9-26C5FF01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407" y="5607347"/>
            <a:ext cx="681079" cy="8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70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BE154FA-7D8C-417A-97FC-0ED908AE8809}"/>
              </a:ext>
            </a:extLst>
          </p:cNvPr>
          <p:cNvSpPr txBox="1"/>
          <p:nvPr/>
        </p:nvSpPr>
        <p:spPr>
          <a:xfrm>
            <a:off x="3069771" y="2259449"/>
            <a:ext cx="6553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Bootloader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Process / Services running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Docker running a </a:t>
            </a:r>
            <a:r>
              <a:rPr lang="fr-FR" sz="3200" dirty="0" err="1"/>
              <a:t>Webserver</a:t>
            </a:r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Network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65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ppArmor">
            <a:extLst>
              <a:ext uri="{FF2B5EF4-FFF2-40B4-BE49-F238E27FC236}">
                <a16:creationId xmlns:a16="http://schemas.microsoft.com/office/drawing/2014/main" id="{E76A90D6-C2E7-45AF-93D9-E7CBF88FE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518" y="1839195"/>
            <a:ext cx="1589805" cy="15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A80246-EEA7-41B5-9EB9-B7DE8E982E27}"/>
              </a:ext>
            </a:extLst>
          </p:cNvPr>
          <p:cNvSpPr txBox="1"/>
          <p:nvPr/>
        </p:nvSpPr>
        <p:spPr>
          <a:xfrm>
            <a:off x="3052081" y="2406231"/>
            <a:ext cx="6087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AppArmor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Mandatory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Access Control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6A4AEF6-3384-48E9-AD78-E7DFA602657C}"/>
              </a:ext>
            </a:extLst>
          </p:cNvPr>
          <p:cNvSpPr txBox="1"/>
          <p:nvPr/>
        </p:nvSpPr>
        <p:spPr>
          <a:xfrm>
            <a:off x="1899769" y="700816"/>
            <a:ext cx="832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11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Test file 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18C75B-D187-425B-8681-7D73081D1174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8D64DBB6-5C9A-4ACD-B255-E95416AC350A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66218686-00D8-491F-9A53-1D6036DB37A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C9EEFD2-BF25-4670-B9AC-EE6E5D54B718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F4331B3-87B9-492D-8EBA-EB86A9CD47F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21B194D-90BC-40EA-A616-6FDC14CE6A99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9" name="Picture 6" descr="Image result for docker logo">
              <a:extLst>
                <a:ext uri="{FF2B5EF4-FFF2-40B4-BE49-F238E27FC236}">
                  <a16:creationId xmlns:a16="http://schemas.microsoft.com/office/drawing/2014/main" id="{6C708E15-69D7-404C-B092-388FA8229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avahi logo">
              <a:extLst>
                <a:ext uri="{FF2B5EF4-FFF2-40B4-BE49-F238E27FC236}">
                  <a16:creationId xmlns:a16="http://schemas.microsoft.com/office/drawing/2014/main" id="{726E72EA-E02E-41B9-BFD6-89860DE50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6CBE2A2D-87E3-4F89-B486-B92E3906C358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13D127F-276B-47A4-B963-CDED97E74E5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64BFE8A-0A79-4732-960B-240AB99AD94A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0" descr="Image result for nginx">
              <a:extLst>
                <a:ext uri="{FF2B5EF4-FFF2-40B4-BE49-F238E27FC236}">
                  <a16:creationId xmlns:a16="http://schemas.microsoft.com/office/drawing/2014/main" id="{FFFB4FC5-59EE-423D-9E44-BC3F3E84C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AE8CFC9-1C0B-42F9-9B66-D830AF235A99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DFDB1931-E387-4FD7-BC1F-850D3772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5CD4675-1085-4D6C-BEDB-C7E216E2EF32}"/>
              </a:ext>
            </a:extLst>
          </p:cNvPr>
          <p:cNvCxnSpPr>
            <a:cxnSpLocks/>
          </p:cNvCxnSpPr>
          <p:nvPr/>
        </p:nvCxnSpPr>
        <p:spPr>
          <a:xfrm flipH="1">
            <a:off x="10086547" y="5743706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1BD7E8F-0D0E-4261-8BB7-DC9DF0828C39}"/>
              </a:ext>
            </a:extLst>
          </p:cNvPr>
          <p:cNvSpPr/>
          <p:nvPr/>
        </p:nvSpPr>
        <p:spPr>
          <a:xfrm>
            <a:off x="4754544" y="2675880"/>
            <a:ext cx="1173998" cy="1002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Auditd</a:t>
            </a:r>
            <a:endParaRPr lang="en-GB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296A93B-F533-454D-9D6A-8486289749EE}"/>
              </a:ext>
            </a:extLst>
          </p:cNvPr>
          <p:cNvSpPr/>
          <p:nvPr/>
        </p:nvSpPr>
        <p:spPr>
          <a:xfrm>
            <a:off x="6236280" y="1981699"/>
            <a:ext cx="1606283" cy="133262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600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62518C4F-E08C-4C5B-8936-8BCB165C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51BFCB-21D6-435B-B553-9A4A29EDCB3C}"/>
              </a:ext>
            </a:extLst>
          </p:cNvPr>
          <p:cNvSpPr txBox="1"/>
          <p:nvPr/>
        </p:nvSpPr>
        <p:spPr>
          <a:xfrm>
            <a:off x="3275242" y="1453826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Fichier permettant de passer en root à l’exécution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25AC02-9CB1-4B49-BAC2-53247CA7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624" y="2819400"/>
            <a:ext cx="8282277" cy="40011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3501F2E-C2F4-4BA0-BEBD-ADD1D5146991}"/>
              </a:ext>
            </a:extLst>
          </p:cNvPr>
          <p:cNvSpPr txBox="1"/>
          <p:nvPr/>
        </p:nvSpPr>
        <p:spPr>
          <a:xfrm>
            <a:off x="2415862" y="2211996"/>
            <a:ext cx="692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/home/</a:t>
            </a:r>
            <a:r>
              <a:rPr lang="fr-FR" dirty="0" err="1"/>
              <a:t>lab</a:t>
            </a:r>
            <a:r>
              <a:rPr lang="fr-FR" dirty="0"/>
              <a:t>-user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255402-3211-4D85-BC57-74F882C64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3446" y="3419035"/>
            <a:ext cx="5345108" cy="15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43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ybersecurity shield icon">
            <a:extLst>
              <a:ext uri="{FF2B5EF4-FFF2-40B4-BE49-F238E27FC236}">
                <a16:creationId xmlns:a16="http://schemas.microsoft.com/office/drawing/2014/main" id="{8CA6692A-A578-4231-9948-7075944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05" y="1549718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2573924-0937-4272-A2DE-128517F50CF0}"/>
              </a:ext>
            </a:extLst>
          </p:cNvPr>
          <p:cNvSpPr txBox="1"/>
          <p:nvPr/>
        </p:nvSpPr>
        <p:spPr>
          <a:xfrm>
            <a:off x="3175910" y="1575436"/>
            <a:ext cx="5819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Changer les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setuid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et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groupuid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BD81A1-2C08-4F0F-89F4-20CB4B170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2350" y="2366962"/>
            <a:ext cx="5067300" cy="21240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31672E-FC13-472E-8011-D167235FF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4262" y="4724338"/>
            <a:ext cx="3663475" cy="6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6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626B33-0DBE-4EE7-A3D3-0941676E09A6}"/>
              </a:ext>
            </a:extLst>
          </p:cNvPr>
          <p:cNvSpPr/>
          <p:nvPr/>
        </p:nvSpPr>
        <p:spPr>
          <a:xfrm>
            <a:off x="2381693" y="3466214"/>
            <a:ext cx="1552354" cy="3040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GRUB</a:t>
            </a:r>
          </a:p>
          <a:p>
            <a:pPr algn="ctr"/>
            <a:r>
              <a:rPr lang="fr-FR" dirty="0" err="1"/>
              <a:t>BootLoader</a:t>
            </a:r>
            <a:endParaRPr lang="en-GB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D749DB9-7BF2-43C2-A9D7-741CDBF23A7D}"/>
              </a:ext>
            </a:extLst>
          </p:cNvPr>
          <p:cNvSpPr/>
          <p:nvPr/>
        </p:nvSpPr>
        <p:spPr>
          <a:xfrm>
            <a:off x="3981893" y="5582091"/>
            <a:ext cx="1446028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5557FA3-51A4-490D-B7D4-576E203A6887}"/>
              </a:ext>
            </a:extLst>
          </p:cNvPr>
          <p:cNvSpPr/>
          <p:nvPr/>
        </p:nvSpPr>
        <p:spPr>
          <a:xfrm>
            <a:off x="5475768" y="5061096"/>
            <a:ext cx="4221125" cy="14034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Kernel</a:t>
            </a:r>
            <a:endParaRPr lang="en-GB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ABD105D-7050-4DCB-B6E7-B030D790E899}"/>
              </a:ext>
            </a:extLst>
          </p:cNvPr>
          <p:cNvSpPr/>
          <p:nvPr/>
        </p:nvSpPr>
        <p:spPr>
          <a:xfrm>
            <a:off x="7060019" y="4098851"/>
            <a:ext cx="2558902" cy="510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GNU </a:t>
            </a:r>
            <a:r>
              <a:rPr lang="fr-FR" dirty="0" err="1"/>
              <a:t>libc</a:t>
            </a:r>
            <a:endParaRPr lang="en-GB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D452F4D-CAF2-4075-8796-9578F025FCA3}"/>
              </a:ext>
            </a:extLst>
          </p:cNvPr>
          <p:cNvSpPr/>
          <p:nvPr/>
        </p:nvSpPr>
        <p:spPr>
          <a:xfrm>
            <a:off x="4300870" y="1185532"/>
            <a:ext cx="5518297" cy="2461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Applications</a:t>
            </a:r>
            <a:endParaRPr lang="en-GB" dirty="0"/>
          </a:p>
        </p:txBody>
      </p:sp>
      <p:pic>
        <p:nvPicPr>
          <p:cNvPr id="3078" name="Picture 6" descr="Image result for docker logo">
            <a:extLst>
              <a:ext uri="{FF2B5EF4-FFF2-40B4-BE49-F238E27FC236}">
                <a16:creationId xmlns:a16="http://schemas.microsoft.com/office/drawing/2014/main" id="{4F6A7DF9-F574-4CFA-B60B-DA712609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07" y="1321095"/>
            <a:ext cx="1282133" cy="10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vahi logo">
            <a:extLst>
              <a:ext uri="{FF2B5EF4-FFF2-40B4-BE49-F238E27FC236}">
                <a16:creationId xmlns:a16="http://schemas.microsoft.com/office/drawing/2014/main" id="{6506DF56-33F7-4386-8346-9C118532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564" y="1427421"/>
            <a:ext cx="1282133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ouble flèche verticale 10">
            <a:extLst>
              <a:ext uri="{FF2B5EF4-FFF2-40B4-BE49-F238E27FC236}">
                <a16:creationId xmlns:a16="http://schemas.microsoft.com/office/drawing/2014/main" id="{FDFD5188-6DCC-4DD2-8F21-32833EEAE186}"/>
              </a:ext>
            </a:extLst>
          </p:cNvPr>
          <p:cNvSpPr/>
          <p:nvPr/>
        </p:nvSpPr>
        <p:spPr>
          <a:xfrm>
            <a:off x="5827552" y="3682408"/>
            <a:ext cx="361507" cy="13591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ouble flèche verticale 13">
            <a:extLst>
              <a:ext uri="{FF2B5EF4-FFF2-40B4-BE49-F238E27FC236}">
                <a16:creationId xmlns:a16="http://schemas.microsoft.com/office/drawing/2014/main" id="{B04E91C5-CF1E-4575-9E78-F241D5BA6412}"/>
              </a:ext>
            </a:extLst>
          </p:cNvPr>
          <p:cNvSpPr/>
          <p:nvPr/>
        </p:nvSpPr>
        <p:spPr>
          <a:xfrm>
            <a:off x="8261953" y="4628706"/>
            <a:ext cx="155034" cy="412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ouble flèche verticale 14">
            <a:extLst>
              <a:ext uri="{FF2B5EF4-FFF2-40B4-BE49-F238E27FC236}">
                <a16:creationId xmlns:a16="http://schemas.microsoft.com/office/drawing/2014/main" id="{1E286807-8241-4E0D-AFE3-D9E398169508}"/>
              </a:ext>
            </a:extLst>
          </p:cNvPr>
          <p:cNvSpPr/>
          <p:nvPr/>
        </p:nvSpPr>
        <p:spPr>
          <a:xfrm>
            <a:off x="8261953" y="3682409"/>
            <a:ext cx="155034" cy="412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82" name="Picture 10" descr="Image result for nginx">
            <a:extLst>
              <a:ext uri="{FF2B5EF4-FFF2-40B4-BE49-F238E27FC236}">
                <a16:creationId xmlns:a16="http://schemas.microsoft.com/office/drawing/2014/main" id="{2EC02477-CAC5-46A9-960A-CE7D7B705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77" y="1508762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6662884-DA2D-4D6E-826C-3ED920A1B8A2}"/>
              </a:ext>
            </a:extLst>
          </p:cNvPr>
          <p:cNvSpPr txBox="1"/>
          <p:nvPr/>
        </p:nvSpPr>
        <p:spPr>
          <a:xfrm>
            <a:off x="1798835" y="47853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Linux Bootloader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876158B-EA7E-43C9-ABD3-7556BA66176D}"/>
              </a:ext>
            </a:extLst>
          </p:cNvPr>
          <p:cNvSpPr/>
          <p:nvPr/>
        </p:nvSpPr>
        <p:spPr>
          <a:xfrm>
            <a:off x="1831188" y="3194198"/>
            <a:ext cx="2635908" cy="358494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75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B1FB6-09C6-4105-92E6-9BC063C7FB42}"/>
              </a:ext>
            </a:extLst>
          </p:cNvPr>
          <p:cNvSpPr/>
          <p:nvPr/>
        </p:nvSpPr>
        <p:spPr>
          <a:xfrm>
            <a:off x="1725710" y="6076311"/>
            <a:ext cx="561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https://ubuntuforums.org/showthread.php?t=1369019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236D19-546F-4484-87BA-537C60623F38}"/>
              </a:ext>
            </a:extLst>
          </p:cNvPr>
          <p:cNvSpPr txBox="1"/>
          <p:nvPr/>
        </p:nvSpPr>
        <p:spPr>
          <a:xfrm>
            <a:off x="1888884" y="69926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GRUB 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C34C3D-7843-4604-9B61-579EF963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60" y="2556201"/>
            <a:ext cx="2794427" cy="201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44B0632-07BB-43CE-B558-CFABCA4651F5}"/>
              </a:ext>
            </a:extLst>
          </p:cNvPr>
          <p:cNvSpPr/>
          <p:nvPr/>
        </p:nvSpPr>
        <p:spPr>
          <a:xfrm>
            <a:off x="4733076" y="3407546"/>
            <a:ext cx="2794426" cy="6068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Image result for unlocked lock logo">
            <a:extLst>
              <a:ext uri="{FF2B5EF4-FFF2-40B4-BE49-F238E27FC236}">
                <a16:creationId xmlns:a16="http://schemas.microsoft.com/office/drawing/2014/main" id="{1C62E328-3F88-4096-85AE-1F92FDC1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9" y="4050329"/>
            <a:ext cx="1268767" cy="12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868AB0E4-280E-4410-A022-DE6CEDAF7C06}"/>
              </a:ext>
            </a:extLst>
          </p:cNvPr>
          <p:cNvSpPr/>
          <p:nvPr/>
        </p:nvSpPr>
        <p:spPr>
          <a:xfrm>
            <a:off x="5025224" y="2745591"/>
            <a:ext cx="279276" cy="6068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00CECA4-7EC6-4A80-ABAB-89598F168B25}"/>
              </a:ext>
            </a:extLst>
          </p:cNvPr>
          <p:cNvSpPr txBox="1"/>
          <p:nvPr/>
        </p:nvSpPr>
        <p:spPr>
          <a:xfrm>
            <a:off x="5251068" y="2730407"/>
            <a:ext cx="164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rw</a:t>
            </a:r>
            <a:r>
              <a:rPr lang="fr-FR" dirty="0"/>
              <a:t> init=/bin/</a:t>
            </a:r>
            <a:r>
              <a:rPr lang="fr-FR" dirty="0" err="1"/>
              <a:t>bash</a:t>
            </a:r>
            <a:endParaRPr lang="fr-FR" dirty="0"/>
          </a:p>
          <a:p>
            <a:endParaRPr lang="en-GB" dirty="0"/>
          </a:p>
        </p:txBody>
      </p:sp>
      <p:pic>
        <p:nvPicPr>
          <p:cNvPr id="1032" name="Picture 8" descr="Image result for virtual machine logo">
            <a:extLst>
              <a:ext uri="{FF2B5EF4-FFF2-40B4-BE49-F238E27FC236}">
                <a16:creationId xmlns:a16="http://schemas.microsoft.com/office/drawing/2014/main" id="{61CAD2E3-DB77-454A-829E-A65CF450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86" y="943453"/>
            <a:ext cx="2973991" cy="29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inux shell logo">
            <a:extLst>
              <a:ext uri="{FF2B5EF4-FFF2-40B4-BE49-F238E27FC236}">
                <a16:creationId xmlns:a16="http://schemas.microsoft.com/office/drawing/2014/main" id="{3B9FB902-7E8B-4046-BCB4-BCC6A046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94" y="2314896"/>
            <a:ext cx="2502278" cy="250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81034EF4-8C55-433E-90BC-2DF1E086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A45B5E6-37BA-4D35-980B-44C43F6858A9}"/>
              </a:ext>
            </a:extLst>
          </p:cNvPr>
          <p:cNvSpPr txBox="1"/>
          <p:nvPr/>
        </p:nvSpPr>
        <p:spPr>
          <a:xfrm>
            <a:off x="3096750" y="145382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Unsecure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Boot 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5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1CACB02-6F90-4EB2-8295-AD686A2EE428}"/>
              </a:ext>
            </a:extLst>
          </p:cNvPr>
          <p:cNvSpPr txBox="1"/>
          <p:nvPr/>
        </p:nvSpPr>
        <p:spPr>
          <a:xfrm>
            <a:off x="3096750" y="145382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Protection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Image result for cybersecurity shield icon">
            <a:extLst>
              <a:ext uri="{FF2B5EF4-FFF2-40B4-BE49-F238E27FC236}">
                <a16:creationId xmlns:a16="http://schemas.microsoft.com/office/drawing/2014/main" id="{526A1CAB-3628-47F4-BD2A-D0A9EFCE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10C328-1C20-4148-AFC9-A750F7205F44}"/>
              </a:ext>
            </a:extLst>
          </p:cNvPr>
          <p:cNvSpPr txBox="1"/>
          <p:nvPr/>
        </p:nvSpPr>
        <p:spPr>
          <a:xfrm>
            <a:off x="2256084" y="4485526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grub.d</a:t>
            </a:r>
            <a:r>
              <a:rPr lang="fr-FR" dirty="0"/>
              <a:t>/40_custom</a:t>
            </a:r>
            <a:endParaRPr lang="en-GB" dirty="0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FF36079B-25D9-4E6A-AB7D-1029DFDA1984}"/>
              </a:ext>
            </a:extLst>
          </p:cNvPr>
          <p:cNvSpPr/>
          <p:nvPr/>
        </p:nvSpPr>
        <p:spPr>
          <a:xfrm>
            <a:off x="4760262" y="4228894"/>
            <a:ext cx="351025" cy="89523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FCF49B-726C-4D94-8D23-8C240C8D09E6}"/>
              </a:ext>
            </a:extLst>
          </p:cNvPr>
          <p:cNvSpPr txBox="1"/>
          <p:nvPr/>
        </p:nvSpPr>
        <p:spPr>
          <a:xfrm>
            <a:off x="5257048" y="4347026"/>
            <a:ext cx="29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 </a:t>
            </a:r>
            <a:r>
              <a:rPr lang="fr-FR" dirty="0" err="1"/>
              <a:t>superusers</a:t>
            </a:r>
            <a:r>
              <a:rPr lang="fr-FR" dirty="0"/>
              <a:t>=‘’user’’</a:t>
            </a:r>
          </a:p>
          <a:p>
            <a:r>
              <a:rPr lang="fr-FR" dirty="0" err="1"/>
              <a:t>password</a:t>
            </a:r>
            <a:r>
              <a:rPr lang="fr-FR" dirty="0"/>
              <a:t> user </a:t>
            </a:r>
            <a:r>
              <a:rPr lang="fr-FR" dirty="0" err="1"/>
              <a:t>abcdef</a:t>
            </a:r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0B45C40-B6A8-4A58-B781-E70F8A0C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424" y="2125099"/>
            <a:ext cx="4657725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739E74-48EA-4C6C-AA7C-6357891CF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129" y="4417778"/>
            <a:ext cx="2009775" cy="504825"/>
          </a:xfrm>
          <a:prstGeom prst="rect">
            <a:avLst/>
          </a:prstGeom>
        </p:spPr>
      </p:pic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571B0599-B8C5-4E9B-A9C3-A3553DE3FA6F}"/>
              </a:ext>
            </a:extLst>
          </p:cNvPr>
          <p:cNvSpPr/>
          <p:nvPr/>
        </p:nvSpPr>
        <p:spPr>
          <a:xfrm>
            <a:off x="7868093" y="4228894"/>
            <a:ext cx="440949" cy="89523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72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6CA04F5-C81D-4040-9AE0-9079BE29D2A2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DDE4EB43-19B1-4449-9886-863683754328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75E849BF-D24C-43C9-92A4-8E52606D6909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875A7AC-6B74-4C08-989C-7B9697DF372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086A398-266E-4255-8055-4D3715059E8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2293318-274F-4E7E-BE20-03441973BA52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8" name="Picture 6" descr="Image result for docker logo">
              <a:extLst>
                <a:ext uri="{FF2B5EF4-FFF2-40B4-BE49-F238E27FC236}">
                  <a16:creationId xmlns:a16="http://schemas.microsoft.com/office/drawing/2014/main" id="{F92AF023-D42E-441D-B3F7-D179CB5FB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avahi logo">
              <a:extLst>
                <a:ext uri="{FF2B5EF4-FFF2-40B4-BE49-F238E27FC236}">
                  <a16:creationId xmlns:a16="http://schemas.microsoft.com/office/drawing/2014/main" id="{359F4C50-60A6-42EB-A9AE-E38E32DAA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èche : double flèche verticale 9">
              <a:extLst>
                <a:ext uri="{FF2B5EF4-FFF2-40B4-BE49-F238E27FC236}">
                  <a16:creationId xmlns:a16="http://schemas.microsoft.com/office/drawing/2014/main" id="{77F446B0-AFCA-4E5B-88E8-1BBB3317AFC3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906940FC-2D22-482D-9463-608A714AF938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418F93C0-B7E8-4220-B778-C83BCDB29883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0" descr="Image result for nginx">
              <a:extLst>
                <a:ext uri="{FF2B5EF4-FFF2-40B4-BE49-F238E27FC236}">
                  <a16:creationId xmlns:a16="http://schemas.microsoft.com/office/drawing/2014/main" id="{D75C809B-2A4D-42EF-B3DF-C97CE1C38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9DAFD39B-A74C-437D-9B61-E29B631966DB}"/>
              </a:ext>
            </a:extLst>
          </p:cNvPr>
          <p:cNvSpPr/>
          <p:nvPr/>
        </p:nvSpPr>
        <p:spPr>
          <a:xfrm>
            <a:off x="5159056" y="3383087"/>
            <a:ext cx="4854548" cy="1895256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107966-6DAF-4530-BCF1-CBC4621466CA}"/>
              </a:ext>
            </a:extLst>
          </p:cNvPr>
          <p:cNvSpPr txBox="1"/>
          <p:nvPr/>
        </p:nvSpPr>
        <p:spPr>
          <a:xfrm>
            <a:off x="4704907" y="4146049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tty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FE7483D-F63C-4500-9EB0-1D95CCE0D101}"/>
              </a:ext>
            </a:extLst>
          </p:cNvPr>
          <p:cNvSpPr txBox="1"/>
          <p:nvPr/>
        </p:nvSpPr>
        <p:spPr>
          <a:xfrm>
            <a:off x="1888884" y="69926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TTY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9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3A28987D-3F4C-4C16-BFFB-1162BB6E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6E361C-4E01-42DA-8FC6-38B08AA9FFFC}"/>
              </a:ext>
            </a:extLst>
          </p:cNvPr>
          <p:cNvSpPr txBox="1"/>
          <p:nvPr/>
        </p:nvSpPr>
        <p:spPr>
          <a:xfrm>
            <a:off x="3143254" y="1290185"/>
            <a:ext cx="307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Autoroot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tty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login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Tty service collision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Image result for unlocked lock logo">
            <a:extLst>
              <a:ext uri="{FF2B5EF4-FFF2-40B4-BE49-F238E27FC236}">
                <a16:creationId xmlns:a16="http://schemas.microsoft.com/office/drawing/2014/main" id="{186DF2A1-72A0-4A2C-8454-BE145F6C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72" y="391363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inux shell logo">
            <a:extLst>
              <a:ext uri="{FF2B5EF4-FFF2-40B4-BE49-F238E27FC236}">
                <a16:creationId xmlns:a16="http://schemas.microsoft.com/office/drawing/2014/main" id="{81D7A79F-CB89-4EB0-BB60-82F1575B2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04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unlocked lock logo">
            <a:extLst>
              <a:ext uri="{FF2B5EF4-FFF2-40B4-BE49-F238E27FC236}">
                <a16:creationId xmlns:a16="http://schemas.microsoft.com/office/drawing/2014/main" id="{B4B219BC-F454-4898-B6D7-F3A34DBF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41" y="3913632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linux shell logo">
            <a:extLst>
              <a:ext uri="{FF2B5EF4-FFF2-40B4-BE49-F238E27FC236}">
                <a16:creationId xmlns:a16="http://schemas.microsoft.com/office/drawing/2014/main" id="{3076E264-741C-4D45-B17A-AD1BE4F2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20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unlocked lock logo">
            <a:extLst>
              <a:ext uri="{FF2B5EF4-FFF2-40B4-BE49-F238E27FC236}">
                <a16:creationId xmlns:a16="http://schemas.microsoft.com/office/drawing/2014/main" id="{A21956E9-5441-48CF-A313-D55BC65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22" y="3913632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linux shell logo">
            <a:extLst>
              <a:ext uri="{FF2B5EF4-FFF2-40B4-BE49-F238E27FC236}">
                <a16:creationId xmlns:a16="http://schemas.microsoft.com/office/drawing/2014/main" id="{C8150322-EC0B-4E86-B3E9-0833AF662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808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0721EE-D419-4E22-BC2F-BD4B132A7E44}"/>
              </a:ext>
            </a:extLst>
          </p:cNvPr>
          <p:cNvSpPr txBox="1"/>
          <p:nvPr/>
        </p:nvSpPr>
        <p:spPr>
          <a:xfrm>
            <a:off x="7547095" y="3167389"/>
            <a:ext cx="116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……..</a:t>
            </a:r>
            <a:endParaRPr lang="en-GB" sz="28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041125-FDCE-477C-AAD3-26DD4EE34808}"/>
              </a:ext>
            </a:extLst>
          </p:cNvPr>
          <p:cNvSpPr txBox="1"/>
          <p:nvPr/>
        </p:nvSpPr>
        <p:spPr>
          <a:xfrm>
            <a:off x="3633112" y="5695205"/>
            <a:ext cx="121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sbin</a:t>
            </a:r>
            <a:r>
              <a:rPr lang="fr-FR" dirty="0"/>
              <a:t>/init </a:t>
            </a:r>
            <a:endParaRPr lang="en-GB" dirty="0"/>
          </a:p>
        </p:txBody>
      </p:sp>
      <p:pic>
        <p:nvPicPr>
          <p:cNvPr id="1026" name="Picture 2" descr="Image result for hourglass icon">
            <a:extLst>
              <a:ext uri="{FF2B5EF4-FFF2-40B4-BE49-F238E27FC236}">
                <a16:creationId xmlns:a16="http://schemas.microsoft.com/office/drawing/2014/main" id="{89AEA415-E195-449E-A31B-1CE20E9D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" b="13478"/>
          <a:stretch/>
        </p:blipFill>
        <p:spPr bwMode="auto">
          <a:xfrm>
            <a:off x="2831626" y="5461206"/>
            <a:ext cx="892834" cy="8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D07BAB-1A1E-4FA7-A259-F819C9DB82D9}"/>
              </a:ext>
            </a:extLst>
          </p:cNvPr>
          <p:cNvSpPr txBox="1"/>
          <p:nvPr/>
        </p:nvSpPr>
        <p:spPr>
          <a:xfrm>
            <a:off x="9577394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tty6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8460D5-2ED9-4005-BDCD-4211708A751F}"/>
              </a:ext>
            </a:extLst>
          </p:cNvPr>
          <p:cNvSpPr txBox="1"/>
          <p:nvPr/>
        </p:nvSpPr>
        <p:spPr>
          <a:xfrm>
            <a:off x="3662489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tty1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CD774EA-98EF-48C3-82C9-724BF9D9E2FB}"/>
              </a:ext>
            </a:extLst>
          </p:cNvPr>
          <p:cNvSpPr txBox="1"/>
          <p:nvPr/>
        </p:nvSpPr>
        <p:spPr>
          <a:xfrm>
            <a:off x="6160572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20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9F6BACF-53D6-47AB-BED7-A13967CDFD6A}"/>
              </a:ext>
            </a:extLst>
          </p:cNvPr>
          <p:cNvSpPr txBox="1"/>
          <p:nvPr/>
        </p:nvSpPr>
        <p:spPr>
          <a:xfrm>
            <a:off x="3096749" y="1453826"/>
            <a:ext cx="4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getty@tty1.service.d configuration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84EBAF6E-7F2C-490F-ACB1-58230287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69C801-CD2A-4EB5-8F45-EB4275742D93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9609" y="3429000"/>
            <a:ext cx="9308739" cy="138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53C8EAC-0C75-4951-838A-C9693EFD6757}"/>
              </a:ext>
            </a:extLst>
          </p:cNvPr>
          <p:cNvSpPr txBox="1"/>
          <p:nvPr/>
        </p:nvSpPr>
        <p:spPr>
          <a:xfrm>
            <a:off x="2512381" y="2456802"/>
            <a:ext cx="866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Delete</a:t>
            </a:r>
            <a:r>
              <a:rPr lang="fr-FR" dirty="0"/>
              <a:t> the second </a:t>
            </a:r>
            <a:r>
              <a:rPr lang="fr-FR" dirty="0" err="1"/>
              <a:t>tty</a:t>
            </a:r>
            <a:r>
              <a:rPr lang="fr-FR" dirty="0"/>
              <a:t> service </a:t>
            </a:r>
            <a:r>
              <a:rPr lang="fr-FR" dirty="0" err="1"/>
              <a:t>calling</a:t>
            </a:r>
            <a:r>
              <a:rPr lang="fr-FR" dirty="0"/>
              <a:t> /</a:t>
            </a:r>
            <a:r>
              <a:rPr lang="fr-FR" dirty="0" err="1"/>
              <a:t>sbin</a:t>
            </a:r>
            <a:r>
              <a:rPr lang="fr-FR" dirty="0"/>
              <a:t>/</a:t>
            </a:r>
            <a:r>
              <a:rPr lang="fr-FR" dirty="0" err="1"/>
              <a:t>agetty</a:t>
            </a:r>
            <a:r>
              <a:rPr lang="fr-FR" dirty="0"/>
              <a:t> in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systemd</a:t>
            </a:r>
            <a:r>
              <a:rPr lang="fr-FR" dirty="0"/>
              <a:t>/system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53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1941</TotalTime>
  <Words>727</Words>
  <Application>Microsoft Office PowerPoint</Application>
  <PresentationFormat>Grand écran</PresentationFormat>
  <Paragraphs>190</Paragraphs>
  <Slides>33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Century Gothic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Alex Aubois</dc:creator>
  <dc:description/>
  <cp:lastModifiedBy>Alex Aubois</cp:lastModifiedBy>
  <cp:revision>307</cp:revision>
  <dcterms:created xsi:type="dcterms:W3CDTF">2018-11-12T09:49:32Z</dcterms:created>
  <dcterms:modified xsi:type="dcterms:W3CDTF">2019-04-25T13:58:53Z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0x010100FD8C05439F8C6549ACDD13A012AB51A5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