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1704638" cy="65849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856" y="-112"/>
      </p:cViewPr>
      <p:guideLst>
        <p:guide orient="horz" pos="2074"/>
        <p:guide pos="36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1053360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5000" y="3535200"/>
            <a:ext cx="1053360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82120" y="35352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85000" y="35352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85000" y="1540800"/>
            <a:ext cx="10533600" cy="3819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1053360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77680" y="2045520"/>
            <a:ext cx="9948600" cy="3314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85000" y="35352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82120" y="35352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5000" y="3535200"/>
            <a:ext cx="1053324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2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85360" y="6103440"/>
            <a:ext cx="2730600" cy="35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21/05/13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999240" y="6103440"/>
            <a:ext cx="3706200" cy="3502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388360" y="6103440"/>
            <a:ext cx="2730600" cy="3502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3D6918-6A89-4E96-90A3-66E583A0600A}" type="slidenum">
              <a:rPr lang="pt-BR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85000" y="1540800"/>
            <a:ext cx="1053360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440" y="9907"/>
            <a:ext cx="11705760" cy="6581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81509" y="329507"/>
            <a:ext cx="7365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endParaRPr lang="pt-BR" sz="2200" b="1" dirty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E tudo isso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é feito em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Birigui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, há 3 anos.</a:t>
            </a: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</p:txBody>
      </p:sp>
      <p:pic>
        <p:nvPicPr>
          <p:cNvPr id="3" name="Picture 2" descr="401362_10151577396588205_1808139727_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63" y="1493965"/>
            <a:ext cx="9759815" cy="4747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9608" y="1453576"/>
            <a:ext cx="11207606" cy="1110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5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O Boot </a:t>
            </a:r>
            <a:r>
              <a:rPr lang="pt-BR" sz="3500" b="1" dirty="0" err="1" smtClean="0">
                <a:solidFill>
                  <a:schemeClr val="bg1"/>
                </a:solidFill>
                <a:latin typeface="Trebuchet MS"/>
                <a:ea typeface="Times New Roman"/>
              </a:rPr>
              <a:t>Camp</a:t>
            </a:r>
            <a:endParaRPr lang="pt-BR" sz="24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A primeira edição foi realizada no ano passado e 3 boot </a:t>
            </a:r>
            <a:r>
              <a:rPr lang="pt-BR" sz="22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campers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 foram contratados!</a:t>
            </a:r>
            <a:endParaRPr lang="pt-BR" sz="2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 descr="den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89" y="3166533"/>
            <a:ext cx="2373242" cy="2586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d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292" y="3166533"/>
            <a:ext cx="2373242" cy="2586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cear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35" y="3166533"/>
            <a:ext cx="2373242" cy="2586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4607419" y="5890109"/>
            <a:ext cx="21825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Danilo Siqueira</a:t>
            </a:r>
            <a:endParaRPr lang="pt-BR" sz="2200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8903" y="5890109"/>
            <a:ext cx="21825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Denis Neves</a:t>
            </a:r>
            <a:endParaRPr lang="pt-BR" sz="22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7731" y="5905381"/>
            <a:ext cx="25143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Anderson </a:t>
            </a:r>
            <a:r>
              <a:rPr lang="pt-BR" sz="2200" b="1" dirty="0" err="1" smtClean="0">
                <a:solidFill>
                  <a:schemeClr val="bg1"/>
                </a:solidFill>
                <a:latin typeface="Trebuchet MS"/>
                <a:ea typeface="Times New Roman"/>
              </a:rPr>
              <a:t>Furlane</a:t>
            </a:r>
            <a:endParaRPr lang="pt-BR" sz="2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985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608" y="1233443"/>
            <a:ext cx="11207606" cy="5219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5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O Boot </a:t>
            </a:r>
            <a:r>
              <a:rPr lang="pt-BR" sz="3500" b="1" dirty="0" err="1" smtClean="0">
                <a:solidFill>
                  <a:schemeClr val="bg1"/>
                </a:solidFill>
                <a:latin typeface="Trebuchet MS"/>
                <a:ea typeface="Times New Roman"/>
              </a:rPr>
              <a:t>Camp</a:t>
            </a:r>
            <a:endParaRPr lang="pt-BR" sz="35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Requisito 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saber programar alguma linguagem, qualquer uma.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Remuneração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$ 900,00 (estágio) + alimentação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Recrutamento</a:t>
            </a:r>
            <a:endParaRPr lang="pt-BR" sz="2800" dirty="0" smtClean="0">
              <a:solidFill>
                <a:srgbClr val="F8780B"/>
              </a:solidFill>
              <a:latin typeface="Trebuchet MS"/>
              <a:cs typeface="Trebuchet MS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serão 6 recrutados por rodada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Dura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ção</a:t>
            </a:r>
            <a:endParaRPr lang="pt-BR" sz="2800" dirty="0" smtClean="0">
              <a:solidFill>
                <a:srgbClr val="F8780B"/>
              </a:solidFill>
              <a:latin typeface="Trebuchet MS"/>
              <a:cs typeface="Trebuchet MS"/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serão 4 meses de treinamento, sangue e suor</a:t>
            </a:r>
          </a:p>
        </p:txBody>
      </p:sp>
    </p:spTree>
    <p:extLst>
      <p:ext uri="{BB962C8B-B14F-4D97-AF65-F5344CB8AC3E}">
        <p14:creationId xmlns:p14="http://schemas.microsoft.com/office/powerpoint/2010/main" val="32662067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608" y="1453576"/>
            <a:ext cx="11207606" cy="3234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O Boot </a:t>
            </a:r>
            <a:r>
              <a:rPr lang="pt-BR" sz="3200" b="1" dirty="0" err="1" smtClean="0">
                <a:solidFill>
                  <a:schemeClr val="bg1"/>
                </a:solidFill>
                <a:latin typeface="Trebuchet MS"/>
                <a:ea typeface="Times New Roman"/>
              </a:rPr>
              <a:t>Camp</a:t>
            </a:r>
            <a:endParaRPr lang="pt-BR" sz="32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Cronograma 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1 m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ê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s de cursos de </a:t>
            </a:r>
            <a:r>
              <a:rPr lang="pt-BR" sz="22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Ruby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 e </a:t>
            </a:r>
            <a:r>
              <a:rPr lang="pt-BR" sz="22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Rails</a:t>
            </a:r>
            <a:endParaRPr lang="pt-BR" sz="22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desenvolvimento de um projeto pessoal com acompanhamento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desenvolvimento de um projeto em equipe com acompanhamento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</a:t>
            </a:r>
            <a:r>
              <a:rPr lang="en-US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CONGRATULATIONS!!!! You win!!</a:t>
            </a:r>
            <a:endParaRPr lang="pt-BR" sz="2200" dirty="0">
              <a:solidFill>
                <a:srgbClr val="F8780B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 descr="Me Gus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9" y="4910269"/>
            <a:ext cx="1300277" cy="1344257"/>
          </a:xfrm>
          <a:prstGeom prst="rect">
            <a:avLst/>
          </a:prstGeom>
        </p:spPr>
      </p:pic>
      <p:pic>
        <p:nvPicPr>
          <p:cNvPr id="9" name="Picture 8" descr="Me Gus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66" y="4910269"/>
            <a:ext cx="1300277" cy="1344257"/>
          </a:xfrm>
          <a:prstGeom prst="rect">
            <a:avLst/>
          </a:prstGeom>
        </p:spPr>
      </p:pic>
      <p:pic>
        <p:nvPicPr>
          <p:cNvPr id="10" name="Picture 9" descr="Me Gus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43" y="4910269"/>
            <a:ext cx="1300277" cy="1344257"/>
          </a:xfrm>
          <a:prstGeom prst="rect">
            <a:avLst/>
          </a:prstGeom>
        </p:spPr>
      </p:pic>
      <p:pic>
        <p:nvPicPr>
          <p:cNvPr id="11" name="Picture 10" descr="Me Gus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20" y="4910269"/>
            <a:ext cx="1300277" cy="13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713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9608" y="1453576"/>
            <a:ext cx="112076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608" y="1453576"/>
            <a:ext cx="11207606" cy="272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O Boot </a:t>
            </a:r>
            <a:r>
              <a:rPr lang="pt-BR" sz="3200" b="1" dirty="0" err="1" smtClean="0">
                <a:solidFill>
                  <a:schemeClr val="bg1"/>
                </a:solidFill>
                <a:latin typeface="Trebuchet MS"/>
                <a:ea typeface="Times New Roman"/>
              </a:rPr>
              <a:t>Camp</a:t>
            </a:r>
            <a:endParaRPr lang="pt-BR" sz="32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E n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ão é só isso!! Aqui você também pode...</a:t>
            </a:r>
            <a:endParaRPr lang="pt-BR" sz="2800" dirty="0" smtClean="0">
              <a:solidFill>
                <a:srgbClr val="F8780B"/>
              </a:solidFill>
              <a:latin typeface="Trebuchet MS"/>
              <a:cs typeface="Trebuchet MS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...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estudar enquanto é remunerado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...trabalhar em um time ágil - utilizando </a:t>
            </a:r>
            <a:r>
              <a:rPr lang="pt-BR" sz="22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scrum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 e XP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...expandir seu conhecimento em</a:t>
            </a:r>
            <a:endParaRPr lang="pt-BR" sz="2200" dirty="0">
              <a:solidFill>
                <a:srgbClr val="F8780B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160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35" y="4616989"/>
            <a:ext cx="2284143" cy="761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coffeescrip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4" y="5604416"/>
            <a:ext cx="2857500" cy="63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Git-Logo-2Colo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93" y="5309118"/>
            <a:ext cx="1845650" cy="770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Haml_1-5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70" y="4617303"/>
            <a:ext cx="1468013" cy="1522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memcached-logo-500x38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62" y="4783442"/>
            <a:ext cx="1915755" cy="1455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Sass_Logo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67" y="4616989"/>
            <a:ext cx="1333766" cy="1462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33278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30338"/>
            <a:ext cx="11790419" cy="1269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http</a:t>
            </a:r>
            <a:r>
              <a:rPr lang="pt-BR" sz="5400" dirty="0" smtClean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lang="sv-SE" sz="5400" dirty="0" smtClean="0">
                <a:solidFill>
                  <a:schemeClr val="bg1"/>
                </a:solidFill>
                <a:latin typeface="Trebuchet MS"/>
                <a:cs typeface="Trebuchet MS"/>
              </a:rPr>
              <a:t>//</a:t>
            </a:r>
            <a:r>
              <a:rPr lang="sv-SE" sz="5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clickjogos.com.br</a:t>
            </a:r>
            <a:r>
              <a:rPr lang="sv-SE" sz="5400" dirty="0" smtClean="0">
                <a:solidFill>
                  <a:schemeClr val="bg1"/>
                </a:solidFill>
                <a:latin typeface="Trebuchet MS"/>
                <a:cs typeface="Trebuchet MS"/>
              </a:rPr>
              <a:t>/</a:t>
            </a:r>
            <a:r>
              <a:rPr lang="sv-SE" sz="5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bootcamp</a:t>
            </a:r>
            <a:r>
              <a:rPr lang="sv-SE" sz="5400" dirty="0" smtClean="0">
                <a:solidFill>
                  <a:schemeClr val="bg1"/>
                </a:solidFill>
                <a:latin typeface="Trebuchet MS"/>
                <a:cs typeface="Trebuchet MS"/>
              </a:rPr>
              <a:t>/</a:t>
            </a:r>
            <a:endParaRPr lang="pt-BR" sz="5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9374" y="5310702"/>
            <a:ext cx="971540" cy="571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v</a:t>
            </a:r>
            <a:r>
              <a:rPr lang="pt-BR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ai l</a:t>
            </a:r>
            <a:r>
              <a:rPr lang="pt-BR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á!</a:t>
            </a:r>
            <a:endParaRPr lang="pt-BR" sz="2200" dirty="0" smtClean="0">
              <a:solidFill>
                <a:srgbClr val="F8780B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75278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11705760" cy="6581520"/>
          </a:xfrm>
          <a:prstGeom prst="rect">
            <a:avLst/>
          </a:prstGeom>
        </p:spPr>
      </p:pic>
      <p:sp>
        <p:nvSpPr>
          <p:cNvPr id="39" name="CustomShape 1"/>
          <p:cNvSpPr/>
          <p:nvPr/>
        </p:nvSpPr>
        <p:spPr>
          <a:xfrm rot="20998200">
            <a:off x="340200" y="443520"/>
            <a:ext cx="3547080" cy="583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3600" b="1">
                <a:solidFill>
                  <a:srgbClr val="F89B19"/>
                </a:solidFill>
                <a:latin typeface="None Shall Pass"/>
              </a:rPr>
              <a:t>P</a:t>
            </a:r>
            <a:r>
              <a:rPr lang="pt-BR" sz="2800" b="1">
                <a:solidFill>
                  <a:srgbClr val="F89B19"/>
                </a:solidFill>
                <a:latin typeface="Trebuchet MS"/>
              </a:rPr>
              <a:t>alestrante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411840" y="3508560"/>
            <a:ext cx="10441800" cy="1521000"/>
          </a:xfrm>
          <a:prstGeom prst="rect">
            <a:avLst/>
          </a:prstGeom>
        </p:spPr>
      </p:sp>
      <p:sp>
        <p:nvSpPr>
          <p:cNvPr id="42" name="CustomShape 4"/>
          <p:cNvSpPr/>
          <p:nvPr/>
        </p:nvSpPr>
        <p:spPr>
          <a:xfrm>
            <a:off x="411840" y="1674720"/>
            <a:ext cx="10441800" cy="430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5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Currículo </a:t>
            </a:r>
            <a:r>
              <a:rPr lang="pt-BR" sz="3500" b="1" dirty="0" err="1">
                <a:solidFill>
                  <a:srgbClr val="FFFFFF"/>
                </a:solidFill>
                <a:latin typeface="Trebuchet MS"/>
                <a:ea typeface="Times New Roman"/>
              </a:rPr>
              <a:t>Taq</a:t>
            </a:r>
            <a:endParaRPr dirty="0"/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Desenvolvedor na área há mais de 10 anos, programa em várias linguagens e é entusiasta de Software Livre, do qual é mantenedor de vários projetos, e autor de tutoriais de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Ruby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 e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Rails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 e do primeiro livro de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Ruby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 do Brasil. Sócio e desenvolvedor na empresa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Bluefish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, que trabalha com consultoria, treinamento e desenvolvimento utilizando apenas soluções de Software Livre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11705760" cy="6581520"/>
          </a:xfrm>
          <a:prstGeom prst="rect">
            <a:avLst/>
          </a:prstGeom>
        </p:spPr>
      </p:pic>
      <p:sp>
        <p:nvSpPr>
          <p:cNvPr id="44" name="CustomShape 1"/>
          <p:cNvSpPr/>
          <p:nvPr/>
        </p:nvSpPr>
        <p:spPr>
          <a:xfrm rot="20998200">
            <a:off x="340200" y="443520"/>
            <a:ext cx="3547080" cy="583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3600" b="1">
                <a:solidFill>
                  <a:srgbClr val="F89B19"/>
                </a:solidFill>
                <a:latin typeface="None Shall Pass"/>
              </a:rPr>
              <a:t>P</a:t>
            </a:r>
            <a:r>
              <a:rPr lang="pt-BR" sz="2800" b="1">
                <a:solidFill>
                  <a:srgbClr val="F89B19"/>
                </a:solidFill>
                <a:latin typeface="Trebuchet MS"/>
              </a:rPr>
              <a:t>alestrante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411840" y="3508560"/>
            <a:ext cx="10441800" cy="1521000"/>
          </a:xfrm>
          <a:prstGeom prst="rect">
            <a:avLst/>
          </a:prstGeom>
        </p:spPr>
      </p:sp>
      <p:sp>
        <p:nvSpPr>
          <p:cNvPr id="47" name="CustomShape 4"/>
          <p:cNvSpPr/>
          <p:nvPr/>
        </p:nvSpPr>
        <p:spPr>
          <a:xfrm>
            <a:off x="411840" y="1674720"/>
            <a:ext cx="10441800" cy="4301280"/>
          </a:xfrm>
          <a:prstGeom prst="rect">
            <a:avLst/>
          </a:prstGeom>
        </p:spPr>
      </p:sp>
      <p:pic>
        <p:nvPicPr>
          <p:cNvPr id="2" name="Picture 1" descr="ta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0"/>
            <a:ext cx="6584950" cy="65849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sp>
        <p:nvSpPr>
          <p:cNvPr id="49" name="CustomShape 1"/>
          <p:cNvSpPr/>
          <p:nvPr/>
        </p:nvSpPr>
        <p:spPr>
          <a:xfrm rot="20998200">
            <a:off x="340200" y="443520"/>
            <a:ext cx="3547080" cy="583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3600" b="1">
                <a:solidFill>
                  <a:srgbClr val="F89B19"/>
                </a:solidFill>
                <a:latin typeface="None Shall Pass"/>
              </a:rPr>
              <a:t>P</a:t>
            </a:r>
            <a:r>
              <a:rPr lang="pt-BR" sz="2800" b="1">
                <a:solidFill>
                  <a:srgbClr val="F89B19"/>
                </a:solidFill>
                <a:latin typeface="Trebuchet MS"/>
              </a:rPr>
              <a:t>alestrante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411840" y="1512000"/>
            <a:ext cx="10441800" cy="3517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5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Tutorial </a:t>
            </a:r>
            <a:r>
              <a:rPr lang="pt-BR" sz="3500" b="1" dirty="0">
                <a:solidFill>
                  <a:srgbClr val="FFFFFF"/>
                </a:solidFill>
                <a:latin typeface="Trebuchet MS"/>
                <a:ea typeface="Times New Roman"/>
              </a:rPr>
              <a:t>de </a:t>
            </a:r>
            <a:r>
              <a:rPr lang="pt-BR" sz="3500" b="1" dirty="0" err="1">
                <a:solidFill>
                  <a:srgbClr val="FFFFFF"/>
                </a:solidFill>
                <a:latin typeface="Trebuchet MS"/>
                <a:ea typeface="Times New Roman"/>
              </a:rPr>
              <a:t>Ruby</a:t>
            </a:r>
            <a:endParaRPr dirty="0"/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Liberado para o público em Janeiro de 2005, foi o primeiro tutorial de maior extensão publicado em Português. Ainda disponibilizado gratuitamente, gerou o livro “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Ruby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 - Conhecendo a Linguagem”, que foi o primeiro livro de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Ruby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 publicado no Brasil, em Março de 2006. Também em Abril de 2006 foi publicado um tutorial básico de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Rails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, sendo também um dos primeiros a destacar o framework no país.</a:t>
            </a:r>
            <a:endParaRPr sz="2200" dirty="0"/>
          </a:p>
        </p:txBody>
      </p:sp>
      <p:sp>
        <p:nvSpPr>
          <p:cNvPr id="52" name="CustomShape 4"/>
          <p:cNvSpPr/>
          <p:nvPr/>
        </p:nvSpPr>
        <p:spPr>
          <a:xfrm>
            <a:off x="411840" y="1674720"/>
            <a:ext cx="10441800" cy="1521000"/>
          </a:xfrm>
          <a:prstGeom prst="rect">
            <a:avLst/>
          </a:prstGeom>
        </p:spPr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0"/>
            <a:ext cx="11705760" cy="6581520"/>
          </a:xfrm>
          <a:prstGeom prst="rect">
            <a:avLst/>
          </a:prstGeom>
        </p:spPr>
      </p:pic>
      <p:pic>
        <p:nvPicPr>
          <p:cNvPr id="55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56" name="CustomShape 2"/>
          <p:cNvSpPr/>
          <p:nvPr/>
        </p:nvSpPr>
        <p:spPr>
          <a:xfrm>
            <a:off x="411840" y="1674720"/>
            <a:ext cx="10441800" cy="516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Fundada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em </a:t>
            </a:r>
            <a:r>
              <a:rPr lang="pt-BR" sz="2800" b="1" dirty="0">
                <a:solidFill>
                  <a:srgbClr val="F8780B"/>
                </a:solidFill>
                <a:latin typeface="Trebuchet MS"/>
                <a:ea typeface="Times New Roman"/>
              </a:rPr>
              <a:t>2004</a:t>
            </a:r>
            <a:endParaRPr sz="2800" dirty="0">
              <a:solidFill>
                <a:srgbClr val="F8780B"/>
              </a:solidFill>
            </a:endParaRPr>
          </a:p>
        </p:txBody>
      </p:sp>
      <p:pic>
        <p:nvPicPr>
          <p:cNvPr id="59" name="Picture 58"/>
          <p:cNvPicPr/>
          <p:nvPr/>
        </p:nvPicPr>
        <p:blipFill>
          <a:blip r:embed="rId4"/>
          <a:stretch>
            <a:fillRect/>
          </a:stretch>
        </p:blipFill>
        <p:spPr>
          <a:xfrm>
            <a:off x="6939720" y="853200"/>
            <a:ext cx="3788280" cy="5050800"/>
          </a:xfrm>
          <a:prstGeom prst="rect">
            <a:avLst/>
          </a:prstGeom>
        </p:spPr>
      </p:pic>
      <p:sp>
        <p:nvSpPr>
          <p:cNvPr id="60" name="TextShape 5"/>
          <p:cNvSpPr txBox="1"/>
          <p:nvPr/>
        </p:nvSpPr>
        <p:spPr>
          <a:xfrm>
            <a:off x="360000" y="2534760"/>
            <a:ext cx="6336000" cy="561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rebuchet MS"/>
              </a:rPr>
              <a:t>33ª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rebuchet MS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rebuchet MS"/>
              </a:rPr>
              <a:t>maior </a:t>
            </a:r>
            <a:r>
              <a:rPr lang="pt-BR" sz="2800" b="1" dirty="0">
                <a:solidFill>
                  <a:srgbClr val="F8780B"/>
                </a:solidFill>
                <a:latin typeface="Trebuchet MS"/>
                <a:ea typeface="Trebuchet MS"/>
              </a:rPr>
              <a:t>audiência</a:t>
            </a:r>
            <a:r>
              <a:rPr lang="pt-BR" sz="2200" b="1" dirty="0">
                <a:solidFill>
                  <a:srgbClr val="F8780B"/>
                </a:solidFill>
                <a:latin typeface="Trebuchet MS"/>
                <a:ea typeface="Trebuchet MS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rebuchet MS"/>
              </a:rPr>
              <a:t>do Brasil</a:t>
            </a:r>
            <a:endParaRPr sz="2200" dirty="0"/>
          </a:p>
        </p:txBody>
      </p:sp>
      <p:sp>
        <p:nvSpPr>
          <p:cNvPr id="61" name="TextShape 6"/>
          <p:cNvSpPr txBox="1"/>
          <p:nvPr/>
        </p:nvSpPr>
        <p:spPr>
          <a:xfrm>
            <a:off x="432000" y="3470760"/>
            <a:ext cx="5184000" cy="561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rebuchet MS"/>
              </a:rPr>
              <a:t>5º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rebuchet MS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rebuchet MS"/>
              </a:rPr>
              <a:t>maior </a:t>
            </a:r>
            <a:r>
              <a:rPr lang="pt-BR" sz="2800" b="1" dirty="0" err="1">
                <a:solidFill>
                  <a:srgbClr val="F8780B"/>
                </a:solidFill>
                <a:latin typeface="Trebuchet MS"/>
                <a:ea typeface="Trebuchet MS"/>
              </a:rPr>
              <a:t>timespent</a:t>
            </a:r>
            <a:r>
              <a:rPr lang="pt-BR" sz="2200" b="1" dirty="0">
                <a:solidFill>
                  <a:srgbClr val="F8780B"/>
                </a:solidFill>
                <a:latin typeface="Trebuchet MS"/>
                <a:ea typeface="Trebuchet MS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rebuchet MS"/>
              </a:rPr>
              <a:t>do Brasil</a:t>
            </a:r>
            <a:endParaRPr sz="2200" dirty="0"/>
          </a:p>
        </p:txBody>
      </p:sp>
      <p:sp>
        <p:nvSpPr>
          <p:cNvPr id="62" name="TextShape 7"/>
          <p:cNvSpPr txBox="1"/>
          <p:nvPr/>
        </p:nvSpPr>
        <p:spPr>
          <a:xfrm>
            <a:off x="360000" y="4464000"/>
            <a:ext cx="5184000" cy="561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rebuchet MS"/>
              </a:rPr>
              <a:t>21.000.000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rebuchet MS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rebuchet MS"/>
              </a:rPr>
              <a:t>usuários únicos</a:t>
            </a:r>
            <a:endParaRPr sz="22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0"/>
            <a:ext cx="11705760" cy="6581520"/>
          </a:xfrm>
          <a:prstGeom prst="rect">
            <a:avLst/>
          </a:prstGeom>
        </p:spPr>
      </p:pic>
      <p:pic>
        <p:nvPicPr>
          <p:cNvPr id="65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66" name="CustomShape 2"/>
          <p:cNvSpPr/>
          <p:nvPr/>
        </p:nvSpPr>
        <p:spPr>
          <a:xfrm>
            <a:off x="411840" y="2212200"/>
            <a:ext cx="10441800" cy="700200"/>
          </a:xfrm>
          <a:prstGeom prst="rect">
            <a:avLst/>
          </a:prstGeom>
        </p:spPr>
      </p:sp>
      <p:sp>
        <p:nvSpPr>
          <p:cNvPr id="67" name="CustomShape 3"/>
          <p:cNvSpPr/>
          <p:nvPr/>
        </p:nvSpPr>
        <p:spPr>
          <a:xfrm>
            <a:off x="411840" y="3148560"/>
            <a:ext cx="10665360" cy="1582560"/>
          </a:xfrm>
          <a:prstGeom prst="rect">
            <a:avLst/>
          </a:prstGeom>
        </p:spPr>
      </p:sp>
      <p:pic>
        <p:nvPicPr>
          <p:cNvPr id="68" name="Picture 67"/>
          <p:cNvPicPr/>
          <p:nvPr/>
        </p:nvPicPr>
        <p:blipFill>
          <a:blip r:embed="rId4"/>
          <a:stretch>
            <a:fillRect/>
          </a:stretch>
        </p:blipFill>
        <p:spPr>
          <a:xfrm>
            <a:off x="1179720" y="1368000"/>
            <a:ext cx="3618000" cy="4824000"/>
          </a:xfrm>
          <a:prstGeom prst="rect">
            <a:avLst/>
          </a:prstGeom>
        </p:spPr>
      </p:pic>
      <p:sp>
        <p:nvSpPr>
          <p:cNvPr id="69" name="TextShape 4"/>
          <p:cNvSpPr txBox="1"/>
          <p:nvPr/>
        </p:nvSpPr>
        <p:spPr>
          <a:xfrm>
            <a:off x="5112000" y="3096000"/>
            <a:ext cx="923040" cy="1509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pt-BR" sz="10000">
                <a:solidFill>
                  <a:srgbClr val="FFFFFF"/>
                </a:solidFill>
              </a:rPr>
              <a:t>=</a:t>
            </a:r>
            <a:endParaRPr/>
          </a:p>
        </p:txBody>
      </p:sp>
      <p:pic>
        <p:nvPicPr>
          <p:cNvPr id="70" name="Picture 69"/>
          <p:cNvPicPr/>
          <p:nvPr/>
        </p:nvPicPr>
        <p:blipFill>
          <a:blip r:embed="rId5"/>
          <a:stretch>
            <a:fillRect/>
          </a:stretch>
        </p:blipFill>
        <p:spPr>
          <a:xfrm>
            <a:off x="6300000" y="1368000"/>
            <a:ext cx="3620160" cy="4824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73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75" name="CustomShape 3"/>
          <p:cNvSpPr/>
          <p:nvPr/>
        </p:nvSpPr>
        <p:spPr>
          <a:xfrm>
            <a:off x="537102" y="1610274"/>
            <a:ext cx="10441800" cy="1005926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O Click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Jogos um dos maiores sites do Brasil com mais de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21 </a:t>
            </a:r>
            <a:r>
              <a:rPr lang="pt-BR" sz="2800" b="1" dirty="0">
                <a:solidFill>
                  <a:srgbClr val="F8780B"/>
                </a:solidFill>
                <a:latin typeface="Trebuchet MS"/>
                <a:ea typeface="Times New Roman"/>
              </a:rPr>
              <a:t>milhões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de usuário únicos e </a:t>
            </a:r>
            <a:r>
              <a:rPr lang="pt-BR" sz="2800" b="1" dirty="0">
                <a:solidFill>
                  <a:srgbClr val="F8780B"/>
                </a:solidFill>
                <a:latin typeface="Trebuchet MS"/>
                <a:ea typeface="Times New Roman"/>
              </a:rPr>
              <a:t>600m+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 err="1">
                <a:solidFill>
                  <a:srgbClr val="FFFFFF"/>
                </a:solidFill>
                <a:latin typeface="Trebuchet MS"/>
                <a:ea typeface="Times New Roman"/>
              </a:rPr>
              <a:t>pageviews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 por mês.</a:t>
            </a:r>
            <a:endParaRPr dirty="0"/>
          </a:p>
        </p:txBody>
      </p:sp>
      <p:sp>
        <p:nvSpPr>
          <p:cNvPr id="77" name="CustomShape 5"/>
          <p:cNvSpPr/>
          <p:nvPr/>
        </p:nvSpPr>
        <p:spPr>
          <a:xfrm>
            <a:off x="537102" y="3224125"/>
            <a:ext cx="10441800" cy="759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Tamb</a:t>
            </a:r>
            <a:r>
              <a:rPr lang="pt-BR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ém dá pra contar dessa forma...</a:t>
            </a:r>
            <a:endParaRPr dirty="0"/>
          </a:p>
        </p:txBody>
      </p:sp>
      <p:sp>
        <p:nvSpPr>
          <p:cNvPr id="78" name="CustomShape 6"/>
          <p:cNvSpPr/>
          <p:nvPr/>
        </p:nvSpPr>
        <p:spPr>
          <a:xfrm>
            <a:off x="322902" y="3971862"/>
            <a:ext cx="10656000" cy="21160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pt-BR" sz="2800" b="1" dirty="0">
                <a:solidFill>
                  <a:srgbClr val="F8780B"/>
                </a:solidFill>
                <a:latin typeface="Trebuchet MS"/>
                <a:ea typeface="Times New Roman"/>
              </a:rPr>
              <a:t>6.9 milhões</a:t>
            </a:r>
            <a:r>
              <a:rPr lang="pt-BR" sz="2200" b="1" dirty="0">
                <a:solidFill>
                  <a:srgbClr val="F8780B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>
                <a:solidFill>
                  <a:schemeClr val="bg1"/>
                </a:solidFill>
                <a:latin typeface="Trebuchet MS"/>
                <a:ea typeface="Times New Roman"/>
              </a:rPr>
              <a:t>de Big </a:t>
            </a:r>
            <a:r>
              <a:rPr lang="pt-BR" sz="2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Mac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são consumidos por mês em toda América Latina. </a:t>
            </a: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5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Isso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é </a:t>
            </a:r>
            <a:r>
              <a:rPr lang="pt-BR" sz="32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3 </a:t>
            </a:r>
            <a:r>
              <a:rPr lang="pt-BR" sz="3200" b="1" dirty="0">
                <a:solidFill>
                  <a:srgbClr val="F8780B"/>
                </a:solidFill>
                <a:latin typeface="Trebuchet MS"/>
                <a:ea typeface="Times New Roman"/>
              </a:rPr>
              <a:t>vezes menos</a:t>
            </a:r>
            <a:r>
              <a:rPr lang="pt-BR" sz="2200" b="1" dirty="0">
                <a:solidFill>
                  <a:srgbClr val="F8780B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que o número de usuários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únicos mensais do </a:t>
            </a:r>
            <a:endParaRPr dirty="0"/>
          </a:p>
          <a:p>
            <a:pPr algn="ctr">
              <a:lnSpc>
                <a:spcPct val="150000"/>
              </a:lnSpc>
            </a:pP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Click Jogos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82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85" name="CustomShape 4"/>
          <p:cNvSpPr/>
          <p:nvPr/>
        </p:nvSpPr>
        <p:spPr>
          <a:xfrm>
            <a:off x="532440" y="1454987"/>
            <a:ext cx="10665360" cy="1582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O Click Jogos esta entre os </a:t>
            </a:r>
            <a:r>
              <a:rPr lang="pt-BR" sz="3200" b="1" dirty="0">
                <a:solidFill>
                  <a:srgbClr val="F8780B"/>
                </a:solidFill>
                <a:latin typeface="Trebuchet MS"/>
                <a:ea typeface="Times New Roman"/>
              </a:rPr>
              <a:t>5 sites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mais acessados no Brasil, perdendo só para </a:t>
            </a:r>
            <a:r>
              <a:rPr lang="pt-BR" sz="2200" b="1" dirty="0" err="1">
                <a:solidFill>
                  <a:srgbClr val="FFFFFF"/>
                </a:solidFill>
                <a:latin typeface="Trebuchet MS"/>
                <a:ea typeface="Times New Roman"/>
              </a:rPr>
              <a:t>Facebook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, Google, </a:t>
            </a:r>
            <a:r>
              <a:rPr lang="pt-BR" sz="2200" b="1" dirty="0" err="1">
                <a:solidFill>
                  <a:srgbClr val="FFFFFF"/>
                </a:solidFill>
                <a:latin typeface="Trebuchet MS"/>
                <a:ea typeface="Times New Roman"/>
              </a:rPr>
              <a:t>Youtube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...</a:t>
            </a:r>
            <a:endParaRPr sz="2200" dirty="0"/>
          </a:p>
        </p:txBody>
      </p:sp>
      <p:sp>
        <p:nvSpPr>
          <p:cNvPr id="86" name="TextShape 5"/>
          <p:cNvSpPr txBox="1"/>
          <p:nvPr/>
        </p:nvSpPr>
        <p:spPr>
          <a:xfrm>
            <a:off x="847799" y="3138134"/>
            <a:ext cx="7449159" cy="356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O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que</a:t>
            </a: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seria</a:t>
            </a: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mais</a:t>
            </a: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ou</a:t>
            </a: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menos</a:t>
            </a: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isso</a:t>
            </a:r>
            <a:r>
              <a:rPr lang="pt-BR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...</a:t>
            </a:r>
            <a:endParaRPr lang="pt-BR" dirty="0"/>
          </a:p>
        </p:txBody>
      </p:sp>
      <p:sp>
        <p:nvSpPr>
          <p:cNvPr id="10" name="CustomShape 4"/>
          <p:cNvSpPr/>
          <p:nvPr/>
        </p:nvSpPr>
        <p:spPr>
          <a:xfrm>
            <a:off x="532440" y="3681721"/>
            <a:ext cx="10665360" cy="1582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endParaRPr dirty="0"/>
          </a:p>
        </p:txBody>
      </p:sp>
      <p:sp>
        <p:nvSpPr>
          <p:cNvPr id="11" name="CustomShape 4"/>
          <p:cNvSpPr/>
          <p:nvPr/>
        </p:nvSpPr>
        <p:spPr>
          <a:xfrm>
            <a:off x="532440" y="3918787"/>
            <a:ext cx="10665360" cy="1582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O maior estádio do mundo tem capacidade para </a:t>
            </a:r>
            <a:r>
              <a:rPr lang="pt-BR" sz="32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150 mil</a:t>
            </a:r>
            <a:r>
              <a:rPr lang="pt-BR" sz="3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pessoas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. </a:t>
            </a:r>
          </a:p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Seria preciso </a:t>
            </a:r>
            <a:r>
              <a:rPr lang="pt-BR" sz="32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133 estádios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para colocar toda audiência mensal do </a:t>
            </a:r>
          </a:p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Click Jogos</a:t>
            </a:r>
            <a:endParaRPr sz="22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0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20515" y="684023"/>
            <a:ext cx="37772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…o</a:t>
            </a:r>
            <a:r>
              <a:rPr lang="pt-BR" sz="2200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u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ainda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608" y="1453576"/>
            <a:ext cx="1120760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Os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Vingadores</a:t>
            </a:r>
            <a:r>
              <a:rPr lang="pt-BR" sz="22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foi o filme mais visto em 2012 no Brasil com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11 milhões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de espectadores. Isso é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quase metade</a:t>
            </a:r>
            <a:r>
              <a:rPr lang="pt-BR" sz="22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da audiência do Click Jogos por mês.</a:t>
            </a: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Em 2013 o </a:t>
            </a:r>
            <a:r>
              <a:rPr lang="pt-BR" sz="2800" b="1" dirty="0" err="1" smtClean="0">
                <a:solidFill>
                  <a:srgbClr val="F8780B"/>
                </a:solidFill>
                <a:latin typeface="Trebuchet MS"/>
                <a:ea typeface="Times New Roman"/>
              </a:rPr>
              <a:t>Lollapalooza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reuniu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167 mil pessoas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para o festival. </a:t>
            </a:r>
          </a:p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Seriam necessários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120 </a:t>
            </a:r>
            <a:r>
              <a:rPr lang="pt-BR" sz="2800" b="1" dirty="0" err="1" smtClean="0">
                <a:solidFill>
                  <a:srgbClr val="F8780B"/>
                </a:solidFill>
                <a:latin typeface="Trebuchet MS"/>
                <a:ea typeface="Times New Roman"/>
              </a:rPr>
              <a:t>Lollapaloozas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para atingir o n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ú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mero dos </a:t>
            </a:r>
          </a:p>
          <a:p>
            <a:pPr algn="ctr">
              <a:lnSpc>
                <a:spcPct val="100000"/>
              </a:lnSpc>
            </a:pP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usuários únicos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mensal do Click Jogos.</a:t>
            </a: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403</Words>
  <Application>Microsoft Macintosh PowerPoint</Application>
  <PresentationFormat>Custom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Nayara Cristina Jorge</cp:lastModifiedBy>
  <cp:revision>78</cp:revision>
  <dcterms:modified xsi:type="dcterms:W3CDTF">2013-05-21T05:27:26Z</dcterms:modified>
</cp:coreProperties>
</file>