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04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30F7D-050A-7C4E-9B1E-84FDCAF1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A4086-5B55-8944-B45C-F860A515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80EC3-7821-A248-9AEC-471B3A37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28C92-D30A-0C40-B39C-CBC0B83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51D78-3BC6-D641-8711-9839D751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2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49B8-6A82-EB48-A8AA-4369827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A4EE84-AF7B-D84E-9084-C682C5AF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6144C-486E-AA43-BA9B-7645F60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89F125-C4FB-1345-B80A-592624AC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68739-8B7E-B845-887C-ECEA646B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7C529A-0D68-E64F-986E-94FF2886B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242CE-198E-DA4C-A337-1D3A2B827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C4658-2CF2-3B4B-926F-AA986C5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56E1F-A86F-B341-8BDF-45739F2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069C6-7B32-5148-85E0-75F72001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747B-AE03-4F48-8EFC-8F4FFCF4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8E35E-EFD5-FB4B-BE36-6B93CB65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BB20D-365B-0645-9BFF-15C6B23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89837-6859-EA4E-864D-5EF41D1B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69BE1-302B-1A42-8FA4-E076445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5FE61-25B1-004C-ADFE-F059780E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ADEF94-975D-8446-A12C-A07D720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3F4F8-71A5-D14B-B969-7E48973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A90F1-F576-EF41-9BBD-D204AE97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3EFE7-1126-A44B-AEE8-114A54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39AF-CD0D-C04F-A6D3-DD53E9B8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41612-6714-1044-9B19-D76CED1F5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54191-A8FB-194F-A0D6-10CB1F07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42CEFA-B79F-BE43-BEB3-0F0748B5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6F1A1C-B49A-A547-BEB8-9C853A36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4F219-9D87-1F42-BBD9-DCE0CE80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5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7BC1-9451-9D40-986B-D5113292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10D02-E168-DD4A-A548-B8BE8389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C2DA1-502F-914C-969F-3F6AC203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1EB134-AEA6-0E4B-9F62-3FE190810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2D137B-BCA0-EF4E-8E0B-F03A6CC66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6834F7-AB85-D043-8CE3-236C767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CE7122-2C89-1E49-AC12-F0858F21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C5A133-27EF-834C-9A0F-F7660205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1068C-323F-494E-8565-1C7C63CB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34500C-D4DC-F24B-B966-0AA948EC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5E4613-F61D-AE40-A696-CCB601B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64792B-EFD9-B74F-BD0F-71396056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7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6BB6E-5951-8043-8679-452C5DC1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12D1D8-93F4-BB4D-AB40-3ECBED5E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430D2-FB7B-B341-AC00-3ECE6FC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1FB54-F98C-124E-82A5-1EDB662B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C7320-DD22-4849-89C4-2FA3F559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266D39-47F7-1D49-8B39-15540DF4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F4594E-BBEA-8C4C-88DC-182BFCFD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EAD197-2E50-4E4D-9468-5705151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E36F3-9FD8-1F46-BD45-031EA0ED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D4E7A-08D1-FC47-A240-D221076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5756C7-7EE3-1E4C-AC22-085C8336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49961D-6463-E54F-915F-79A53129E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1369A9-1C89-9F4E-9120-85C7FCFB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B5C5C-45EB-AF4E-9B83-0AEA946B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52BA17-CA83-244E-9B27-55F501A0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0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D0611D-9345-A344-A2EF-D20D3DED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EF2A6-14D8-F047-AAE1-F7F00B1B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366EA-D4F9-1E44-92DB-3BC2F0CE7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1D9B-2DE3-594C-BBB8-3DE0577C3AD4}" type="datetimeFigureOut"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771B2-2D30-4644-BA1A-614CE7F00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8DB8B-5B4E-834C-814F-85464A7C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DAC8-EC30-0C4A-9CFE-AF65AC6BC6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C01B1-1F67-444A-B2DC-10948F15D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Detection of Change points in the Historical Series of the Total Deaths per Month in Brazil since 2015 using Wavelets and Statistical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9FE3E3-2B7C-7746-B755-E877B8ADE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Alexandre Barbosa de Lima</a:t>
            </a:r>
          </a:p>
          <a:p>
            <a:r>
              <a:rPr lang="pt-BR"/>
              <a:t>Escola Politécnica da Universidade de São Paulo</a:t>
            </a:r>
          </a:p>
          <a:p>
            <a:r>
              <a:rPr lang="pt-BR"/>
              <a:t>Departamento de Energia e Automação 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E47A2E03-88DA-214E-AC2A-E48BD62416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4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75"/>
    </mc:Choice>
    <mc:Fallback>
      <p:transition spd="slow" advTm="292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5504C7-7002-F544-99A7-C8C000907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941" y="0"/>
            <a:ext cx="6786563" cy="6858000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FFDC709B-457D-7149-8144-8B388E52E9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8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93"/>
    </mc:Choice>
    <mc:Fallback>
      <p:transition spd="slow" advTm="36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CA31E714-0CB3-284B-B953-8EC7D56BE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1" y="1261405"/>
            <a:ext cx="11008659" cy="5018021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42B6D47A-48E8-4B4F-93E6-60F1AFD9CD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8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79"/>
    </mc:Choice>
    <mc:Fallback>
      <p:transition spd="slow" advTm="28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8F3B1-70E1-1245-8019-F2711785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200"/>
              <a:t>não há evidências de que a COVID-19 tenha afetado a tendência linear determinística da série histórica, ou seja, em média, o crescimento mensal no número de óbitos, que é de aproximadamente 708 mortes/mês, não mudou desde a primeira morte devida à COVID-19 registrada no Brasil em 16 de março de 2020; </a:t>
            </a:r>
          </a:p>
          <a:p>
            <a:r>
              <a:rPr lang="pt-BR" sz="3200"/>
              <a:t>não foi detectado </a:t>
            </a:r>
            <a:r>
              <a:rPr lang="pt-BR" sz="3200" i="1"/>
              <a:t>change point</a:t>
            </a:r>
            <a:r>
              <a:rPr lang="pt-BR" sz="3200"/>
              <a:t> (ponto de mudança) na tendência linear determinística da série histórica.</a:t>
            </a:r>
          </a:p>
          <a:p>
            <a:r>
              <a:rPr lang="pt-BR" sz="3200"/>
              <a:t>segundo a análise </a:t>
            </a:r>
            <a:r>
              <a:rPr lang="pt-BR" sz="3200" i="1"/>
              <a:t>wavelet</a:t>
            </a:r>
            <a:r>
              <a:rPr lang="pt-BR" sz="3200"/>
              <a:t>, a variância do sinal mudou em janeiro de 2017; no entanto, esse change point ocorreu muito antes do início da pandemia de COVID-19; e</a:t>
            </a:r>
          </a:p>
          <a:p>
            <a:r>
              <a:rPr lang="pt-BR" sz="3200"/>
              <a:t>não há evidências de que a COVID-19 tenha gerado change point no processo estocástico que gera a série histórica desde o início da pandemia (março de 2020).</a:t>
            </a:r>
          </a:p>
          <a:p>
            <a:endParaRPr lang="pt-BR"/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266F873D-AF50-494A-A272-C65940AF6B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76"/>
    </mc:Choice>
    <mc:Fallback>
      <p:transition spd="slow" advTm="76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8F3B1-70E1-1245-8019-F2711785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/>
              <a:t>Introdução</a:t>
            </a:r>
          </a:p>
          <a:p>
            <a:r>
              <a:rPr lang="pt-BR" sz="3600"/>
              <a:t>Resultados</a:t>
            </a:r>
          </a:p>
          <a:p>
            <a:r>
              <a:rPr lang="pt-BR" sz="3600"/>
              <a:t>Conclusão</a:t>
            </a:r>
          </a:p>
          <a:p>
            <a:endParaRPr lang="pt-BR"/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D5117B84-A1B2-0F4D-959E-6BFD82FB80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6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1"/>
    </mc:Choice>
    <mc:Fallback>
      <p:transition spd="slow" advTm="4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8F3B1-70E1-1245-8019-F2711785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/>
              <a:t>Pandemia de COVID-19</a:t>
            </a:r>
          </a:p>
          <a:p>
            <a:pPr lvl="1"/>
            <a:r>
              <a:rPr lang="pt-BR" sz="3200"/>
              <a:t>Surto teve início no Brasil em meados de março de 2020</a:t>
            </a:r>
          </a:p>
          <a:p>
            <a:pPr lvl="1"/>
            <a:r>
              <a:rPr lang="pt-BR" sz="3200"/>
              <a:t>Brasil é o segundo país em número de óbitos</a:t>
            </a:r>
          </a:p>
          <a:p>
            <a:r>
              <a:rPr lang="pt-BR" sz="3600"/>
              <a:t>A pandemia provocou algum </a:t>
            </a:r>
            <a:r>
              <a:rPr lang="pt-BR" sz="3600" i="1"/>
              <a:t>change point</a:t>
            </a:r>
            <a:r>
              <a:rPr lang="pt-BR" sz="3600"/>
              <a:t> no processo aleatório que gera a série de óbitos totais no Brasil?</a:t>
            </a:r>
          </a:p>
          <a:p>
            <a:pPr lvl="1"/>
            <a:r>
              <a:rPr lang="pt-BR" sz="3200"/>
              <a:t>Análise estatística</a:t>
            </a:r>
          </a:p>
          <a:p>
            <a:pPr lvl="1"/>
            <a:r>
              <a:rPr lang="pt-BR" sz="3200"/>
              <a:t>Análise Wavelet </a:t>
            </a:r>
          </a:p>
          <a:p>
            <a:endParaRPr lang="pt-BR"/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395B0D7B-BD52-244F-A2B9-C54BEF9B79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22"/>
    </mc:Choice>
    <mc:Fallback>
      <p:transition spd="slow" advTm="41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Contribuição do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8F3B1-70E1-1245-8019-F2711785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/>
              <a:t>Não há evidências de que a pandemia de COVID-19 tenha causado algum </a:t>
            </a:r>
            <a:r>
              <a:rPr lang="pt-BR" sz="3200" i="1"/>
              <a:t>change point</a:t>
            </a:r>
          </a:p>
          <a:p>
            <a:r>
              <a:rPr lang="pt-BR" sz="3200"/>
              <a:t>De certa forma, o resultado contraria a intuição, pois estamos enfrentando uma pandemia. Contudo, a análise estatística/wavelet da série histórica não detectou a presença de anomalias desde março deste ano.</a:t>
            </a:r>
          </a:p>
          <a:p>
            <a:endParaRPr lang="pt-BR"/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1A8514AD-5AB4-1140-B9A8-3F67866001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28"/>
    </mc:Choice>
    <mc:Fallback>
      <p:transition spd="slow" advTm="38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Resultados</a:t>
            </a:r>
          </a:p>
        </p:txBody>
      </p:sp>
      <p:pic>
        <p:nvPicPr>
          <p:cNvPr id="7" name="Imagem 6" descr="Uma imagem contendo mapa, traçado&#10;&#10;Descrição gerada automaticamente">
            <a:extLst>
              <a:ext uri="{FF2B5EF4-FFF2-40B4-BE49-F238E27FC236}">
                <a16:creationId xmlns:a16="http://schemas.microsoft.com/office/drawing/2014/main" id="{8E033755-B515-9440-955B-E487383F3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489075"/>
            <a:ext cx="9994900" cy="5003800"/>
          </a:xfrm>
          <a:prstGeom prst="rect">
            <a:avLst/>
          </a:prstGeom>
        </p:spPr>
      </p:pic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99AD7AE8-2CDE-254A-A555-3F53E8E077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1"/>
    </mc:Choice>
    <mc:Fallback>
      <p:transition spd="slow" advTm="5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Resultados</a:t>
            </a:r>
          </a:p>
        </p:txBody>
      </p:sp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DD0352AE-30AC-A845-8E3F-5DEF1C4C6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303618"/>
            <a:ext cx="9994900" cy="5003800"/>
          </a:xfrm>
          <a:prstGeom prst="rect">
            <a:avLst/>
          </a:prstGeom>
        </p:spPr>
      </p:pic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A835B430-6DA5-4F4F-99C4-E50C2961ED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0"/>
    </mc:Choice>
    <mc:Fallback>
      <p:transition spd="slow" advTm="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C7823-FCCE-824A-8CD5-BE7A0ED4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285688"/>
            <a:ext cx="9994900" cy="5003800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A1BBED23-6C9A-334A-8611-A641AF4E80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3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4"/>
    </mc:Choice>
    <mc:Fallback>
      <p:transition spd="slow" advTm="5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Resultados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318E315-0655-7A42-8C13-3A2D3F1F1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455" y="1690688"/>
            <a:ext cx="8895350" cy="4080436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0154B07A-0D38-A541-B26E-D95CD332D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4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94"/>
    </mc:Choice>
    <mc:Fallback>
      <p:transition spd="slow" advTm="9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C3DC2-2FE2-9E4D-8F43-04EC39D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4" name="Imagem 3" descr="Uma imagem contendo mesa, foto, computador, diferente&#10;&#10;Descrição gerada automaticamente">
            <a:extLst>
              <a:ext uri="{FF2B5EF4-FFF2-40B4-BE49-F238E27FC236}">
                <a16:creationId xmlns:a16="http://schemas.microsoft.com/office/drawing/2014/main" id="{30B64595-82EE-4C41-830D-68F34E72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081" y="743344"/>
            <a:ext cx="5857449" cy="5798875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8566B33F-D1F9-3341-857D-5FD6D666A7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1"/>
    </mc:Choice>
    <mc:Fallback>
      <p:transition spd="slow" advTm="3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290</Words>
  <Application>Microsoft Macintosh PowerPoint</Application>
  <PresentationFormat>Widescreen</PresentationFormat>
  <Paragraphs>30</Paragraphs>
  <Slides>12</Slides>
  <Notes>0</Notes>
  <HiddenSlides>0</HiddenSlides>
  <MMClips>12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Detection of Change points in the Historical Series of the Total Deaths per Month in Brazil since 2015 using Wavelets and Statistical Analysis</vt:lpstr>
      <vt:lpstr>Sumário</vt:lpstr>
      <vt:lpstr>Introdução</vt:lpstr>
      <vt:lpstr>Contribuição do Artigo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Change points in the Historical Series of the Total Deaths per Month in Brazil since 2015 using Wavelets and Statistical Analysis</dc:title>
  <dc:creator>Alexandre Barbosa de Lima</dc:creator>
  <cp:lastModifiedBy>Alexandre Barbosa de Lima</cp:lastModifiedBy>
  <cp:revision>3</cp:revision>
  <cp:lastPrinted>2020-09-20T18:19:27Z</cp:lastPrinted>
  <dcterms:created xsi:type="dcterms:W3CDTF">2020-09-20T17:00:03Z</dcterms:created>
  <dcterms:modified xsi:type="dcterms:W3CDTF">2020-09-20T20:04:23Z</dcterms:modified>
</cp:coreProperties>
</file>