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erriweather-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21f0327d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21f0327d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21f0327d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21f0327d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21f0327d4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21f0327d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1f0327d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1f0327d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21f0327d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21f0327d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21f0327d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21f0327d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77ec9e7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77ec9e7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21f0327d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21f0327d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21f0327d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21f0327d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hyperlink" Target="http://drive.google.com/file/d/164u-8H9jJY6tqpG1rs45aNnLSMcLp9qL/view" TargetMode="External"/><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drive.google.com/file/d/1TUWl8pI-83SB8iGwzcipXWLoriRtw8X5/view"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hyperlink" Target="http://drive.google.com/file/d/1at8BBE31l4RCMAaIlUul6qCk97dAdNEi/view" TargetMode="External"/><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drive.google.com/file/d/1OKtJR7qChG_9y03bmKrgss4YjggQuTpC/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Criss-Cross</a:t>
            </a:r>
            <a:endParaRPr/>
          </a:p>
        </p:txBody>
      </p:sp>
      <p:sp>
        <p:nvSpPr>
          <p:cNvPr id="87" name="Google Shape;87;p13"/>
          <p:cNvSpPr txBox="1"/>
          <p:nvPr>
            <p:ph idx="1" type="subTitle"/>
          </p:nvPr>
        </p:nvSpPr>
        <p:spPr>
          <a:xfrm>
            <a:off x="31325" y="4554500"/>
            <a:ext cx="39783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Clavel, David Yang, Nathan DuPont</a:t>
            </a:r>
            <a:endParaRPr/>
          </a:p>
        </p:txBody>
      </p:sp>
      <p:pic>
        <p:nvPicPr>
          <p:cNvPr id="88" name="Google Shape;88;p13"/>
          <p:cNvPicPr preferRelativeResize="0"/>
          <p:nvPr/>
        </p:nvPicPr>
        <p:blipFill>
          <a:blip r:embed="rId3">
            <a:alphaModFix/>
          </a:blip>
          <a:stretch>
            <a:fillRect/>
          </a:stretch>
        </p:blipFill>
        <p:spPr>
          <a:xfrm>
            <a:off x="5011800" y="680795"/>
            <a:ext cx="3938481" cy="1963200"/>
          </a:xfrm>
          <a:prstGeom prst="rect">
            <a:avLst/>
          </a:prstGeom>
          <a:noFill/>
          <a:ln>
            <a:noFill/>
          </a:ln>
        </p:spPr>
      </p:pic>
      <p:pic>
        <p:nvPicPr>
          <p:cNvPr id="89" name="Google Shape;89;p13"/>
          <p:cNvPicPr preferRelativeResize="0"/>
          <p:nvPr/>
        </p:nvPicPr>
        <p:blipFill>
          <a:blip r:embed="rId4">
            <a:alphaModFix/>
          </a:blip>
          <a:stretch>
            <a:fillRect/>
          </a:stretch>
        </p:blipFill>
        <p:spPr>
          <a:xfrm>
            <a:off x="2502775" y="2703150"/>
            <a:ext cx="6447500" cy="1893325"/>
          </a:xfrm>
          <a:prstGeom prst="rect">
            <a:avLst/>
          </a:prstGeom>
          <a:noFill/>
          <a:ln>
            <a:noFill/>
          </a:ln>
        </p:spPr>
      </p:pic>
      <p:sp>
        <p:nvSpPr>
          <p:cNvPr id="90" name="Google Shape;90;p13"/>
          <p:cNvSpPr/>
          <p:nvPr/>
        </p:nvSpPr>
        <p:spPr>
          <a:xfrm>
            <a:off x="2583025" y="3821950"/>
            <a:ext cx="6367200" cy="172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 name="Google Shape;91;p13" title="cs4981-slide1.mp3">
            <a:hlinkClick r:id="rId5"/>
          </p:cNvPr>
          <p:cNvPicPr preferRelativeResize="0"/>
          <p:nvPr/>
        </p:nvPicPr>
        <p:blipFill>
          <a:blip r:embed="rId6">
            <a:alphaModFix/>
          </a:blip>
          <a:stretch>
            <a:fillRect/>
          </a:stretch>
        </p:blipFill>
        <p:spPr>
          <a:xfrm>
            <a:off x="8625675" y="4655625"/>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Walk-through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97" name="Google Shape;97;p14"/>
          <p:cNvSpPr txBox="1"/>
          <p:nvPr>
            <p:ph idx="1" type="body"/>
          </p:nvPr>
        </p:nvSpPr>
        <p:spPr>
          <a:xfrm>
            <a:off x="729450" y="2078875"/>
            <a:ext cx="4502700" cy="1527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83"/>
              <a:t>Given a number of lines, find the number of distinct points at which the line segments intersect or touch. </a:t>
            </a:r>
            <a:endParaRPr sz="1983"/>
          </a:p>
          <a:p>
            <a:pPr indent="0" lvl="0" marL="0" rtl="0" algn="l">
              <a:spcBef>
                <a:spcPts val="1200"/>
              </a:spcBef>
              <a:spcAft>
                <a:spcPts val="0"/>
              </a:spcAft>
              <a:buNone/>
            </a:pPr>
            <a:r>
              <a:t/>
            </a:r>
            <a:endParaRPr sz="1050">
              <a:solidFill>
                <a:srgbClr val="000000"/>
              </a:solidFill>
              <a:highlight>
                <a:srgbClr val="FFFFFF"/>
              </a:highlight>
              <a:latin typeface="Merriweather"/>
              <a:ea typeface="Merriweather"/>
              <a:cs typeface="Merriweather"/>
              <a:sym typeface="Merriweather"/>
            </a:endParaRPr>
          </a:p>
          <a:p>
            <a:pPr indent="0" lvl="0" marL="0" rtl="0" algn="l">
              <a:spcBef>
                <a:spcPts val="0"/>
              </a:spcBef>
              <a:spcAft>
                <a:spcPts val="1200"/>
              </a:spcAft>
              <a:buNone/>
            </a:pPr>
            <a:r>
              <a:t/>
            </a:r>
            <a:endParaRPr/>
          </a:p>
        </p:txBody>
      </p:sp>
      <p:pic>
        <p:nvPicPr>
          <p:cNvPr id="98" name="Google Shape;98;p14"/>
          <p:cNvPicPr preferRelativeResize="0"/>
          <p:nvPr/>
        </p:nvPicPr>
        <p:blipFill>
          <a:blip r:embed="rId3">
            <a:alphaModFix/>
          </a:blip>
          <a:stretch>
            <a:fillRect/>
          </a:stretch>
        </p:blipFill>
        <p:spPr>
          <a:xfrm>
            <a:off x="5319750" y="950125"/>
            <a:ext cx="3581400" cy="3790950"/>
          </a:xfrm>
          <a:prstGeom prst="rect">
            <a:avLst/>
          </a:prstGeom>
          <a:noFill/>
          <a:ln>
            <a:noFill/>
          </a:ln>
        </p:spPr>
      </p:pic>
      <p:pic>
        <p:nvPicPr>
          <p:cNvPr id="99" name="Google Shape;99;p14" title="cs4981-slide2.mp3">
            <a:hlinkClick r:id="rId4"/>
          </p:cNvPr>
          <p:cNvPicPr preferRelativeResize="0"/>
          <p:nvPr/>
        </p:nvPicPr>
        <p:blipFill>
          <a:blip r:embed="rId5">
            <a:alphaModFix/>
          </a:blip>
          <a:stretch>
            <a:fillRect/>
          </a:stretch>
        </p:blipFill>
        <p:spPr>
          <a:xfrm>
            <a:off x="8686800" y="468630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a:t>
            </a:r>
            <a:endParaRPr/>
          </a:p>
        </p:txBody>
      </p:sp>
      <p:sp>
        <p:nvSpPr>
          <p:cNvPr id="105" name="Google Shape;105;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 1: a integer n (1 ≤ n ≤ 1000) which is the number of lines.</a:t>
            </a:r>
            <a:endParaRPr/>
          </a:p>
          <a:p>
            <a:pPr indent="0" lvl="0" marL="0" rtl="0" algn="l">
              <a:spcBef>
                <a:spcPts val="1200"/>
              </a:spcBef>
              <a:spcAft>
                <a:spcPts val="1200"/>
              </a:spcAft>
              <a:buNone/>
            </a:pPr>
            <a:r>
              <a:rPr lang="en"/>
              <a:t>The following n lines contain four integers ,                                                                                                 lines are non-zero length. The two points will be distinct meaning </a:t>
            </a:r>
            <a:endParaRPr/>
          </a:p>
        </p:txBody>
      </p:sp>
      <p:pic>
        <p:nvPicPr>
          <p:cNvPr id="106" name="Google Shape;106;p15"/>
          <p:cNvPicPr preferRelativeResize="0"/>
          <p:nvPr/>
        </p:nvPicPr>
        <p:blipFill>
          <a:blip r:embed="rId3">
            <a:alphaModFix/>
          </a:blip>
          <a:stretch>
            <a:fillRect/>
          </a:stretch>
        </p:blipFill>
        <p:spPr>
          <a:xfrm>
            <a:off x="4238275" y="2786075"/>
            <a:ext cx="1962150" cy="190500"/>
          </a:xfrm>
          <a:prstGeom prst="rect">
            <a:avLst/>
          </a:prstGeom>
          <a:noFill/>
          <a:ln>
            <a:noFill/>
          </a:ln>
        </p:spPr>
      </p:pic>
      <p:pic>
        <p:nvPicPr>
          <p:cNvPr id="107" name="Google Shape;107;p15"/>
          <p:cNvPicPr preferRelativeResize="0"/>
          <p:nvPr/>
        </p:nvPicPr>
        <p:blipFill>
          <a:blip r:embed="rId4">
            <a:alphaModFix/>
          </a:blip>
          <a:stretch>
            <a:fillRect/>
          </a:stretch>
        </p:blipFill>
        <p:spPr>
          <a:xfrm>
            <a:off x="3908275" y="2538413"/>
            <a:ext cx="2981325" cy="219075"/>
          </a:xfrm>
          <a:prstGeom prst="rect">
            <a:avLst/>
          </a:prstGeom>
          <a:noFill/>
          <a:ln>
            <a:noFill/>
          </a:ln>
        </p:spPr>
      </p:pic>
      <p:pic>
        <p:nvPicPr>
          <p:cNvPr id="108" name="Google Shape;108;p15"/>
          <p:cNvPicPr preferRelativeResize="0"/>
          <p:nvPr/>
        </p:nvPicPr>
        <p:blipFill>
          <a:blip r:embed="rId5">
            <a:alphaModFix/>
          </a:blip>
          <a:stretch>
            <a:fillRect/>
          </a:stretch>
        </p:blipFill>
        <p:spPr>
          <a:xfrm>
            <a:off x="729450" y="3442075"/>
            <a:ext cx="6508263" cy="1013850"/>
          </a:xfrm>
          <a:prstGeom prst="rect">
            <a:avLst/>
          </a:prstGeom>
          <a:noFill/>
          <a:ln>
            <a:noFill/>
          </a:ln>
        </p:spPr>
      </p:pic>
      <p:pic>
        <p:nvPicPr>
          <p:cNvPr id="109" name="Google Shape;109;p15" title="cs4981-slide3.mp3">
            <a:hlinkClick r:id="rId6"/>
          </p:cNvPr>
          <p:cNvPicPr preferRelativeResize="0"/>
          <p:nvPr/>
        </p:nvPicPr>
        <p:blipFill>
          <a:blip r:embed="rId7">
            <a:alphaModFix/>
          </a:blip>
          <a:stretch>
            <a:fillRect/>
          </a:stretch>
        </p:blipFill>
        <p:spPr>
          <a:xfrm>
            <a:off x="8686800" y="4686300"/>
            <a:ext cx="4572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15" name="Google Shape;115;p16"/>
          <p:cNvSpPr txBox="1"/>
          <p:nvPr>
            <p:ph idx="1" type="body"/>
          </p:nvPr>
        </p:nvSpPr>
        <p:spPr>
          <a:xfrm>
            <a:off x="729450" y="2078875"/>
            <a:ext cx="76887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highlight>
                  <a:srgbClr val="FFFFFF"/>
                </a:highlight>
              </a:rPr>
              <a:t>Output the number of distinct points for which there is at least one pair of line segments that intersects or touches at this point. If there are infinitely many such points, output -1.</a:t>
            </a:r>
            <a:endParaRPr/>
          </a:p>
        </p:txBody>
      </p:sp>
      <p:pic>
        <p:nvPicPr>
          <p:cNvPr id="116" name="Google Shape;116;p16"/>
          <p:cNvPicPr preferRelativeResize="0"/>
          <p:nvPr/>
        </p:nvPicPr>
        <p:blipFill>
          <a:blip r:embed="rId3">
            <a:alphaModFix/>
          </a:blip>
          <a:stretch>
            <a:fillRect/>
          </a:stretch>
        </p:blipFill>
        <p:spPr>
          <a:xfrm>
            <a:off x="729450" y="3056800"/>
            <a:ext cx="6508263" cy="1013850"/>
          </a:xfrm>
          <a:prstGeom prst="rect">
            <a:avLst/>
          </a:prstGeom>
          <a:noFill/>
          <a:ln>
            <a:noFill/>
          </a:ln>
        </p:spPr>
      </p:pic>
      <p:pic>
        <p:nvPicPr>
          <p:cNvPr id="117" name="Google Shape;117;p16" title="cs4981-slide4.mp3">
            <a:hlinkClick r:id="rId4"/>
          </p:cNvPr>
          <p:cNvPicPr preferRelativeResize="0"/>
          <p:nvPr/>
        </p:nvPicPr>
        <p:blipFill>
          <a:blip r:embed="rId5">
            <a:alphaModFix/>
          </a:blip>
          <a:stretch>
            <a:fillRect/>
          </a:stretch>
        </p:blipFill>
        <p:spPr>
          <a:xfrm>
            <a:off x="8686800" y="468630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Edge Cases</a:t>
            </a:r>
            <a:endParaRPr/>
          </a:p>
        </p:txBody>
      </p:sp>
      <p:sp>
        <p:nvSpPr>
          <p:cNvPr id="123" name="Google Shape;123;p17"/>
          <p:cNvSpPr txBox="1"/>
          <p:nvPr>
            <p:ph idx="1" type="body"/>
          </p:nvPr>
        </p:nvSpPr>
        <p:spPr>
          <a:xfrm>
            <a:off x="727650" y="1901275"/>
            <a:ext cx="7688700" cy="592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We need to find the intersections between lines</a:t>
            </a:r>
            <a:endParaRPr/>
          </a:p>
          <a:p>
            <a:pPr indent="-311150" lvl="0" marL="457200" rtl="0" algn="l">
              <a:spcBef>
                <a:spcPts val="0"/>
              </a:spcBef>
              <a:spcAft>
                <a:spcPts val="0"/>
              </a:spcAft>
              <a:buSzPts val="1300"/>
              <a:buChar char="-"/>
            </a:pPr>
            <a:r>
              <a:rPr lang="en"/>
              <a:t>There are a few edge cases we need to be aware of:</a:t>
            </a:r>
            <a:endParaRPr/>
          </a:p>
        </p:txBody>
      </p:sp>
      <p:grpSp>
        <p:nvGrpSpPr>
          <p:cNvPr id="124" name="Google Shape;124;p17"/>
          <p:cNvGrpSpPr/>
          <p:nvPr/>
        </p:nvGrpSpPr>
        <p:grpSpPr>
          <a:xfrm>
            <a:off x="1361038" y="2748775"/>
            <a:ext cx="929425" cy="1446075"/>
            <a:chOff x="1287725" y="3053550"/>
            <a:chExt cx="929425" cy="1446075"/>
          </a:xfrm>
        </p:grpSpPr>
        <p:cxnSp>
          <p:nvCxnSpPr>
            <p:cNvPr id="125" name="Google Shape;125;p17"/>
            <p:cNvCxnSpPr/>
            <p:nvPr/>
          </p:nvCxnSpPr>
          <p:spPr>
            <a:xfrm flipH="1" rot="10800000">
              <a:off x="1287725" y="3811425"/>
              <a:ext cx="444000" cy="688200"/>
            </a:xfrm>
            <a:prstGeom prst="straightConnector1">
              <a:avLst/>
            </a:prstGeom>
            <a:noFill/>
            <a:ln cap="flat" cmpd="sng" w="28575">
              <a:solidFill>
                <a:schemeClr val="dk2"/>
              </a:solidFill>
              <a:prstDash val="solid"/>
              <a:round/>
              <a:headEnd len="med" w="med" type="oval"/>
              <a:tailEnd len="med" w="med" type="oval"/>
            </a:ln>
          </p:spPr>
        </p:cxnSp>
        <p:cxnSp>
          <p:nvCxnSpPr>
            <p:cNvPr id="126" name="Google Shape;126;p17"/>
            <p:cNvCxnSpPr/>
            <p:nvPr/>
          </p:nvCxnSpPr>
          <p:spPr>
            <a:xfrm flipH="1" rot="10800000">
              <a:off x="1773150" y="3053550"/>
              <a:ext cx="444000" cy="688200"/>
            </a:xfrm>
            <a:prstGeom prst="straightConnector1">
              <a:avLst/>
            </a:prstGeom>
            <a:noFill/>
            <a:ln cap="flat" cmpd="sng" w="28575">
              <a:solidFill>
                <a:srgbClr val="FF0000"/>
              </a:solidFill>
              <a:prstDash val="solid"/>
              <a:round/>
              <a:headEnd len="med" w="med" type="oval"/>
              <a:tailEnd len="med" w="med" type="oval"/>
            </a:ln>
          </p:spPr>
        </p:cxnSp>
      </p:grpSp>
      <p:grpSp>
        <p:nvGrpSpPr>
          <p:cNvPr id="127" name="Google Shape;127;p17"/>
          <p:cNvGrpSpPr/>
          <p:nvPr/>
        </p:nvGrpSpPr>
        <p:grpSpPr>
          <a:xfrm>
            <a:off x="4314410" y="2748508"/>
            <a:ext cx="929386" cy="1446615"/>
            <a:chOff x="2868475" y="3274298"/>
            <a:chExt cx="823632" cy="1274102"/>
          </a:xfrm>
        </p:grpSpPr>
        <p:cxnSp>
          <p:nvCxnSpPr>
            <p:cNvPr id="128" name="Google Shape;128;p17"/>
            <p:cNvCxnSpPr/>
            <p:nvPr/>
          </p:nvCxnSpPr>
          <p:spPr>
            <a:xfrm flipH="1" rot="10800000">
              <a:off x="2868475" y="3860200"/>
              <a:ext cx="444000" cy="688200"/>
            </a:xfrm>
            <a:prstGeom prst="straightConnector1">
              <a:avLst/>
            </a:prstGeom>
            <a:noFill/>
            <a:ln cap="flat" cmpd="sng" w="28575">
              <a:solidFill>
                <a:schemeClr val="dk2"/>
              </a:solidFill>
              <a:prstDash val="solid"/>
              <a:round/>
              <a:headEnd len="med" w="med" type="oval"/>
              <a:tailEnd len="med" w="med" type="oval"/>
            </a:ln>
          </p:spPr>
        </p:cxnSp>
        <p:cxnSp>
          <p:nvCxnSpPr>
            <p:cNvPr id="129" name="Google Shape;129;p17"/>
            <p:cNvCxnSpPr/>
            <p:nvPr/>
          </p:nvCxnSpPr>
          <p:spPr>
            <a:xfrm flipH="1" rot="10800000">
              <a:off x="3255607" y="3274298"/>
              <a:ext cx="436500" cy="680700"/>
            </a:xfrm>
            <a:prstGeom prst="straightConnector1">
              <a:avLst/>
            </a:prstGeom>
            <a:noFill/>
            <a:ln cap="flat" cmpd="sng" w="28575">
              <a:solidFill>
                <a:srgbClr val="FF0000"/>
              </a:solidFill>
              <a:prstDash val="solid"/>
              <a:round/>
              <a:headEnd len="med" w="med" type="oval"/>
              <a:tailEnd len="med" w="med" type="oval"/>
            </a:ln>
          </p:spPr>
        </p:cxnSp>
      </p:grpSp>
      <p:grpSp>
        <p:nvGrpSpPr>
          <p:cNvPr id="130" name="Google Shape;130;p17"/>
          <p:cNvGrpSpPr/>
          <p:nvPr/>
        </p:nvGrpSpPr>
        <p:grpSpPr>
          <a:xfrm>
            <a:off x="6505984" y="2748987"/>
            <a:ext cx="922035" cy="1445655"/>
            <a:chOff x="6968234" y="3053762"/>
            <a:chExt cx="922035" cy="1445655"/>
          </a:xfrm>
        </p:grpSpPr>
        <p:cxnSp>
          <p:nvCxnSpPr>
            <p:cNvPr id="131" name="Google Shape;131;p17"/>
            <p:cNvCxnSpPr/>
            <p:nvPr/>
          </p:nvCxnSpPr>
          <p:spPr>
            <a:xfrm flipH="1" rot="10800000">
              <a:off x="6968234" y="3615356"/>
              <a:ext cx="561571" cy="884062"/>
            </a:xfrm>
            <a:prstGeom prst="straightConnector1">
              <a:avLst/>
            </a:prstGeom>
            <a:noFill/>
            <a:ln cap="flat" cmpd="sng" w="28575">
              <a:solidFill>
                <a:schemeClr val="dk2"/>
              </a:solidFill>
              <a:prstDash val="solid"/>
              <a:round/>
              <a:headEnd len="med" w="med" type="oval"/>
              <a:tailEnd len="med" w="med" type="oval"/>
            </a:ln>
          </p:spPr>
        </p:cxnSp>
        <p:cxnSp>
          <p:nvCxnSpPr>
            <p:cNvPr id="132" name="Google Shape;132;p17"/>
            <p:cNvCxnSpPr/>
            <p:nvPr/>
          </p:nvCxnSpPr>
          <p:spPr>
            <a:xfrm flipH="1" rot="10800000">
              <a:off x="7328670" y="3053762"/>
              <a:ext cx="561600" cy="884100"/>
            </a:xfrm>
            <a:prstGeom prst="straightConnector1">
              <a:avLst/>
            </a:prstGeom>
            <a:noFill/>
            <a:ln cap="flat" cmpd="sng" w="28575">
              <a:solidFill>
                <a:srgbClr val="FF0000"/>
              </a:solidFill>
              <a:prstDash val="solid"/>
              <a:round/>
              <a:headEnd len="med" w="med" type="oval"/>
              <a:tailEnd len="med" w="med" type="oval"/>
            </a:ln>
          </p:spPr>
        </p:cxnSp>
      </p:grpSp>
      <p:sp>
        <p:nvSpPr>
          <p:cNvPr id="133" name="Google Shape;133;p17"/>
          <p:cNvSpPr txBox="1"/>
          <p:nvPr>
            <p:ph idx="1" type="body"/>
          </p:nvPr>
        </p:nvSpPr>
        <p:spPr>
          <a:xfrm>
            <a:off x="3772450" y="4194825"/>
            <a:ext cx="2013300" cy="643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t>Coincident</a:t>
            </a:r>
            <a:endParaRPr/>
          </a:p>
          <a:p>
            <a:pPr indent="0" lvl="0" marL="0" rtl="0" algn="ctr">
              <a:lnSpc>
                <a:spcPct val="100000"/>
              </a:lnSpc>
              <a:spcBef>
                <a:spcPts val="400"/>
              </a:spcBef>
              <a:spcAft>
                <a:spcPts val="400"/>
              </a:spcAft>
              <a:buNone/>
            </a:pPr>
            <a:r>
              <a:rPr lang="en"/>
              <a:t>Endpoint Overlapping</a:t>
            </a:r>
            <a:endParaRPr/>
          </a:p>
        </p:txBody>
      </p:sp>
      <p:sp>
        <p:nvSpPr>
          <p:cNvPr id="134" name="Google Shape;134;p17"/>
          <p:cNvSpPr txBox="1"/>
          <p:nvPr>
            <p:ph idx="1" type="body"/>
          </p:nvPr>
        </p:nvSpPr>
        <p:spPr>
          <a:xfrm>
            <a:off x="6376850" y="4194825"/>
            <a:ext cx="2104800" cy="643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t>Coincident</a:t>
            </a:r>
            <a:endParaRPr/>
          </a:p>
          <a:p>
            <a:pPr indent="0" lvl="0" marL="0" rtl="0" algn="ctr">
              <a:lnSpc>
                <a:spcPct val="100000"/>
              </a:lnSpc>
              <a:spcBef>
                <a:spcPts val="400"/>
              </a:spcBef>
              <a:spcAft>
                <a:spcPts val="400"/>
              </a:spcAft>
              <a:buNone/>
            </a:pPr>
            <a:r>
              <a:rPr lang="en"/>
              <a:t>Multiple Overlapping</a:t>
            </a:r>
            <a:endParaRPr/>
          </a:p>
        </p:txBody>
      </p:sp>
      <p:sp>
        <p:nvSpPr>
          <p:cNvPr id="135" name="Google Shape;135;p17"/>
          <p:cNvSpPr txBox="1"/>
          <p:nvPr>
            <p:ph idx="1" type="body"/>
          </p:nvPr>
        </p:nvSpPr>
        <p:spPr>
          <a:xfrm>
            <a:off x="925763" y="4194825"/>
            <a:ext cx="1800000" cy="643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t>Coincident</a:t>
            </a:r>
            <a:endParaRPr/>
          </a:p>
          <a:p>
            <a:pPr indent="0" lvl="0" marL="0" rtl="0" algn="ctr">
              <a:lnSpc>
                <a:spcPct val="100000"/>
              </a:lnSpc>
              <a:spcBef>
                <a:spcPts val="400"/>
              </a:spcBef>
              <a:spcAft>
                <a:spcPts val="400"/>
              </a:spcAft>
              <a:buNone/>
            </a:pPr>
            <a:r>
              <a:rPr lang="en"/>
              <a:t>Not Overlapping</a:t>
            </a:r>
            <a:endParaRPr/>
          </a:p>
        </p:txBody>
      </p:sp>
      <p:cxnSp>
        <p:nvCxnSpPr>
          <p:cNvPr id="136" name="Google Shape;136;p17"/>
          <p:cNvCxnSpPr/>
          <p:nvPr/>
        </p:nvCxnSpPr>
        <p:spPr>
          <a:xfrm flipH="1" rot="10800000">
            <a:off x="7711575" y="2748400"/>
            <a:ext cx="706500" cy="1118400"/>
          </a:xfrm>
          <a:prstGeom prst="straightConnector1">
            <a:avLst/>
          </a:prstGeom>
          <a:noFill/>
          <a:ln cap="flat" cmpd="sng" w="28575">
            <a:solidFill>
              <a:schemeClr val="dk2"/>
            </a:solidFill>
            <a:prstDash val="solid"/>
            <a:round/>
            <a:headEnd len="med" w="med" type="oval"/>
            <a:tailEnd len="med" w="med" type="oval"/>
          </a:ln>
        </p:spPr>
      </p:cxnSp>
      <p:cxnSp>
        <p:nvCxnSpPr>
          <p:cNvPr id="137" name="Google Shape;137;p17"/>
          <p:cNvCxnSpPr/>
          <p:nvPr/>
        </p:nvCxnSpPr>
        <p:spPr>
          <a:xfrm flipH="1" rot="10800000">
            <a:off x="7854745" y="2748987"/>
            <a:ext cx="561600" cy="884100"/>
          </a:xfrm>
          <a:prstGeom prst="straightConnector1">
            <a:avLst/>
          </a:prstGeom>
          <a:noFill/>
          <a:ln cap="flat" cmpd="sng" w="28575">
            <a:solidFill>
              <a:srgbClr val="FF0000"/>
            </a:solidFill>
            <a:prstDash val="solid"/>
            <a:round/>
            <a:headEnd len="med" w="med" type="oval"/>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Edge Cases</a:t>
            </a:r>
            <a:endParaRPr/>
          </a:p>
        </p:txBody>
      </p:sp>
      <p:sp>
        <p:nvSpPr>
          <p:cNvPr id="143" name="Google Shape;143;p18"/>
          <p:cNvSpPr txBox="1"/>
          <p:nvPr>
            <p:ph idx="1" type="body"/>
          </p:nvPr>
        </p:nvSpPr>
        <p:spPr>
          <a:xfrm>
            <a:off x="727650" y="1901275"/>
            <a:ext cx="7688700" cy="170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problem ensures you are not using inexact calculations (usage of floats and doubles)</a:t>
            </a:r>
            <a:endParaRPr/>
          </a:p>
          <a:p>
            <a:pPr indent="-298450" lvl="1" marL="914400" rtl="0" algn="l">
              <a:spcBef>
                <a:spcPts val="0"/>
              </a:spcBef>
              <a:spcAft>
                <a:spcPts val="0"/>
              </a:spcAft>
              <a:buSzPts val="1100"/>
              <a:buChar char="-"/>
            </a:pPr>
            <a:r>
              <a:rPr lang="en"/>
              <a:t>Even with a functionally correct solution, using floats and doubles will cause test failures</a:t>
            </a:r>
            <a:endParaRPr/>
          </a:p>
          <a:p>
            <a:pPr indent="-298450" lvl="1" marL="914400" rtl="0" algn="l">
              <a:spcBef>
                <a:spcPts val="0"/>
              </a:spcBef>
              <a:spcAft>
                <a:spcPts val="0"/>
              </a:spcAft>
              <a:buSzPts val="1100"/>
              <a:buChar char="-"/>
            </a:pPr>
            <a:r>
              <a:rPr lang="en"/>
              <a:t>Python’s Fraction class provides a drop in replacement for floats</a:t>
            </a:r>
            <a:endParaRPr/>
          </a:p>
          <a:p>
            <a:pPr indent="-311150" lvl="0" marL="457200" rtl="0" algn="l">
              <a:spcBef>
                <a:spcPts val="0"/>
              </a:spcBef>
              <a:spcAft>
                <a:spcPts val="0"/>
              </a:spcAft>
              <a:buSzPts val="1300"/>
              <a:buChar char="-"/>
            </a:pPr>
            <a:r>
              <a:rPr lang="en"/>
              <a:t>Since all of the line end points are whole numbers, we know that each intersection can be expressed as a </a:t>
            </a:r>
            <a:r>
              <a:rPr b="1" lang="en"/>
              <a:t>rational number</a:t>
            </a:r>
            <a:endParaRPr b="1"/>
          </a:p>
          <a:p>
            <a:pPr indent="-311150" lvl="0" marL="457200" rtl="0" algn="l">
              <a:spcBef>
                <a:spcPts val="0"/>
              </a:spcBef>
              <a:spcAft>
                <a:spcPts val="0"/>
              </a:spcAft>
              <a:buSzPts val="1300"/>
              <a:buChar char="-"/>
            </a:pPr>
            <a:r>
              <a:rPr lang="en"/>
              <a:t>Given the equations of two lines </a:t>
            </a:r>
            <a:r>
              <a:rPr b="1" lang="en"/>
              <a:t>with an intersection</a:t>
            </a:r>
            <a:r>
              <a:rPr lang="en"/>
              <a:t>:</a:t>
            </a:r>
            <a:endParaRPr/>
          </a:p>
        </p:txBody>
      </p:sp>
      <p:sp>
        <p:nvSpPr>
          <p:cNvPr id="144" name="Google Shape;144;p18"/>
          <p:cNvSpPr txBox="1"/>
          <p:nvPr>
            <p:ph idx="1" type="body"/>
          </p:nvPr>
        </p:nvSpPr>
        <p:spPr>
          <a:xfrm>
            <a:off x="1262250" y="3604075"/>
            <a:ext cx="1054200" cy="4194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i="1" lang="en" sz="1600"/>
              <a:t>y</a:t>
            </a:r>
            <a:r>
              <a:rPr i="1" lang="en" sz="1600"/>
              <a:t> </a:t>
            </a:r>
            <a:r>
              <a:rPr lang="en" sz="1600"/>
              <a:t>= </a:t>
            </a:r>
            <a:r>
              <a:rPr i="1" lang="en" sz="1600"/>
              <a:t>ax</a:t>
            </a:r>
            <a:r>
              <a:rPr lang="en" sz="1600"/>
              <a:t> + </a:t>
            </a:r>
            <a:r>
              <a:rPr i="1" lang="en" sz="1600"/>
              <a:t>b</a:t>
            </a:r>
            <a:endParaRPr i="1" sz="1600"/>
          </a:p>
        </p:txBody>
      </p:sp>
      <p:sp>
        <p:nvSpPr>
          <p:cNvPr id="145" name="Google Shape;145;p18"/>
          <p:cNvSpPr txBox="1"/>
          <p:nvPr>
            <p:ph idx="1" type="body"/>
          </p:nvPr>
        </p:nvSpPr>
        <p:spPr>
          <a:xfrm>
            <a:off x="2733325" y="3604075"/>
            <a:ext cx="1054200" cy="4194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i="1" lang="en" sz="1600"/>
              <a:t>y </a:t>
            </a:r>
            <a:r>
              <a:rPr lang="en" sz="1600"/>
              <a:t>= </a:t>
            </a:r>
            <a:r>
              <a:rPr i="1" lang="en" sz="1600"/>
              <a:t>c</a:t>
            </a:r>
            <a:r>
              <a:rPr i="1" lang="en" sz="1600"/>
              <a:t>x</a:t>
            </a:r>
            <a:r>
              <a:rPr lang="en" sz="1600"/>
              <a:t> + </a:t>
            </a:r>
            <a:r>
              <a:rPr i="1" lang="en" sz="1600"/>
              <a:t>d</a:t>
            </a:r>
            <a:endParaRPr i="1" sz="1600"/>
          </a:p>
        </p:txBody>
      </p:sp>
      <p:sp>
        <p:nvSpPr>
          <p:cNvPr id="146" name="Google Shape;146;p18"/>
          <p:cNvSpPr txBox="1"/>
          <p:nvPr>
            <p:ph idx="1" type="body"/>
          </p:nvPr>
        </p:nvSpPr>
        <p:spPr>
          <a:xfrm>
            <a:off x="5221625" y="3604075"/>
            <a:ext cx="1434000" cy="4194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i="1" lang="en" sz="1600"/>
              <a:t>ax</a:t>
            </a:r>
            <a:r>
              <a:rPr lang="en" sz="1600"/>
              <a:t> + </a:t>
            </a:r>
            <a:r>
              <a:rPr i="1" lang="en" sz="1600"/>
              <a:t>b</a:t>
            </a:r>
            <a:r>
              <a:rPr lang="en" sz="1600"/>
              <a:t> = </a:t>
            </a:r>
            <a:r>
              <a:rPr i="1" lang="en" sz="1600"/>
              <a:t>cx </a:t>
            </a:r>
            <a:r>
              <a:rPr lang="en" sz="1600"/>
              <a:t>+ </a:t>
            </a:r>
            <a:r>
              <a:rPr i="1" lang="en" sz="1600"/>
              <a:t>d</a:t>
            </a:r>
            <a:endParaRPr i="1"/>
          </a:p>
        </p:txBody>
      </p:sp>
      <p:cxnSp>
        <p:nvCxnSpPr>
          <p:cNvPr id="147" name="Google Shape;147;p18"/>
          <p:cNvCxnSpPr>
            <a:stCxn id="145" idx="3"/>
            <a:endCxn id="146" idx="1"/>
          </p:cNvCxnSpPr>
          <p:nvPr/>
        </p:nvCxnSpPr>
        <p:spPr>
          <a:xfrm>
            <a:off x="3787525" y="3813775"/>
            <a:ext cx="1434000" cy="0"/>
          </a:xfrm>
          <a:prstGeom prst="straightConnector1">
            <a:avLst/>
          </a:prstGeom>
          <a:noFill/>
          <a:ln cap="flat" cmpd="sng" w="28575">
            <a:solidFill>
              <a:srgbClr val="FF0000"/>
            </a:solidFill>
            <a:prstDash val="solid"/>
            <a:round/>
            <a:headEnd len="med" w="med" type="none"/>
            <a:tailEnd len="med" w="med" type="triangle"/>
          </a:ln>
        </p:spPr>
      </p:cxnSp>
      <p:sp>
        <p:nvSpPr>
          <p:cNvPr id="148" name="Google Shape;148;p18"/>
          <p:cNvSpPr txBox="1"/>
          <p:nvPr>
            <p:ph idx="1" type="body"/>
          </p:nvPr>
        </p:nvSpPr>
        <p:spPr>
          <a:xfrm>
            <a:off x="1262250" y="4127100"/>
            <a:ext cx="1434000" cy="4194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i="1" lang="en" sz="1600"/>
              <a:t>ax</a:t>
            </a:r>
            <a:r>
              <a:rPr lang="en" sz="1600"/>
              <a:t> + </a:t>
            </a:r>
            <a:r>
              <a:rPr i="1" lang="en" sz="1600"/>
              <a:t>b</a:t>
            </a:r>
            <a:r>
              <a:rPr lang="en" sz="1600"/>
              <a:t> = </a:t>
            </a:r>
            <a:r>
              <a:rPr i="1" lang="en" sz="1600"/>
              <a:t>cx </a:t>
            </a:r>
            <a:r>
              <a:rPr lang="en" sz="1600"/>
              <a:t>+ </a:t>
            </a:r>
            <a:r>
              <a:rPr i="1" lang="en" sz="1600"/>
              <a:t>d</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 intersection Algorithm</a:t>
            </a:r>
            <a:endParaRPr/>
          </a:p>
        </p:txBody>
      </p:sp>
      <p:sp>
        <p:nvSpPr>
          <p:cNvPr id="154" name="Google Shape;154;p19"/>
          <p:cNvSpPr txBox="1"/>
          <p:nvPr>
            <p:ph idx="1" type="body"/>
          </p:nvPr>
        </p:nvSpPr>
        <p:spPr>
          <a:xfrm>
            <a:off x="729450" y="2078875"/>
            <a:ext cx="3926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use determinants to find the intersection between lines</a:t>
            </a:r>
            <a:endParaRPr/>
          </a:p>
          <a:p>
            <a:pPr indent="-311150" lvl="0" marL="457200" rtl="0" algn="l">
              <a:spcBef>
                <a:spcPts val="0"/>
              </a:spcBef>
              <a:spcAft>
                <a:spcPts val="0"/>
              </a:spcAft>
              <a:buSzPts val="1300"/>
              <a:buChar char="●"/>
            </a:pPr>
            <a:r>
              <a:rPr lang="en"/>
              <a:t>If D=0, the lines are either coincident or parallel</a:t>
            </a:r>
            <a:endParaRPr/>
          </a:p>
          <a:p>
            <a:pPr indent="-298450" lvl="1" marL="914400" rtl="0" algn="l">
              <a:spcBef>
                <a:spcPts val="0"/>
              </a:spcBef>
              <a:spcAft>
                <a:spcPts val="0"/>
              </a:spcAft>
              <a:buSzPts val="1100"/>
              <a:buChar char="○"/>
            </a:pPr>
            <a:r>
              <a:rPr lang="en"/>
              <a:t>Coincident:</a:t>
            </a:r>
            <a:endParaRPr/>
          </a:p>
          <a:p>
            <a:pPr indent="-298450" lvl="2" marL="1371600" rtl="0" algn="l">
              <a:spcBef>
                <a:spcPts val="0"/>
              </a:spcBef>
              <a:spcAft>
                <a:spcPts val="0"/>
              </a:spcAft>
              <a:buSzPts val="1100"/>
              <a:buChar char="■"/>
            </a:pPr>
            <a:r>
              <a:rPr lang="en"/>
              <a:t>Both segments are part of the same line</a:t>
            </a:r>
            <a:endParaRPr/>
          </a:p>
          <a:p>
            <a:pPr indent="-298450" lvl="2" marL="1371600" rtl="0" algn="l">
              <a:spcBef>
                <a:spcPts val="0"/>
              </a:spcBef>
              <a:spcAft>
                <a:spcPts val="0"/>
              </a:spcAft>
              <a:buSzPts val="1100"/>
              <a:buChar char="■"/>
            </a:pPr>
            <a:r>
              <a:rPr lang="en"/>
              <a:t>Can have 0, 1, or ∞ intersections</a:t>
            </a:r>
            <a:endParaRPr/>
          </a:p>
          <a:p>
            <a:pPr indent="-298450" lvl="1" marL="914400" rtl="0" algn="l">
              <a:spcBef>
                <a:spcPts val="0"/>
              </a:spcBef>
              <a:spcAft>
                <a:spcPts val="0"/>
              </a:spcAft>
              <a:buSzPts val="1100"/>
              <a:buChar char="○"/>
            </a:pPr>
            <a:r>
              <a:rPr lang="en"/>
              <a:t>Parallel</a:t>
            </a:r>
            <a:endParaRPr/>
          </a:p>
          <a:p>
            <a:pPr indent="-298450" lvl="2" marL="1371600" rtl="0" algn="l">
              <a:spcBef>
                <a:spcPts val="0"/>
              </a:spcBef>
              <a:spcAft>
                <a:spcPts val="0"/>
              </a:spcAft>
              <a:buSzPts val="1100"/>
              <a:buChar char="■"/>
            </a:pPr>
            <a:r>
              <a:rPr lang="en"/>
              <a:t>Has 0 intersections</a:t>
            </a:r>
            <a:endParaRPr/>
          </a:p>
        </p:txBody>
      </p:sp>
      <p:pic>
        <p:nvPicPr>
          <p:cNvPr id="155" name="Google Shape;155;p19"/>
          <p:cNvPicPr preferRelativeResize="0"/>
          <p:nvPr/>
        </p:nvPicPr>
        <p:blipFill>
          <a:blip r:embed="rId3">
            <a:alphaModFix/>
          </a:blip>
          <a:stretch>
            <a:fillRect/>
          </a:stretch>
        </p:blipFill>
        <p:spPr>
          <a:xfrm>
            <a:off x="4973600" y="1717000"/>
            <a:ext cx="3444556" cy="2984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61" name="Google Shape;161;p20"/>
          <p:cNvSpPr txBox="1"/>
          <p:nvPr>
            <p:ph idx="1" type="body"/>
          </p:nvPr>
        </p:nvSpPr>
        <p:spPr>
          <a:xfrm>
            <a:off x="729450" y="2078875"/>
            <a:ext cx="7688700" cy="2756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Read in lines</a:t>
            </a:r>
            <a:endParaRPr/>
          </a:p>
          <a:p>
            <a:pPr indent="-311150" lvl="0" marL="457200" rtl="0" algn="l">
              <a:spcBef>
                <a:spcPts val="0"/>
              </a:spcBef>
              <a:spcAft>
                <a:spcPts val="0"/>
              </a:spcAft>
              <a:buSzPts val="1300"/>
              <a:buChar char="●"/>
            </a:pPr>
            <a:r>
              <a:rPr lang="en"/>
              <a:t>For each pair of lines, check if there is an intersection.</a:t>
            </a:r>
            <a:endParaRPr/>
          </a:p>
          <a:p>
            <a:pPr indent="-298450" lvl="1" marL="914400" rtl="0" algn="l">
              <a:spcBef>
                <a:spcPts val="0"/>
              </a:spcBef>
              <a:spcAft>
                <a:spcPts val="0"/>
              </a:spcAft>
              <a:buSzPts val="1100"/>
              <a:buChar char="○"/>
            </a:pPr>
            <a:r>
              <a:rPr lang="en"/>
              <a:t>If there is no intersection, they are either </a:t>
            </a:r>
            <a:r>
              <a:rPr lang="en"/>
              <a:t>parallel</a:t>
            </a:r>
            <a:r>
              <a:rPr lang="en"/>
              <a:t>, or coincident</a:t>
            </a:r>
            <a:endParaRPr/>
          </a:p>
          <a:p>
            <a:pPr indent="-298450" lvl="1" marL="914400" rtl="0" algn="l">
              <a:spcBef>
                <a:spcPts val="0"/>
              </a:spcBef>
              <a:spcAft>
                <a:spcPts val="0"/>
              </a:spcAft>
              <a:buSzPts val="1100"/>
              <a:buChar char="○"/>
            </a:pPr>
            <a:r>
              <a:rPr lang="en"/>
              <a:t>Check if the lines are parallel</a:t>
            </a:r>
            <a:endParaRPr/>
          </a:p>
          <a:p>
            <a:pPr indent="-298450" lvl="2" marL="1371600" rtl="0" algn="l">
              <a:spcBef>
                <a:spcPts val="0"/>
              </a:spcBef>
              <a:spcAft>
                <a:spcPts val="0"/>
              </a:spcAft>
              <a:buSzPts val="1100"/>
              <a:buChar char="■"/>
            </a:pPr>
            <a:r>
              <a:rPr lang="en"/>
              <a:t>Check if axis intercepts are the same</a:t>
            </a:r>
            <a:endParaRPr/>
          </a:p>
          <a:p>
            <a:pPr indent="-298450" lvl="1" marL="914400" rtl="0" algn="l">
              <a:spcBef>
                <a:spcPts val="0"/>
              </a:spcBef>
              <a:spcAft>
                <a:spcPts val="0"/>
              </a:spcAft>
              <a:buSzPts val="1100"/>
              <a:buChar char="○"/>
            </a:pPr>
            <a:r>
              <a:rPr lang="en"/>
              <a:t>If the lines are coincident, check if they overlap</a:t>
            </a:r>
            <a:endParaRPr/>
          </a:p>
          <a:p>
            <a:pPr indent="-298450" lvl="2" marL="1371600" rtl="0" algn="l">
              <a:spcBef>
                <a:spcPts val="0"/>
              </a:spcBef>
              <a:spcAft>
                <a:spcPts val="0"/>
              </a:spcAft>
              <a:buSzPts val="1100"/>
              <a:buChar char="■"/>
            </a:pPr>
            <a:r>
              <a:rPr lang="en"/>
              <a:t>Find the largest distance (d) between 2 points, and the sum of the lengths of the 2 segments (SoS)</a:t>
            </a:r>
            <a:endParaRPr/>
          </a:p>
          <a:p>
            <a:pPr indent="-298450" lvl="2" marL="1371600" rtl="0" algn="l">
              <a:spcBef>
                <a:spcPts val="0"/>
              </a:spcBef>
              <a:spcAft>
                <a:spcPts val="0"/>
              </a:spcAft>
              <a:buSzPts val="1100"/>
              <a:buChar char="■"/>
            </a:pPr>
            <a:r>
              <a:rPr lang="en"/>
              <a:t>If d &gt; SoS: no intersection</a:t>
            </a:r>
            <a:endParaRPr/>
          </a:p>
          <a:p>
            <a:pPr indent="-298450" lvl="2" marL="1371600" rtl="0" algn="l">
              <a:spcBef>
                <a:spcPts val="0"/>
              </a:spcBef>
              <a:spcAft>
                <a:spcPts val="0"/>
              </a:spcAft>
              <a:buSzPts val="1100"/>
              <a:buChar char="■"/>
            </a:pPr>
            <a:r>
              <a:rPr lang="en"/>
              <a:t>If d = SoS: one intersection</a:t>
            </a:r>
            <a:endParaRPr/>
          </a:p>
          <a:p>
            <a:pPr indent="-298450" lvl="2" marL="1371600" rtl="0" algn="l">
              <a:spcBef>
                <a:spcPts val="0"/>
              </a:spcBef>
              <a:spcAft>
                <a:spcPts val="0"/>
              </a:spcAft>
              <a:buSzPts val="1100"/>
              <a:buChar char="■"/>
            </a:pPr>
            <a:r>
              <a:rPr lang="en"/>
              <a:t>If d &lt; SoS: infinite intersections</a:t>
            </a:r>
            <a:endParaRPr/>
          </a:p>
          <a:p>
            <a:pPr indent="-311150" lvl="0" marL="457200" rtl="0" algn="l">
              <a:spcBef>
                <a:spcPts val="0"/>
              </a:spcBef>
              <a:spcAft>
                <a:spcPts val="0"/>
              </a:spcAft>
              <a:buSzPts val="1300"/>
              <a:buChar char="●"/>
            </a:pPr>
            <a:r>
              <a:rPr lang="en"/>
              <a:t>Add the intersection to a set</a:t>
            </a:r>
            <a:endParaRPr/>
          </a:p>
          <a:p>
            <a:pPr indent="-311150" lvl="0" marL="457200" rtl="0" algn="l">
              <a:spcBef>
                <a:spcPts val="0"/>
              </a:spcBef>
              <a:spcAft>
                <a:spcPts val="0"/>
              </a:spcAft>
              <a:buSzPts val="1300"/>
              <a:buChar char="●"/>
            </a:pPr>
            <a:r>
              <a:rPr lang="en"/>
              <a:t>Output the size of the set</a:t>
            </a:r>
            <a:endParaRPr/>
          </a:p>
          <a:p>
            <a:pPr indent="-298450" lvl="1" marL="914400" rtl="0" algn="l">
              <a:spcBef>
                <a:spcPts val="0"/>
              </a:spcBef>
              <a:spcAft>
                <a:spcPts val="0"/>
              </a:spcAft>
              <a:buSzPts val="1100"/>
              <a:buChar char="○"/>
            </a:pPr>
            <a:r>
              <a:rPr lang="en"/>
              <a:t>If there is an infinite amount of intersections, we print -1 and exit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Optimizations</a:t>
            </a:r>
            <a:endParaRPr/>
          </a:p>
        </p:txBody>
      </p:sp>
      <p:sp>
        <p:nvSpPr>
          <p:cNvPr id="167" name="Google Shape;16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Python’s Fraction class</a:t>
            </a:r>
            <a:endParaRPr/>
          </a:p>
          <a:p>
            <a:pPr indent="-298450" lvl="1" marL="914400" rtl="0" algn="l">
              <a:spcBef>
                <a:spcPts val="0"/>
              </a:spcBef>
              <a:spcAft>
                <a:spcPts val="0"/>
              </a:spcAft>
              <a:buSzPts val="1100"/>
              <a:buChar char="○"/>
            </a:pPr>
            <a:r>
              <a:rPr lang="en"/>
              <a:t>Handles all basic arithmetic quickly</a:t>
            </a:r>
            <a:endParaRPr/>
          </a:p>
          <a:p>
            <a:pPr indent="-298450" lvl="1" marL="914400" rtl="0" algn="l">
              <a:spcBef>
                <a:spcPts val="0"/>
              </a:spcBef>
              <a:spcAft>
                <a:spcPts val="0"/>
              </a:spcAft>
              <a:buSzPts val="1100"/>
              <a:buChar char="○"/>
            </a:pPr>
            <a:r>
              <a:rPr lang="en"/>
              <a:t>Hashable (easy set insertion)</a:t>
            </a:r>
            <a:endParaRPr/>
          </a:p>
          <a:p>
            <a:pPr indent="-298450" lvl="1" marL="914400" rtl="0" algn="l">
              <a:spcBef>
                <a:spcPts val="0"/>
              </a:spcBef>
              <a:spcAft>
                <a:spcPts val="0"/>
              </a:spcAft>
              <a:buSzPts val="1100"/>
              <a:buChar char="○"/>
            </a:pPr>
            <a:r>
              <a:rPr lang="en"/>
              <a:t>Drop in replacement for floating point math</a:t>
            </a:r>
            <a:endParaRPr/>
          </a:p>
          <a:p>
            <a:pPr indent="-311150" lvl="0" marL="457200" rtl="0" algn="l">
              <a:spcBef>
                <a:spcPts val="0"/>
              </a:spcBef>
              <a:spcAft>
                <a:spcPts val="0"/>
              </a:spcAft>
              <a:buSzPts val="1300"/>
              <a:buChar char="●"/>
            </a:pPr>
            <a:r>
              <a:rPr lang="en"/>
              <a:t>Handling </a:t>
            </a:r>
            <a:r>
              <a:rPr lang="en"/>
              <a:t>infinite</a:t>
            </a:r>
            <a:r>
              <a:rPr lang="en"/>
              <a:t> intersections</a:t>
            </a:r>
            <a:endParaRPr/>
          </a:p>
          <a:p>
            <a:pPr indent="-298450" lvl="1" marL="914400" rtl="0" algn="l">
              <a:spcBef>
                <a:spcPts val="0"/>
              </a:spcBef>
              <a:spcAft>
                <a:spcPts val="0"/>
              </a:spcAft>
              <a:buSzPts val="1100"/>
              <a:buChar char="○"/>
            </a:pPr>
            <a:r>
              <a:rPr lang="en"/>
              <a:t>Once we find infinite intersections, we can stop calculating</a:t>
            </a:r>
            <a:endParaRPr/>
          </a:p>
          <a:p>
            <a:pPr indent="-311150" lvl="0" marL="457200" rtl="0" algn="l">
              <a:spcBef>
                <a:spcPts val="0"/>
              </a:spcBef>
              <a:spcAft>
                <a:spcPts val="0"/>
              </a:spcAft>
              <a:buSzPts val="1300"/>
              <a:buChar char="●"/>
            </a:pPr>
            <a:r>
              <a:rPr lang="en"/>
              <a:t>Tuple</a:t>
            </a:r>
            <a:endParaRPr/>
          </a:p>
          <a:p>
            <a:pPr indent="-298450" lvl="1" marL="914400" rtl="0" algn="l">
              <a:spcBef>
                <a:spcPts val="0"/>
              </a:spcBef>
              <a:spcAft>
                <a:spcPts val="0"/>
              </a:spcAft>
              <a:buSzPts val="1100"/>
              <a:buChar char="○"/>
            </a:pPr>
            <a:r>
              <a:rPr lang="en"/>
              <a:t>We do not need to modify the segments once created</a:t>
            </a:r>
            <a:endParaRPr/>
          </a:p>
          <a:p>
            <a:pPr indent="-298450" lvl="1" marL="914400" rtl="0" algn="l">
              <a:spcBef>
                <a:spcPts val="0"/>
              </a:spcBef>
              <a:spcAft>
                <a:spcPts val="0"/>
              </a:spcAft>
              <a:buSzPts val="1100"/>
              <a:buChar char="○"/>
            </a:pPr>
            <a:r>
              <a:rPr lang="en"/>
              <a:t>Tuples allow for faster read of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