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Mono"/>
      <p:regular r:id="rId30"/>
      <p:bold r:id="rId31"/>
      <p:italic r:id="rId32"/>
      <p:boldItalic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gKd/TBuWWok1prLGZVOeC3uLIH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cdb9a86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25cdb9a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cdb9a862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25cdb9a8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cdb9a862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25cdb9a8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b5fd00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22b5fd00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5cdb9a862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5cdb9a86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5cdb9a862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25cdb9a8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5cdb9a862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25cdb9a86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5cdb9a862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25cdb9a8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787e0c90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2787e0c9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5cdb9a862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25cdb9a86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26d958194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226d95819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26d958194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226d9581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26d958194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226d95819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09ffa863c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6d958194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226d9581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5dae6c8b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0b5dae6c8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bf3808af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26bf3808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ab5594d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22ab5594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bf3808a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26bf3808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5dae6c8b_0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b5dae6c8b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terial.io" TargetMode="External"/><Relationship Id="rId4" Type="http://schemas.openxmlformats.org/officeDocument/2006/relationships/hyperlink" Target="https://material.io/develop/android" TargetMode="External"/><Relationship Id="rId5" Type="http://schemas.openxmlformats.org/officeDocument/2006/relationships/hyperlink" Target="https://material.io/develop/flutter" TargetMode="External"/><Relationship Id="rId6" Type="http://schemas.openxmlformats.org/officeDocument/2006/relationships/hyperlink" Target="https://material.io/develop/ios" TargetMode="External"/><Relationship Id="rId7" Type="http://schemas.openxmlformats.org/officeDocument/2006/relationships/hyperlink" Target="https://material.io/develop/we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st.github.com/falvojr/15088d444d82b0da1e822d4b711f2305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quare.github.io/retrofit/" TargetMode="External"/><Relationship Id="rId4" Type="http://schemas.openxmlformats.org/officeDocument/2006/relationships/hyperlink" Target="https://kotlinlang.org/docs/coroutines-overview.html" TargetMode="External"/><Relationship Id="rId5" Type="http://schemas.openxmlformats.org/officeDocument/2006/relationships/hyperlink" Target="https://developer.android.com/topic/libraries/architecture/livedat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digitalinnovationone/matches-simulator-api" TargetMode="External"/><Relationship Id="rId4" Type="http://schemas.openxmlformats.org/officeDocument/2006/relationships/hyperlink" Target="https://github.com/digitalinnovationone/matches-simulator-api" TargetMode="External"/><Relationship Id="rId5" Type="http://schemas.openxmlformats.org/officeDocument/2006/relationships/hyperlink" Target="https://github.com/digitalinnovationone/matches-simulator-app" TargetMode="External"/><Relationship Id="rId6" Type="http://schemas.openxmlformats.org/officeDocument/2006/relationships/hyperlink" Target="https://developer.android.com/jetpack?hl=pt-br" TargetMode="External"/><Relationship Id="rId7" Type="http://schemas.openxmlformats.org/officeDocument/2006/relationships/hyperlink" Target="https://material.io/" TargetMode="External"/><Relationship Id="rId8" Type="http://schemas.openxmlformats.org/officeDocument/2006/relationships/hyperlink" Target="https://github.com/square/retrofi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eb.dio.me/rooms" TargetMode="External"/><Relationship Id="rId4" Type="http://schemas.openxmlformats.org/officeDocument/2006/relationships/hyperlink" Target="https://web.dio.me/articles" TargetMode="External"/><Relationship Id="rId5" Type="http://schemas.openxmlformats.org/officeDocument/2006/relationships/hyperlink" Target="https://help.dio.me" TargetMode="External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igitalinnovationone/santander-dev-week-bankline-ap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share.balsamiq.com/c/cGxob8mCtzgrtMMwzQ3VqB.png" TargetMode="External"/><Relationship Id="rId5" Type="http://schemas.openxmlformats.org/officeDocument/2006/relationships/hyperlink" Target="https://www.g2.com/articles/ap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share.balsamiq.com/c/cGxob8mCtzgrtMMwzQ3VqB.png" TargetMode="External"/><Relationship Id="rId5" Type="http://schemas.openxmlformats.org/officeDocument/2006/relationships/hyperlink" Target="https://share.balsamiq.com/c/cGxob8mCtzgrtMMwzQ3VqB.p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share.balsamiq.com/c/cGxob8mCtzgrtMMwzQ3VqB.png" TargetMode="External"/><Relationship Id="rId5" Type="http://schemas.openxmlformats.org/officeDocument/2006/relationships/hyperlink" Target="https://share.balsamiq.com/c/cGxob8mCtzgrtMMwzQ3VqB.p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torvald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785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Construindo Um App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Extrato Bancário em Kotlin </a:t>
            </a:r>
            <a:r>
              <a:rPr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Coroutines e LiveData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cdb9a862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9" name="Google Shape;139;g125cdb9a862_0_0"/>
          <p:cNvGrpSpPr/>
          <p:nvPr/>
        </p:nvGrpSpPr>
        <p:grpSpPr>
          <a:xfrm>
            <a:off x="678704" y="1557255"/>
            <a:ext cx="8389096" cy="576000"/>
            <a:chOff x="678554" y="1851730"/>
            <a:chExt cx="8389096" cy="576000"/>
          </a:xfrm>
        </p:grpSpPr>
        <p:sp>
          <p:nvSpPr>
            <p:cNvPr id="140" name="Google Shape;140;g125cdb9a862_0_0"/>
            <p:cNvSpPr txBox="1"/>
            <p:nvPr/>
          </p:nvSpPr>
          <p:spPr>
            <a:xfrm>
              <a:off x="678554" y="1851730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i="0" lang="en-US" sz="2800" u="none" cap="none" strike="sng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1</a:t>
              </a:r>
              <a:endParaRPr i="0" sz="2800" u="none" cap="none" strike="sng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125cdb9a862_0_0"/>
            <p:cNvSpPr/>
            <p:nvPr/>
          </p:nvSpPr>
          <p:spPr>
            <a:xfrm>
              <a:off x="2186550" y="1908875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Conhecendo a API:</a:t>
              </a:r>
              <a:r>
                <a:rPr i="0" lang="en-US" sz="2400" u="none" cap="none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 Modela</a:t>
              </a:r>
              <a:r>
                <a:rPr lang="en-US" sz="2400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gem do </a:t>
              </a:r>
              <a:r>
                <a:rPr i="0" lang="en-US" sz="2400" u="none" cap="none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Domínio</a:t>
              </a:r>
              <a:endParaRPr i="0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g125cdb9a862_0_0"/>
          <p:cNvGrpSpPr/>
          <p:nvPr/>
        </p:nvGrpSpPr>
        <p:grpSpPr>
          <a:xfrm>
            <a:off x="678704" y="2404055"/>
            <a:ext cx="8389096" cy="576000"/>
            <a:chOff x="678554" y="2808718"/>
            <a:chExt cx="8389096" cy="576000"/>
          </a:xfrm>
        </p:grpSpPr>
        <p:sp>
          <p:nvSpPr>
            <p:cNvPr id="143" name="Google Shape;143;g125cdb9a862_0_0"/>
            <p:cNvSpPr txBox="1"/>
            <p:nvPr/>
          </p:nvSpPr>
          <p:spPr>
            <a:xfrm>
              <a:off x="678554" y="2808718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2</a:t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g125cdb9a862_0_0"/>
            <p:cNvSpPr/>
            <p:nvPr/>
          </p:nvSpPr>
          <p:spPr>
            <a:xfrm>
              <a:off x="2186550" y="2865875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Construindo a UI/UX: Material Design</a:t>
              </a:r>
              <a:endParaRPr b="1" i="0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g125cdb9a862_0_0"/>
          <p:cNvGrpSpPr/>
          <p:nvPr/>
        </p:nvGrpSpPr>
        <p:grpSpPr>
          <a:xfrm>
            <a:off x="678704" y="3250856"/>
            <a:ext cx="8389096" cy="576000"/>
            <a:chOff x="678554" y="3765731"/>
            <a:chExt cx="8389096" cy="576000"/>
          </a:xfrm>
        </p:grpSpPr>
        <p:sp>
          <p:nvSpPr>
            <p:cNvPr id="146" name="Google Shape;146;g125cdb9a862_0_0"/>
            <p:cNvSpPr txBox="1"/>
            <p:nvPr/>
          </p:nvSpPr>
          <p:spPr>
            <a:xfrm>
              <a:off x="678554" y="3765731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g125cdb9a862_0_0"/>
            <p:cNvSpPr/>
            <p:nvPr/>
          </p:nvSpPr>
          <p:spPr>
            <a:xfrm>
              <a:off x="2186550" y="3822875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Consumindo a API: Retrofit, Coroutines e LiveData</a:t>
              </a:r>
              <a:endParaRPr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g125cdb9a862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pSp>
        <p:nvGrpSpPr>
          <p:cNvPr id="149" name="Google Shape;149;g125cdb9a862_0_0"/>
          <p:cNvGrpSpPr/>
          <p:nvPr/>
        </p:nvGrpSpPr>
        <p:grpSpPr>
          <a:xfrm>
            <a:off x="678704" y="4097656"/>
            <a:ext cx="8389096" cy="576000"/>
            <a:chOff x="678554" y="4021456"/>
            <a:chExt cx="8389096" cy="576000"/>
          </a:xfrm>
        </p:grpSpPr>
        <p:sp>
          <p:nvSpPr>
            <p:cNvPr id="150" name="Google Shape;150;g125cdb9a862_0_0"/>
            <p:cNvSpPr txBox="1"/>
            <p:nvPr/>
          </p:nvSpPr>
          <p:spPr>
            <a:xfrm>
              <a:off x="678554" y="4021456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</a:t>
              </a:r>
              <a:r>
                <a:rPr lang="en-US"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g125cdb9a862_0_0"/>
            <p:cNvSpPr/>
            <p:nvPr/>
          </p:nvSpPr>
          <p:spPr>
            <a:xfrm>
              <a:off x="2186550" y="4078600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Conclusão e Dicas Finais</a:t>
              </a:r>
              <a:endParaRPr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cdb9a862_0_17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Santander Dev Week</a:t>
            </a:r>
            <a:endParaRPr sz="24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5cdb9a862_0_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5cdb9a862_0_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Construindo a UI/UX: Material Design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" name="Google Shape;159;g125cdb9a862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25cdb9a862_0_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cdb9a862_0_2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Material Design (UI/UX)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25cdb9a862_0_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67" name="Google Shape;167;g125cdb9a862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Material é um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sistema de design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(que engloba UI e UX) criado pelo Google para ajudar nos ajudar a criar experiências digitais de alta qualidade para multiplas plataformas: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Material.IO</a:t>
            </a:r>
            <a: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(Google)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b="1"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Flutter</a:t>
            </a:r>
            <a:endParaRPr b="1"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iOS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b5fd0094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“Gist” Pra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Acelerar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2b5fd0094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74" name="Google Shape;174;g122b5fd009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Gists podem ser utilizados para compartilhar trechos de código, arquivos ou até mesmo aplicações inteiras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Por isso, um Gist foi criado com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snippets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 código úteis para nossas evoluções de UI/UX (Material Design):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1800" u="sng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https://gist.github.com/falvojr/15088d444d82b0da1e822d4b711f2305</a:t>
            </a:r>
            <a:endParaRPr b="1" sz="1800">
              <a:solidFill>
                <a:srgbClr val="EE4C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5cdb9a862_0_31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g125cdb9a862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5cdb9a862_0_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82" name="Google Shape;182;g125cdb9a862_0_31"/>
          <p:cNvSpPr txBox="1"/>
          <p:nvPr/>
        </p:nvSpPr>
        <p:spPr>
          <a:xfrm>
            <a:off x="565525" y="870475"/>
            <a:ext cx="756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Padronizando/Evoluindo Nossas Telas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5cdb9a862_0_3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88" name="Google Shape;188;g125cdb9a862_0_39"/>
          <p:cNvGrpSpPr/>
          <p:nvPr/>
        </p:nvGrpSpPr>
        <p:grpSpPr>
          <a:xfrm>
            <a:off x="678704" y="1557255"/>
            <a:ext cx="8389096" cy="576000"/>
            <a:chOff x="678554" y="1851730"/>
            <a:chExt cx="8389096" cy="576000"/>
          </a:xfrm>
        </p:grpSpPr>
        <p:sp>
          <p:nvSpPr>
            <p:cNvPr id="189" name="Google Shape;189;g125cdb9a862_0_39"/>
            <p:cNvSpPr txBox="1"/>
            <p:nvPr/>
          </p:nvSpPr>
          <p:spPr>
            <a:xfrm>
              <a:off x="678554" y="1851730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i="0" lang="en-US" sz="2800" u="none" cap="none" strike="sng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1</a:t>
              </a:r>
              <a:endParaRPr i="0" sz="2800" u="none" cap="none" strike="sng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g125cdb9a862_0_39"/>
            <p:cNvSpPr/>
            <p:nvPr/>
          </p:nvSpPr>
          <p:spPr>
            <a:xfrm>
              <a:off x="2186550" y="1908875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Conhecendo a API:</a:t>
              </a:r>
              <a:r>
                <a:rPr i="0" lang="en-US" sz="2400" u="none" cap="none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 Modela</a:t>
              </a:r>
              <a:r>
                <a:rPr lang="en-US" sz="2400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gem do </a:t>
              </a:r>
              <a:r>
                <a:rPr i="0" lang="en-US" sz="2400" u="none" cap="none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Domínio</a:t>
              </a:r>
              <a:endParaRPr i="0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g125cdb9a862_0_39"/>
          <p:cNvGrpSpPr/>
          <p:nvPr/>
        </p:nvGrpSpPr>
        <p:grpSpPr>
          <a:xfrm>
            <a:off x="678704" y="2404055"/>
            <a:ext cx="8389096" cy="576000"/>
            <a:chOff x="678554" y="2808718"/>
            <a:chExt cx="8389096" cy="576000"/>
          </a:xfrm>
        </p:grpSpPr>
        <p:sp>
          <p:nvSpPr>
            <p:cNvPr id="192" name="Google Shape;192;g125cdb9a862_0_39"/>
            <p:cNvSpPr txBox="1"/>
            <p:nvPr/>
          </p:nvSpPr>
          <p:spPr>
            <a:xfrm>
              <a:off x="678554" y="2808718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en-US" sz="2800" u="none" cap="none" strike="sng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2</a:t>
              </a:r>
              <a:endParaRPr i="0" sz="1400" u="none" cap="none" strike="sng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g125cdb9a862_0_39"/>
            <p:cNvSpPr/>
            <p:nvPr/>
          </p:nvSpPr>
          <p:spPr>
            <a:xfrm>
              <a:off x="2186550" y="2865875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Construindo a UI/UX: Material Design</a:t>
              </a:r>
              <a:endParaRPr i="0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g125cdb9a862_0_39"/>
          <p:cNvGrpSpPr/>
          <p:nvPr/>
        </p:nvGrpSpPr>
        <p:grpSpPr>
          <a:xfrm>
            <a:off x="678704" y="3250856"/>
            <a:ext cx="8389096" cy="576000"/>
            <a:chOff x="678554" y="3765731"/>
            <a:chExt cx="8389096" cy="576000"/>
          </a:xfrm>
        </p:grpSpPr>
        <p:sp>
          <p:nvSpPr>
            <p:cNvPr id="195" name="Google Shape;195;g125cdb9a862_0_39"/>
            <p:cNvSpPr txBox="1"/>
            <p:nvPr/>
          </p:nvSpPr>
          <p:spPr>
            <a:xfrm>
              <a:off x="678554" y="3765731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3</a:t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125cdb9a862_0_39"/>
            <p:cNvSpPr/>
            <p:nvPr/>
          </p:nvSpPr>
          <p:spPr>
            <a:xfrm>
              <a:off x="2186550" y="3822875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Consumindo a API: Retrofit, Coroutines e LiveData</a:t>
              </a:r>
              <a:endParaRPr b="1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g125cdb9a862_0_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pSp>
        <p:nvGrpSpPr>
          <p:cNvPr id="198" name="Google Shape;198;g125cdb9a862_0_39"/>
          <p:cNvGrpSpPr/>
          <p:nvPr/>
        </p:nvGrpSpPr>
        <p:grpSpPr>
          <a:xfrm>
            <a:off x="678704" y="4097656"/>
            <a:ext cx="8389096" cy="576000"/>
            <a:chOff x="678554" y="4021456"/>
            <a:chExt cx="8389096" cy="576000"/>
          </a:xfrm>
        </p:grpSpPr>
        <p:sp>
          <p:nvSpPr>
            <p:cNvPr id="199" name="Google Shape;199;g125cdb9a862_0_39"/>
            <p:cNvSpPr txBox="1"/>
            <p:nvPr/>
          </p:nvSpPr>
          <p:spPr>
            <a:xfrm>
              <a:off x="678554" y="4021456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</a:t>
              </a:r>
              <a:r>
                <a:rPr lang="en-US"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g125cdb9a862_0_39"/>
            <p:cNvSpPr/>
            <p:nvPr/>
          </p:nvSpPr>
          <p:spPr>
            <a:xfrm>
              <a:off x="2186550" y="4078600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Conclusão e Dicas Finais</a:t>
              </a:r>
              <a:endParaRPr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5cdb9a862_0_56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Santander Dev Week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5cdb9a862_0_5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g125cdb9a862_0_5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Consumindo a API: Retrofit, Coroutines e LiveData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" name="Google Shape;208;g125cdb9a862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25cdb9a862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5cdb9a862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das bibliotecas mais aclamadas para o consumo de APIs no Android é o </a:t>
            </a: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Retrofit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Nesse contexto, vamos explorar as </a:t>
            </a: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Coroutines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simplificar nossas chamadas assíncronas e o </a:t>
            </a: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LiveData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a comunicação reativa entre nossa camada de UI e seu respectivo ViewModel.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Nota: Essa abordagem tem muita sinergia com o padrão </a:t>
            </a:r>
            <a:b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arquitetural MVVM.</a:t>
            </a:r>
            <a:endParaRPr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25cdb9a862_0_6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Consumindo Uma API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25cdb9a862_0_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87e0c90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B949E"/>
                </a:solidFill>
                <a:latin typeface="Roboto Mono"/>
                <a:ea typeface="Roboto Mono"/>
                <a:cs typeface="Roboto Mono"/>
                <a:sym typeface="Roboto Mono"/>
              </a:rPr>
              <a:t>// Additional dependencies AndroidX:</a:t>
            </a:r>
            <a:r>
              <a:rPr lang="en-US" sz="1600">
                <a:solidFill>
                  <a:srgbClr val="C9D1D9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600">
              <a:solidFill>
                <a:srgbClr val="C9D1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40A24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</a:t>
            </a:r>
            <a:r>
              <a:rPr b="1" lang="en-US" sz="1600">
                <a:solidFill>
                  <a:srgbClr val="C9D1D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1600">
                <a:solidFill>
                  <a:srgbClr val="EA4E60"/>
                </a:solidFill>
                <a:latin typeface="Roboto Mono"/>
                <a:ea typeface="Roboto Mono"/>
                <a:cs typeface="Roboto Mono"/>
                <a:sym typeface="Roboto Mono"/>
              </a:rPr>
              <a:t>'androidx.activity:activity-ktx:1.4.0'</a:t>
            </a:r>
            <a:endParaRPr b="1" sz="1600">
              <a:solidFill>
                <a:srgbClr val="EA4E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40A24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b="1" lang="en-US" sz="1600">
                <a:solidFill>
                  <a:srgbClr val="EA4E60"/>
                </a:solidFill>
                <a:latin typeface="Roboto Mono"/>
                <a:ea typeface="Roboto Mono"/>
                <a:cs typeface="Roboto Mono"/>
                <a:sym typeface="Roboto Mono"/>
              </a:rPr>
              <a:t>'androidx.lifecycle:lifecycle-livedata-ktx:2.4.1'</a:t>
            </a:r>
            <a:endParaRPr sz="1600">
              <a:solidFill>
                <a:srgbClr val="C9D1D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8B949E"/>
                </a:solidFill>
                <a:latin typeface="Roboto Mono"/>
                <a:ea typeface="Roboto Mono"/>
                <a:cs typeface="Roboto Mono"/>
                <a:sym typeface="Roboto Mono"/>
              </a:rPr>
              <a:t>// Reference: https://github.com/square/retrofit</a:t>
            </a:r>
            <a:endParaRPr sz="1600">
              <a:solidFill>
                <a:srgbClr val="8B949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40A24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b="1" lang="en-US" sz="1600">
                <a:solidFill>
                  <a:srgbClr val="EA4E60"/>
                </a:solidFill>
                <a:latin typeface="Roboto Mono"/>
                <a:ea typeface="Roboto Mono"/>
                <a:cs typeface="Roboto Mono"/>
                <a:sym typeface="Roboto Mono"/>
              </a:rPr>
              <a:t>'com.squareup.retrofit2:retrofit:2.9.0'</a:t>
            </a:r>
            <a:endParaRPr b="1" sz="1600">
              <a:solidFill>
                <a:srgbClr val="EA4E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040A24"/>
                </a:solidFill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b="1" lang="en-US" sz="1600">
                <a:solidFill>
                  <a:srgbClr val="EA4E60"/>
                </a:solidFill>
                <a:latin typeface="Roboto Mono"/>
                <a:ea typeface="Roboto Mono"/>
                <a:cs typeface="Roboto Mono"/>
                <a:sym typeface="Roboto Mono"/>
              </a:rPr>
              <a:t>'com.squareup.retrofit2:converter-gson:2.9.0'</a:t>
            </a:r>
            <a:endParaRPr b="1" sz="1600">
              <a:solidFill>
                <a:srgbClr val="EA4E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2787e0c908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Novas Dependências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2787e0c908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5cdb9a862_0_7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" name="Google Shape;229;g125cdb9a862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25cdb9a862_0_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31" name="Google Shape;231;g125cdb9a862_0_70"/>
          <p:cNvSpPr txBox="1"/>
          <p:nvPr/>
        </p:nvSpPr>
        <p:spPr>
          <a:xfrm>
            <a:off x="565525" y="870475"/>
            <a:ext cx="756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Consumindo Nossa API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Construir um 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App Android 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Nativo </a:t>
            </a: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 zero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explorando alguns 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essenciais no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esenvolvimento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Mobile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Orientação a Objetos 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(OO)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Material Design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(UI/UX)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●"/>
            </a:pPr>
            <a:r>
              <a:rPr b="1" i="0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 de Projetos</a:t>
            </a:r>
            <a:endParaRPr b="0" i="0" sz="18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Consumo de APIs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(REST)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udo na prática 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xplorando as principais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tendências 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tecnológicas mobile usando a linguagem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26d958194_0_19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37" name="Google Shape;237;g1226d958194_0_190"/>
          <p:cNvGrpSpPr/>
          <p:nvPr/>
        </p:nvGrpSpPr>
        <p:grpSpPr>
          <a:xfrm>
            <a:off x="678704" y="1557255"/>
            <a:ext cx="8389096" cy="576000"/>
            <a:chOff x="678554" y="1851730"/>
            <a:chExt cx="8389096" cy="576000"/>
          </a:xfrm>
        </p:grpSpPr>
        <p:sp>
          <p:nvSpPr>
            <p:cNvPr id="238" name="Google Shape;238;g1226d958194_0_190"/>
            <p:cNvSpPr txBox="1"/>
            <p:nvPr/>
          </p:nvSpPr>
          <p:spPr>
            <a:xfrm>
              <a:off x="678554" y="1851730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i="0" lang="en-US" sz="2800" u="none" cap="none" strike="sng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1</a:t>
              </a:r>
              <a:endParaRPr i="0" sz="2800" u="none" cap="none" strike="sng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1226d958194_0_190"/>
            <p:cNvSpPr/>
            <p:nvPr/>
          </p:nvSpPr>
          <p:spPr>
            <a:xfrm>
              <a:off x="2186550" y="1908875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Conhecendo a API:</a:t>
              </a:r>
              <a:r>
                <a:rPr i="0" lang="en-US" sz="2400" u="none" cap="none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 Modela</a:t>
              </a:r>
              <a:r>
                <a:rPr lang="en-US" sz="2400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gem do </a:t>
              </a:r>
              <a:r>
                <a:rPr i="0" lang="en-US" sz="2400" u="none" cap="none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Domínio</a:t>
              </a:r>
              <a:endParaRPr i="0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g1226d958194_0_190"/>
          <p:cNvGrpSpPr/>
          <p:nvPr/>
        </p:nvGrpSpPr>
        <p:grpSpPr>
          <a:xfrm>
            <a:off x="678704" y="2404055"/>
            <a:ext cx="8389096" cy="576000"/>
            <a:chOff x="678554" y="2808718"/>
            <a:chExt cx="8389096" cy="576000"/>
          </a:xfrm>
        </p:grpSpPr>
        <p:sp>
          <p:nvSpPr>
            <p:cNvPr id="241" name="Google Shape;241;g1226d958194_0_190"/>
            <p:cNvSpPr txBox="1"/>
            <p:nvPr/>
          </p:nvSpPr>
          <p:spPr>
            <a:xfrm>
              <a:off x="678554" y="2808718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en-US" sz="2800" u="none" cap="none" strike="sng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2</a:t>
              </a:r>
              <a:endParaRPr i="0" sz="1400" u="none" cap="none" strike="sng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1226d958194_0_190"/>
            <p:cNvSpPr/>
            <p:nvPr/>
          </p:nvSpPr>
          <p:spPr>
            <a:xfrm>
              <a:off x="2186550" y="2865875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Construindo a UI/UX: Material Design</a:t>
              </a:r>
              <a:endParaRPr i="0" sz="2400" u="none" cap="none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g1226d958194_0_190"/>
          <p:cNvGrpSpPr/>
          <p:nvPr/>
        </p:nvGrpSpPr>
        <p:grpSpPr>
          <a:xfrm>
            <a:off x="678704" y="3250856"/>
            <a:ext cx="8389096" cy="576000"/>
            <a:chOff x="678554" y="3765731"/>
            <a:chExt cx="8389096" cy="576000"/>
          </a:xfrm>
        </p:grpSpPr>
        <p:sp>
          <p:nvSpPr>
            <p:cNvPr id="244" name="Google Shape;244;g1226d958194_0_190"/>
            <p:cNvSpPr txBox="1"/>
            <p:nvPr/>
          </p:nvSpPr>
          <p:spPr>
            <a:xfrm>
              <a:off x="678554" y="3765731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en-US" sz="2800" u="none" cap="none" strike="sng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3</a:t>
              </a:r>
              <a:endParaRPr i="0" sz="1400" u="none" cap="none" strike="sng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g1226d958194_0_190"/>
            <p:cNvSpPr/>
            <p:nvPr/>
          </p:nvSpPr>
          <p:spPr>
            <a:xfrm>
              <a:off x="2186550" y="3822875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strike="sng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Consumindo a API: Retrofit, Coroutines e LiveData</a:t>
              </a:r>
              <a:endParaRPr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g1226d958194_0_1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pSp>
        <p:nvGrpSpPr>
          <p:cNvPr id="247" name="Google Shape;247;g1226d958194_0_190"/>
          <p:cNvGrpSpPr/>
          <p:nvPr/>
        </p:nvGrpSpPr>
        <p:grpSpPr>
          <a:xfrm>
            <a:off x="678704" y="4097656"/>
            <a:ext cx="8389096" cy="576000"/>
            <a:chOff x="678554" y="4021456"/>
            <a:chExt cx="8389096" cy="576000"/>
          </a:xfrm>
        </p:grpSpPr>
        <p:sp>
          <p:nvSpPr>
            <p:cNvPr id="248" name="Google Shape;248;g1226d958194_0_190"/>
            <p:cNvSpPr txBox="1"/>
            <p:nvPr/>
          </p:nvSpPr>
          <p:spPr>
            <a:xfrm>
              <a:off x="678554" y="4021456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</a:t>
              </a:r>
              <a:r>
                <a:rPr b="1" lang="en-US"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g1226d958194_0_190"/>
            <p:cNvSpPr/>
            <p:nvPr/>
          </p:nvSpPr>
          <p:spPr>
            <a:xfrm>
              <a:off x="2186550" y="4078600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Conclusão e Dicas Finais</a:t>
              </a:r>
              <a:endParaRPr b="1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26d958194_0_207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Santander Dev Week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26d958194_0_20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26d958194_0_20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Dicas Finais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g1226d958194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226d958194_0_2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26d958194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Desenvolvemos um App Android Nativo do zero!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Explorando algumas das bibliotecas e boas práticas mais importantes do mercado. Entretanto,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 aprendizado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termina aqui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os Bootcamps do Santander na DIO estão apenas começando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são excelentes oportunidades para se preparar para jornadas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ou Mobile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😉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Desafio: evolua nosso App (temos alguns TODOs bem </a:t>
            </a: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interessantes</a:t>
            </a: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😎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226d958194_0_2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 e Dicas Finais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26d958194_0_2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9ffa863cd_0_356"/>
          <p:cNvSpPr txBox="1"/>
          <p:nvPr/>
        </p:nvSpPr>
        <p:spPr>
          <a:xfrm>
            <a:off x="565525" y="1481050"/>
            <a:ext cx="80169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Repositório da API no GitHub</a:t>
            </a:r>
            <a:br>
              <a:rPr b="1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b="1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Repositório do App no GitHub</a:t>
            </a:r>
            <a:b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endParaRPr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Jetpack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Material Design</a:t>
            </a:r>
            <a:b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1117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Retrofit</a:t>
            </a:r>
            <a:b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 b="0" i="1" sz="18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09ffa863cd_0_35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09ffa863cd_0_3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26d958194_0_55"/>
          <p:cNvSpPr txBox="1"/>
          <p:nvPr/>
        </p:nvSpPr>
        <p:spPr>
          <a:xfrm>
            <a:off x="1162075" y="2571750"/>
            <a:ext cx="65751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(Rooms)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Bootcamp e/ou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Artigos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Central de Ajuda DIO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26d958194_0_55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g1226d958194_0_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226d958194_0_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72" name="Google Shape;72;p17"/>
          <p:cNvGrpSpPr/>
          <p:nvPr/>
        </p:nvGrpSpPr>
        <p:grpSpPr>
          <a:xfrm>
            <a:off x="678704" y="1557255"/>
            <a:ext cx="8389096" cy="576000"/>
            <a:chOff x="678554" y="1851730"/>
            <a:chExt cx="8389096" cy="576000"/>
          </a:xfrm>
        </p:grpSpPr>
        <p:sp>
          <p:nvSpPr>
            <p:cNvPr id="73" name="Google Shape;73;p17"/>
            <p:cNvSpPr txBox="1"/>
            <p:nvPr/>
          </p:nvSpPr>
          <p:spPr>
            <a:xfrm>
              <a:off x="678554" y="1851730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1</a:t>
              </a:r>
              <a:endParaRPr b="1" i="0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186550" y="1908875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Conhecendo a API:</a:t>
              </a:r>
              <a:r>
                <a:rPr b="1" i="0" lang="en-US" sz="2400" u="none" cap="none" strike="no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 Modela</a:t>
              </a:r>
              <a:r>
                <a:rPr b="1" lang="en-US" sz="240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gem do </a:t>
              </a:r>
              <a:r>
                <a:rPr b="1" i="0" lang="en-US" sz="2400" u="none" cap="none" strike="noStrik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Domínio</a:t>
              </a:r>
              <a:endParaRPr b="1" i="0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7"/>
          <p:cNvGrpSpPr/>
          <p:nvPr/>
        </p:nvGrpSpPr>
        <p:grpSpPr>
          <a:xfrm>
            <a:off x="678704" y="2404055"/>
            <a:ext cx="8389096" cy="576000"/>
            <a:chOff x="678554" y="2808718"/>
            <a:chExt cx="8389096" cy="576000"/>
          </a:xfrm>
        </p:grpSpPr>
        <p:sp>
          <p:nvSpPr>
            <p:cNvPr id="76" name="Google Shape;76;p17"/>
            <p:cNvSpPr txBox="1"/>
            <p:nvPr/>
          </p:nvSpPr>
          <p:spPr>
            <a:xfrm>
              <a:off x="678554" y="2808718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2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2186550" y="2865875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Construindo a UI/UX: Material Design</a:t>
              </a:r>
              <a:endParaRPr b="0" i="0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17"/>
          <p:cNvGrpSpPr/>
          <p:nvPr/>
        </p:nvGrpSpPr>
        <p:grpSpPr>
          <a:xfrm>
            <a:off x="678704" y="3250856"/>
            <a:ext cx="8389096" cy="576000"/>
            <a:chOff x="678554" y="3765731"/>
            <a:chExt cx="8389096" cy="576000"/>
          </a:xfrm>
        </p:grpSpPr>
        <p:sp>
          <p:nvSpPr>
            <p:cNvPr id="79" name="Google Shape;79;p17"/>
            <p:cNvSpPr txBox="1"/>
            <p:nvPr/>
          </p:nvSpPr>
          <p:spPr>
            <a:xfrm>
              <a:off x="678554" y="3765731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2186550" y="3822875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Consumindo a API: Retrofit, Coroutines e LiveData</a:t>
              </a:r>
              <a:endParaRPr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grpSp>
        <p:nvGrpSpPr>
          <p:cNvPr id="82" name="Google Shape;82;p17"/>
          <p:cNvGrpSpPr/>
          <p:nvPr/>
        </p:nvGrpSpPr>
        <p:grpSpPr>
          <a:xfrm>
            <a:off x="678704" y="4097656"/>
            <a:ext cx="8389096" cy="576000"/>
            <a:chOff x="678554" y="4021456"/>
            <a:chExt cx="8389096" cy="576000"/>
          </a:xfrm>
        </p:grpSpPr>
        <p:sp>
          <p:nvSpPr>
            <p:cNvPr id="83" name="Google Shape;83;p17"/>
            <p:cNvSpPr txBox="1"/>
            <p:nvPr/>
          </p:nvSpPr>
          <p:spPr>
            <a:xfrm>
              <a:off x="678554" y="4021456"/>
              <a:ext cx="1380000" cy="576000"/>
            </a:xfrm>
            <a:prstGeom prst="rect">
              <a:avLst/>
            </a:prstGeom>
            <a:solidFill>
              <a:srgbClr val="EA4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Parte </a:t>
              </a:r>
              <a:r>
                <a:rPr lang="en-US"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2186550" y="4078600"/>
              <a:ext cx="6881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Conclusão e Dicas Finais</a:t>
              </a:r>
              <a:endParaRPr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Santander Dev Week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a API: Modelagem do Domínio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5dae6c8b_0_9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App Android Nativo que explore o domínio bancário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isso, iremos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consumir um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API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desenvolvida ao longo da </a:t>
            </a:r>
            <a:r>
              <a:rPr i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Santander Dev Week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seguinte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Bankline API</a:t>
            </a:r>
            <a:endParaRPr b="1" sz="240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Identificação de um correntista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Extrato com as movimentações do correntista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0b5dae6c8b_0_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Domínio/Problema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g10b5dae6c8b_0_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bf3808af_0_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06" name="Google Shape;106;g126bf3808af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13" y="477685"/>
            <a:ext cx="8404376" cy="418814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26bf3808af_0_21">
            <a:hlinkClick r:id="rId4"/>
          </p:cNvPr>
          <p:cNvSpPr txBox="1"/>
          <p:nvPr/>
        </p:nvSpPr>
        <p:spPr>
          <a:xfrm>
            <a:off x="0" y="47465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https://www.g2.com/articles/api</a:t>
            </a:r>
            <a:endParaRPr b="1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ab5594d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g122ab5594d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274" y="152400"/>
            <a:ext cx="5391458" cy="45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22ab5594d5_0_0">
            <a:hlinkClick r:id="rId4"/>
          </p:cNvPr>
          <p:cNvSpPr txBox="1"/>
          <p:nvPr/>
        </p:nvSpPr>
        <p:spPr>
          <a:xfrm>
            <a:off x="0" y="47465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https://share.balsamiq.com/c/cGxob8mCtzgrtMMwzQ3VqB.png</a:t>
            </a:r>
            <a:endParaRPr b="1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bf3808af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g126bf3808a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274" y="152400"/>
            <a:ext cx="5391458" cy="45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26bf3808af_0_0">
            <a:hlinkClick r:id="rId4"/>
          </p:cNvPr>
          <p:cNvSpPr txBox="1"/>
          <p:nvPr/>
        </p:nvSpPr>
        <p:spPr>
          <a:xfrm>
            <a:off x="0" y="474655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https://share.balsamiq.com/c/cGxob8mCtzgrtMMwzQ3VqB.png</a:t>
            </a:r>
            <a:endParaRPr b="1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26bf3808af_0_0"/>
          <p:cNvSpPr txBox="1"/>
          <p:nvPr/>
        </p:nvSpPr>
        <p:spPr>
          <a:xfrm>
            <a:off x="116675" y="2187875"/>
            <a:ext cx="1637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1100">
                <a:solidFill>
                  <a:srgbClr val="EA4E60"/>
                </a:solidFill>
                <a:latin typeface="Roboto Mono"/>
                <a:ea typeface="Roboto Mono"/>
                <a:cs typeface="Roboto Mono"/>
                <a:sym typeface="Roboto Mono"/>
              </a:rPr>
              <a:t>Correntista(id)</a:t>
            </a:r>
            <a:br>
              <a:rPr b="1" lang="en-US" sz="1100">
                <a:solidFill>
                  <a:srgbClr val="EA4E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en-US" sz="1100" u="sng">
                <a:solidFill>
                  <a:srgbClr val="EA4E60"/>
                </a:solidFill>
                <a:latin typeface="Roboto Mono"/>
                <a:ea typeface="Roboto Mono"/>
                <a:cs typeface="Roboto Mono"/>
                <a:sym typeface="Roboto Mono"/>
              </a:rPr>
              <a:t>Parcelable</a:t>
            </a:r>
            <a:endParaRPr i="1" sz="1100" u="sng">
              <a:solidFill>
                <a:srgbClr val="EA4E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g126bf3808af_0_0"/>
          <p:cNvSpPr/>
          <p:nvPr/>
        </p:nvSpPr>
        <p:spPr>
          <a:xfrm>
            <a:off x="1396375" y="1963550"/>
            <a:ext cx="733373" cy="336937"/>
          </a:xfrm>
          <a:custGeom>
            <a:rect b="b" l="l" r="r" t="t"/>
            <a:pathLst>
              <a:path extrusionOk="0" h="13880" w="34960">
                <a:moveTo>
                  <a:pt x="34960" y="8656"/>
                </a:moveTo>
                <a:cubicBezTo>
                  <a:pt x="30339" y="7250"/>
                  <a:pt x="13060" y="-653"/>
                  <a:pt x="7233" y="218"/>
                </a:cubicBezTo>
                <a:cubicBezTo>
                  <a:pt x="1406" y="1089"/>
                  <a:pt x="1206" y="11603"/>
                  <a:pt x="0" y="13880"/>
                </a:cubicBezTo>
              </a:path>
            </a:pathLst>
          </a:custGeom>
          <a:noFill/>
          <a:ln cap="flat" cmpd="sng" w="19050">
            <a:solidFill>
              <a:srgbClr val="EA4E6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4" name="Google Shape;124;g126bf3808af_0_0"/>
          <p:cNvSpPr txBox="1"/>
          <p:nvPr/>
        </p:nvSpPr>
        <p:spPr>
          <a:xfrm>
            <a:off x="7389925" y="2145425"/>
            <a:ext cx="1715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EA4E60"/>
                </a:solidFill>
                <a:latin typeface="Roboto Mono"/>
                <a:ea typeface="Roboto Mono"/>
                <a:cs typeface="Roboto Mono"/>
                <a:sym typeface="Roboto Mono"/>
              </a:rPr>
              <a:t>List&lt;</a:t>
            </a:r>
            <a:r>
              <a:rPr b="1" lang="en-US" sz="1100">
                <a:solidFill>
                  <a:srgbClr val="EA4E60"/>
                </a:solidFill>
                <a:latin typeface="Roboto Mono"/>
                <a:ea typeface="Roboto Mono"/>
                <a:cs typeface="Roboto Mono"/>
                <a:sym typeface="Roboto Mono"/>
              </a:rPr>
              <a:t>Movimentacao</a:t>
            </a:r>
            <a:r>
              <a:rPr lang="en-US" sz="1100">
                <a:solidFill>
                  <a:srgbClr val="EA4E6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b="1" lang="en-US" sz="1100">
                <a:solidFill>
                  <a:srgbClr val="EA4E6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en-US" sz="1100" u="sng">
                <a:solidFill>
                  <a:srgbClr val="EA4E60"/>
                </a:solidFill>
                <a:latin typeface="Roboto Mono"/>
                <a:ea typeface="Roboto Mono"/>
                <a:cs typeface="Roboto Mono"/>
                <a:sym typeface="Roboto Mono"/>
              </a:rPr>
              <a:t>HTTP</a:t>
            </a:r>
            <a:endParaRPr i="1" sz="1100" u="sng">
              <a:solidFill>
                <a:srgbClr val="EA4E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g126bf3808af_0_0"/>
          <p:cNvSpPr txBox="1"/>
          <p:nvPr/>
        </p:nvSpPr>
        <p:spPr>
          <a:xfrm>
            <a:off x="4243650" y="1883850"/>
            <a:ext cx="6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EA4E60"/>
                </a:solidFill>
                <a:latin typeface="Roboto Mono"/>
                <a:ea typeface="Roboto Mono"/>
                <a:cs typeface="Roboto Mono"/>
                <a:sym typeface="Roboto Mono"/>
              </a:rPr>
              <a:t>Intent Extra</a:t>
            </a:r>
            <a:endParaRPr i="1" sz="900">
              <a:solidFill>
                <a:srgbClr val="EA4E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5dae6c8b_0_347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b="1" i="1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g10b5dae6c8b_0_3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0b5dae6c8b_0_3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33" name="Google Shape;133;g10b5dae6c8b_0_347"/>
          <p:cNvSpPr txBox="1"/>
          <p:nvPr/>
        </p:nvSpPr>
        <p:spPr>
          <a:xfrm>
            <a:off x="565525" y="870475"/>
            <a:ext cx="7561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Abstraindo Nosso Domínio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