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C6g37g/qlFpbMWvt1wlOhnJ8t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ffa863cd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09ffa863c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ffa863cd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9ffa863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057ae1a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a057ae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a057ae1a2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0a057ae1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a057ae1a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ffa863cd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9ffa863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ffa863cd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9ffa863c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a1fc322d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0a1fc322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a1fc322d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0a1fc322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a057ae1a2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0a057ae1a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249e72553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249e725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9ffa863c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ffa863cd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09ffa863c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ffa863cd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9ffa863c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ffa863cd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9ffa863c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studio/install?hl=pt-b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enymotion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source.android.com/source/code-styl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studio/intro?hl=pt-b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youtu.be/gngNoGXKZ2I" TargetMode="External"/><Relationship Id="rId10" Type="http://schemas.openxmlformats.org/officeDocument/2006/relationships/hyperlink" Target="https://www.thiengo.com.br/android-studio-instalacao-configuracao-e-otimizaca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digitalinnovationone/santander-dev-week-bankline-android" TargetMode="External"/><Relationship Id="rId4" Type="http://schemas.openxmlformats.org/officeDocument/2006/relationships/hyperlink" Target="https://developer.android.com/studio/intro?hl=pt-br" TargetMode="External"/><Relationship Id="rId9" Type="http://schemas.openxmlformats.org/officeDocument/2006/relationships/hyperlink" Target="https://www.thiengo.com.br/android-studio-instalacao-configuracao-e-otimizacao" TargetMode="External"/><Relationship Id="rId5" Type="http://schemas.openxmlformats.org/officeDocument/2006/relationships/hyperlink" Target="https://developer.android.com/studio/install?hl=pt-br" TargetMode="External"/><Relationship Id="rId6" Type="http://schemas.openxmlformats.org/officeDocument/2006/relationships/hyperlink" Target="https://developer.android.com/courses" TargetMode="External"/><Relationship Id="rId7" Type="http://schemas.openxmlformats.org/officeDocument/2006/relationships/hyperlink" Target="https://www.thiengo.com.br/android-studio-instalacao-configuracao-e-otimizacao" TargetMode="External"/><Relationship Id="rId8" Type="http://schemas.openxmlformats.org/officeDocument/2006/relationships/hyperlink" Target="https://www.thiengo.com.br/android-studio-instalacao-configuracao-e-otimizaca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eb.dio.me/rooms" TargetMode="External"/><Relationship Id="rId4" Type="http://schemas.openxmlformats.org/officeDocument/2006/relationships/hyperlink" Target="https://web.dio.me/articles" TargetMode="External"/><Relationship Id="rId5" Type="http://schemas.openxmlformats.org/officeDocument/2006/relationships/hyperlink" Target="https://help.dio.me" TargetMode="External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etbrains.com/pt-br/lp/devecosystem-2021" TargetMode="External"/><Relationship Id="rId4" Type="http://schemas.openxmlformats.org/officeDocument/2006/relationships/hyperlink" Target="https://insights.stackoverflow.com/survey/202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www.jetbrains.com/pt-br/lp/devecosystem-2021/miscellaneou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hyperlink" Target="https://www.jetbrains.com/pt-br/lp/devecosystem-2021/miscellaneou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etbrains.com/pt-br/lp/devecosystem-2021/miscellaneous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sights.stackoverflow.com/trends?tags=android%2Cios%2Creact-native%2Cflutter" TargetMode="External"/><Relationship Id="rId4" Type="http://schemas.openxmlformats.org/officeDocument/2006/relationships/hyperlink" Target="https://insights.stackoverflow.com/trends?tags=android%2Cios%2Creact-native%2Cflutter" TargetMode="External"/><Relationship Id="rId5" Type="http://schemas.openxmlformats.org/officeDocument/2006/relationships/hyperlink" Target="https://insights.stackoverflow.com/trends?tags=android%2Cios%2Creact-native%2Cflutter" TargetMode="Externa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Santander Dev Week: 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Preparando o Ambiente de Desenvolvimento Mobile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ffa863cd_0_9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09ffa863cd_0_9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09ffa863cd_0_9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Mobile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09ffa863cd_0_95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09ffa863cd_0_95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Ambiente de Desenvolvimento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09ffa863cd_0_95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09ffa863cd_0_95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Estrutura de Projeto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09ffa863cd_0_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ffa863cd_0_10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Santander Dev Week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09ffa863cd_0_10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09ffa863cd_0_105"/>
          <p:cNvSpPr txBox="1"/>
          <p:nvPr/>
        </p:nvSpPr>
        <p:spPr>
          <a:xfrm>
            <a:off x="565525" y="1785575"/>
            <a:ext cx="79896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Nativo: </a:t>
            </a:r>
            <a:b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09ffa863cd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09ffa863cd_0_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057ae1a2_0_0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Development Kit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SDK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Software Development Kit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Integrated Development Environment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○"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(Gradle)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○"/>
            </a:pPr>
            <a:r>
              <a:rPr b="0" i="0" lang="en-US" sz="2400" u="none" cap="none" strike="sng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Eclipse ADT (Ant)</a:t>
            </a:r>
            <a:endParaRPr b="1" i="0" sz="24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Nota: Atualmente o próprio Android Studio se encarrega de instalar todos 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itens supracitados. Por isso, basta seguir o seu </a:t>
            </a:r>
            <a:r>
              <a:rPr b="1" i="1" lang="en-US" sz="18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 de instalação</a:t>
            </a: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0a057ae1a2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Setup: Instalação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0a057ae1a2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a057ae1a2_0_168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SDK Manager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possibilita o gerenciamento de pacotes por meio de ferramentas, APIs e outros componentes;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AVD Manager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¹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provê múltiplas possibilidades de emulação através de dispositivos virtuais.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0a057ae1a2_0_16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Setup: Elementos Centrais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0a057ae1a2_0_1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65" name="Google Shape;165;g10a057ae1a2_0_168"/>
          <p:cNvSpPr txBox="1"/>
          <p:nvPr/>
        </p:nvSpPr>
        <p:spPr>
          <a:xfrm>
            <a:off x="791025" y="3535450"/>
            <a:ext cx="6823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¹ Vale a pena considerar outro emuladores de mercado, dentre os quais um dos mais interessantes é o </a:t>
            </a:r>
            <a:r>
              <a:rPr i="1" lang="en-US" sz="15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Genymotion</a:t>
            </a:r>
            <a:r>
              <a:rPr i="1"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Entretanto, assim como um AVD, esses emuladores consomem muita memória, por isso </a:t>
            </a:r>
            <a:r>
              <a:rPr b="1" i="1"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 tenha um dispositivo físico geralmente é mais recomendado utilizá-lo para a execução dos seus Apps.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e “Hello World” 😎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ffa863cd_0_1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09ffa863cd_0_11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09ffa863cd_0_11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Mobile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09ffa863cd_0_11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b="0"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09ffa863cd_0_11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Ambiente de Desenvolvimento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09ffa863cd_0_11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09ffa863cd_0_11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Estrutura de Projeto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09ffa863cd_0_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9ffa863cd_0_12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Santander Dev Week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09ffa863cd_0_12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09ffa863cd_0_12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Nativo: </a:t>
            </a:r>
            <a:b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Projetos Android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g109ffa863cd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09ffa863cd_0_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1fc322db_0_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Projetos Android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10a1fc322db_0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g10a1fc322db_0_19"/>
          <p:cNvPicPr preferRelativeResize="0"/>
          <p:nvPr/>
        </p:nvPicPr>
        <p:blipFill rotWithShape="1">
          <a:blip r:embed="rId3">
            <a:alphaModFix/>
          </a:blip>
          <a:srcRect b="0" l="4202" r="-2416" t="0"/>
          <a:stretch/>
        </p:blipFill>
        <p:spPr>
          <a:xfrm>
            <a:off x="708700" y="1882175"/>
            <a:ext cx="309630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10a1fc322db_0_19"/>
          <p:cNvCxnSpPr>
            <a:endCxn id="203" idx="1"/>
          </p:cNvCxnSpPr>
          <p:nvPr/>
        </p:nvCxnSpPr>
        <p:spPr>
          <a:xfrm flipH="1" rot="10800000">
            <a:off x="2759650" y="1821575"/>
            <a:ext cx="2087700" cy="5526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10a1fc322db_0_19"/>
          <p:cNvSpPr txBox="1"/>
          <p:nvPr/>
        </p:nvSpPr>
        <p:spPr>
          <a:xfrm>
            <a:off x="4847350" y="1623575"/>
            <a:ext cx="371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Configurações gerais do App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g10a1fc322db_0_19"/>
          <p:cNvCxnSpPr>
            <a:endCxn id="205" idx="1"/>
          </p:cNvCxnSpPr>
          <p:nvPr/>
        </p:nvCxnSpPr>
        <p:spPr>
          <a:xfrm flipH="1" rot="10800000">
            <a:off x="1492450" y="2222500"/>
            <a:ext cx="3354900" cy="3765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10a1fc322db_0_19"/>
          <p:cNvSpPr txBox="1"/>
          <p:nvPr/>
        </p:nvSpPr>
        <p:spPr>
          <a:xfrm>
            <a:off x="4847350" y="2024500"/>
            <a:ext cx="3896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 Fonte (</a:t>
            </a:r>
            <a:r>
              <a:rPr b="0" i="0" lang="en-US" sz="1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Guidelines</a:t>
            </a: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10a1fc322db_0_19"/>
          <p:cNvCxnSpPr>
            <a:endCxn id="207" idx="1"/>
          </p:cNvCxnSpPr>
          <p:nvPr/>
        </p:nvCxnSpPr>
        <p:spPr>
          <a:xfrm flipH="1" rot="10800000">
            <a:off x="1989850" y="2623425"/>
            <a:ext cx="2857500" cy="6981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g10a1fc322db_0_19"/>
          <p:cNvSpPr txBox="1"/>
          <p:nvPr/>
        </p:nvSpPr>
        <p:spPr>
          <a:xfrm>
            <a:off x="4847350" y="2425425"/>
            <a:ext cx="371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Imagens, Ícones, Shapes etc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0a1fc322db_0_19"/>
          <p:cNvSpPr txBox="1"/>
          <p:nvPr/>
        </p:nvSpPr>
        <p:spPr>
          <a:xfrm>
            <a:off x="4847350" y="2826350"/>
            <a:ext cx="237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Definições de Telas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10a1fc322db_0_19"/>
          <p:cNvCxnSpPr>
            <a:endCxn id="208" idx="1"/>
          </p:cNvCxnSpPr>
          <p:nvPr/>
        </p:nvCxnSpPr>
        <p:spPr>
          <a:xfrm flipH="1" rot="10800000">
            <a:off x="1989850" y="3024350"/>
            <a:ext cx="2857500" cy="4986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g10a1fc322db_0_19"/>
          <p:cNvSpPr txBox="1"/>
          <p:nvPr/>
        </p:nvSpPr>
        <p:spPr>
          <a:xfrm>
            <a:off x="4847350" y="3227275"/>
            <a:ext cx="237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Definições de Menus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g10a1fc322db_0_19"/>
          <p:cNvCxnSpPr>
            <a:endCxn id="210" idx="1"/>
          </p:cNvCxnSpPr>
          <p:nvPr/>
        </p:nvCxnSpPr>
        <p:spPr>
          <a:xfrm flipH="1" rot="10800000">
            <a:off x="1989850" y="3425275"/>
            <a:ext cx="2857500" cy="2991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g10a1fc322db_0_19"/>
          <p:cNvSpPr txBox="1"/>
          <p:nvPr/>
        </p:nvSpPr>
        <p:spPr>
          <a:xfrm>
            <a:off x="4847350" y="4029125"/>
            <a:ext cx="3896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 de Estilos e Strings (i18n)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g10a1fc322db_0_19"/>
          <p:cNvCxnSpPr>
            <a:endCxn id="212" idx="1"/>
          </p:cNvCxnSpPr>
          <p:nvPr/>
        </p:nvCxnSpPr>
        <p:spPr>
          <a:xfrm>
            <a:off x="1989850" y="4067825"/>
            <a:ext cx="2857500" cy="1593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g10a1fc322db_0_19"/>
          <p:cNvSpPr txBox="1"/>
          <p:nvPr/>
        </p:nvSpPr>
        <p:spPr>
          <a:xfrm>
            <a:off x="4847350" y="4430050"/>
            <a:ext cx="3896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Scripts de Build e </a:t>
            </a:r>
            <a:b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Gestão de Dependências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g10a1fc322db_0_19"/>
          <p:cNvCxnSpPr>
            <a:endCxn id="214" idx="1"/>
          </p:cNvCxnSpPr>
          <p:nvPr/>
        </p:nvCxnSpPr>
        <p:spPr>
          <a:xfrm>
            <a:off x="1989850" y="4292950"/>
            <a:ext cx="2857500" cy="3351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g10a1fc322db_0_19"/>
          <p:cNvSpPr txBox="1"/>
          <p:nvPr/>
        </p:nvSpPr>
        <p:spPr>
          <a:xfrm>
            <a:off x="4847350" y="3628200"/>
            <a:ext cx="371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Imagens de Launcher (Ícone do App)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g10a1fc322db_0_19"/>
          <p:cNvCxnSpPr>
            <a:endCxn id="216" idx="1"/>
          </p:cNvCxnSpPr>
          <p:nvPr/>
        </p:nvCxnSpPr>
        <p:spPr>
          <a:xfrm flipH="1" rot="10800000">
            <a:off x="1989850" y="3826200"/>
            <a:ext cx="2857500" cy="639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a1fc322db_0_12"/>
          <p:cNvSpPr txBox="1"/>
          <p:nvPr/>
        </p:nvSpPr>
        <p:spPr>
          <a:xfrm>
            <a:off x="563550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Mãos à obra! Agora que já criamos nosso primeiro App, vamos entender na prática cada elemento de um projeto Android: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●"/>
            </a:pPr>
            <a:r>
              <a:rPr b="0" i="0" lang="en-US" sz="18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Conheça o Android Studio: Visão Geral</a:t>
            </a: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(Google)</a:t>
            </a:r>
            <a:endParaRPr b="0" i="0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disso, uma Stack Tecnológica incrível será explorada: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0a1fc322db_0_1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Projetos Android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0a1fc322db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g10a1fc322db_0_12"/>
          <p:cNvPicPr preferRelativeResize="0"/>
          <p:nvPr/>
        </p:nvPicPr>
        <p:blipFill rotWithShape="1">
          <a:blip r:embed="rId4">
            <a:alphaModFix/>
          </a:blip>
          <a:srcRect b="5232" l="26600" r="22751" t="12632"/>
          <a:stretch/>
        </p:blipFill>
        <p:spPr>
          <a:xfrm>
            <a:off x="5754125" y="3572175"/>
            <a:ext cx="1837690" cy="125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g10a1fc322db_0_12"/>
          <p:cNvGrpSpPr/>
          <p:nvPr/>
        </p:nvGrpSpPr>
        <p:grpSpPr>
          <a:xfrm>
            <a:off x="336934" y="3572163"/>
            <a:ext cx="1591543" cy="1251723"/>
            <a:chOff x="4376759" y="3648363"/>
            <a:chExt cx="1591543" cy="1251723"/>
          </a:xfrm>
        </p:grpSpPr>
        <p:pic>
          <p:nvPicPr>
            <p:cNvPr id="227" name="Google Shape;227;g10a1fc322db_0_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26988" y="3648363"/>
              <a:ext cx="1541315" cy="342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g10a1fc322db_0_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76759" y="4055587"/>
              <a:ext cx="1507866" cy="844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g10a1fc322db_0_12"/>
          <p:cNvGrpSpPr/>
          <p:nvPr/>
        </p:nvGrpSpPr>
        <p:grpSpPr>
          <a:xfrm>
            <a:off x="2132589" y="3572175"/>
            <a:ext cx="1827912" cy="1251699"/>
            <a:chOff x="2140899" y="3648375"/>
            <a:chExt cx="1827912" cy="1251699"/>
          </a:xfrm>
        </p:grpSpPr>
        <p:pic>
          <p:nvPicPr>
            <p:cNvPr id="230" name="Google Shape;230;g10a1fc322db_0_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40899" y="3648375"/>
              <a:ext cx="1827912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10a1fc322db_0_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59075" y="4105547"/>
              <a:ext cx="1591549" cy="7945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g10a1fc322db_0_12"/>
          <p:cNvSpPr txBox="1"/>
          <p:nvPr/>
        </p:nvSpPr>
        <p:spPr>
          <a:xfrm>
            <a:off x="4164613" y="3579725"/>
            <a:ext cx="13854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latin typeface="Calibri"/>
                <a:ea typeface="Calibri"/>
                <a:cs typeface="Calibri"/>
                <a:sym typeface="Calibri"/>
              </a:rPr>
              <a:t>&lt;XML&gt;</a:t>
            </a:r>
            <a:endParaRPr b="1" i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{JSON}</a:t>
            </a:r>
            <a:endParaRPr b="1"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a057ae1a2_0_73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g10a057ae1a2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0a057ae1a2_0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40" name="Google Shape;240;g10a057ae1a2_0_7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App Android 💡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Fornecer uma visão geral sobre a área de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Mobile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 ênfase na criação de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Apps Nativos em Android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isso, o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configurado com o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possibilitando a construção de aplicativos nas linguagens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fa863cd_0_356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GitHub do App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Conheça o Android Studio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Instalar o Android Studio</a:t>
            </a:r>
            <a:b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Developers: Cursos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(Bônus)</a:t>
            </a:r>
            <a:b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b="0" i="1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Studio: Instalação, Configuração </a:t>
            </a:r>
            <a:b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0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 </a:t>
            </a: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Otimização</a:t>
            </a:r>
            <a:b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Vinícius Thiengo</a:t>
            </a:r>
            <a:endParaRPr b="1" i="0" sz="18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09ffa863cd_0_35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49e72553_0_56"/>
          <p:cNvSpPr txBox="1"/>
          <p:nvPr/>
        </p:nvSpPr>
        <p:spPr>
          <a:xfrm>
            <a:off x="1162075" y="2571750"/>
            <a:ext cx="65751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(Rooms)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Bootcamp e/ou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Artigos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 de Ajuda DIO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2249e72553_0_5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2249e72553_0_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2249e72553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Mobile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Ambiente de Desenvolvimento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Estrutura de Projetos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Santander Dev Week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Desenvolvimento Mobile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Anualmente, grandes empresas conduzem </a:t>
            </a:r>
            <a:r>
              <a:rPr b="1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surveys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b="1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 mundo todo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visando identificar novas tendências de desenvolvimento. Alguns exemplos legais são: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i="1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</a:t>
            </a:r>
            <a:r>
              <a:rPr b="0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(JetBrains);</a:t>
            </a:r>
            <a:endParaRPr b="0" i="1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i="1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 Survey 2021</a:t>
            </a:r>
            <a:r>
              <a:rPr b="0" i="1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(Stack Overflow).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Tendências </a:t>
            </a:r>
            <a:r>
              <a:rPr b="0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[Mobile]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220"/>
          <p:cNvSpPr txBox="1"/>
          <p:nvPr/>
        </p:nvSpPr>
        <p:spPr>
          <a:xfrm>
            <a:off x="563550" y="63655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quais sistemas operacionais você desenvolve?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09ffa863cd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53" y="1358450"/>
            <a:ext cx="7901898" cy="291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09ffa863cd_0_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09ffa863cd_0_220"/>
          <p:cNvSpPr txBox="1"/>
          <p:nvPr/>
        </p:nvSpPr>
        <p:spPr>
          <a:xfrm>
            <a:off x="563550" y="476070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1" lang="en-US" sz="1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2021: Tecnologias Diversas - Mobile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400" u="none" cap="none" strike="noStrike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(JetBrains, 2021)</a:t>
            </a:r>
            <a:endParaRPr b="0" i="1" sz="1400" u="none" cap="none" strike="noStrike">
              <a:solidFill>
                <a:srgbClr val="E7E8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09ffa863cd_0_2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295"/>
          <p:cNvSpPr txBox="1"/>
          <p:nvPr/>
        </p:nvSpPr>
        <p:spPr>
          <a:xfrm>
            <a:off x="563550" y="63655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você desenvolve para sistemas operacionais móveis?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09ffa863cd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50" y="1364066"/>
            <a:ext cx="5291474" cy="31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09ffa863cd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09ffa863cd_0_295"/>
          <p:cNvSpPr txBox="1"/>
          <p:nvPr/>
        </p:nvSpPr>
        <p:spPr>
          <a:xfrm>
            <a:off x="563550" y="476070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1" lang="en-US" sz="1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2021: Tecnologias Diversas - Mobile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400" u="none" cap="none" strike="noStrike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(JetBrains, 2021)</a:t>
            </a:r>
            <a:endParaRPr b="0" i="1" sz="1400" u="none" cap="none" strike="noStrike">
              <a:solidFill>
                <a:srgbClr val="E7E8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09ffa863cd_0_2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ffa863cd_0_333"/>
          <p:cNvSpPr txBox="1"/>
          <p:nvPr/>
        </p:nvSpPr>
        <p:spPr>
          <a:xfrm>
            <a:off x="563550" y="476070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1" lang="en-US" sz="1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2021: Tecnologias Diversas - Mobile</a:t>
            </a: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400" u="none" cap="none" strike="noStrike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(JetBrains, 2021)</a:t>
            </a:r>
            <a:endParaRPr b="0" i="1" sz="1400" u="none" cap="none" strike="noStrike">
              <a:solidFill>
                <a:srgbClr val="E7E8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09ffa863cd_0_333"/>
          <p:cNvSpPr txBox="1"/>
          <p:nvPr/>
        </p:nvSpPr>
        <p:spPr>
          <a:xfrm>
            <a:off x="563550" y="63655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Quais frameworks multiplataforma você utiliza?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09ffa863cd_0_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09ffa863cd_0_3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950" y="1095550"/>
            <a:ext cx="4994745" cy="35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09ffa863cd_0_3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ffa863cd_0_344"/>
          <p:cNvSpPr txBox="1"/>
          <p:nvPr/>
        </p:nvSpPr>
        <p:spPr>
          <a:xfrm>
            <a:off x="563550" y="4760700"/>
            <a:ext cx="8580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1" lang="en-US" sz="1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</a:t>
            </a:r>
            <a:r>
              <a:rPr b="0" i="1" lang="en-US" sz="1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1" lang="en-US" sz="1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Overflow Trends</a:t>
            </a:r>
            <a:r>
              <a:rPr b="0" i="1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(Stack Overflow, 2021). Acesso em 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0" i="1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1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/22. </a:t>
            </a:r>
            <a:endParaRPr b="0" i="1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09ffa863cd_0_344"/>
          <p:cNvSpPr txBox="1"/>
          <p:nvPr/>
        </p:nvSpPr>
        <p:spPr>
          <a:xfrm>
            <a:off x="563550" y="365325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Tendências do Stack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Overflow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09ffa863cd_0_3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g109ffa863cd_0_3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50" y="883738"/>
            <a:ext cx="6554673" cy="37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