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5" r:id="rId1"/>
  </p:sldMasterIdLst>
  <p:sldIdLst>
    <p:sldId id="378" r:id="rId2"/>
    <p:sldId id="381" r:id="rId3"/>
    <p:sldId id="384" r:id="rId4"/>
    <p:sldId id="385" r:id="rId5"/>
    <p:sldId id="386" r:id="rId6"/>
    <p:sldId id="374" r:id="rId7"/>
    <p:sldId id="395" r:id="rId8"/>
    <p:sldId id="376" r:id="rId9"/>
    <p:sldId id="377" r:id="rId10"/>
    <p:sldId id="391" r:id="rId11"/>
    <p:sldId id="397" r:id="rId12"/>
    <p:sldId id="392" r:id="rId13"/>
    <p:sldId id="387" r:id="rId14"/>
    <p:sldId id="398" r:id="rId15"/>
    <p:sldId id="3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85958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512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656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870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193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930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624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51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111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5932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097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3061419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127.0.0.1:626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one.012912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chive.ics.uci.edu/ml/datasets/Mice+Protein+Expression" TargetMode="External"/><Relationship Id="rId1" Type="http://schemas.openxmlformats.org/officeDocument/2006/relationships/slideLayout" Target="../slideLayouts/slideLayout2.xml"/><Relationship Id="rId4" Type="http://schemas.openxmlformats.org/officeDocument/2006/relationships/hyperlink" Target="https://journals.plos.org/plosone/article?id=10.1371/journal.pone.012912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journals.plos.org/plosone/article?id=10.1371/journal.pone.0129126"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A8C44-0F76-47A4-90E2-BA27F08A7FFC}"/>
              </a:ext>
            </a:extLst>
          </p:cNvPr>
          <p:cNvSpPr>
            <a:spLocks noGrp="1"/>
          </p:cNvSpPr>
          <p:nvPr>
            <p:ph type="title"/>
          </p:nvPr>
        </p:nvSpPr>
        <p:spPr>
          <a:xfrm>
            <a:off x="7041856" y="2944090"/>
            <a:ext cx="4036334" cy="1871191"/>
          </a:xfrm>
        </p:spPr>
        <p:txBody>
          <a:bodyPr vert="horz" lIns="91440" tIns="45720" rIns="91440" bIns="45720" rtlCol="0" anchor="t">
            <a:normAutofit fontScale="90000"/>
          </a:bodyPr>
          <a:lstStyle/>
          <a:p>
            <a:r>
              <a:rPr lang="en-US" sz="3800" b="1" kern="1200" dirty="0">
                <a:solidFill>
                  <a:schemeClr val="tx1"/>
                </a:solidFill>
                <a:latin typeface="+mj-lt"/>
                <a:ea typeface="+mj-ea"/>
                <a:cs typeface="+mj-cs"/>
              </a:rPr>
              <a:t>Classification of Mice by their Protein </a:t>
            </a:r>
            <a:r>
              <a:rPr lang="en-US" sz="3800" b="1" dirty="0"/>
              <a:t>E</a:t>
            </a:r>
            <a:r>
              <a:rPr lang="en-US" sz="3800" b="1" kern="1200" dirty="0">
                <a:solidFill>
                  <a:schemeClr val="tx1"/>
                </a:solidFill>
                <a:latin typeface="+mj-lt"/>
                <a:ea typeface="+mj-ea"/>
                <a:cs typeface="+mj-cs"/>
              </a:rPr>
              <a:t>xpressions</a:t>
            </a:r>
            <a:br>
              <a:rPr lang="en-US" sz="3800" b="1" kern="1200" dirty="0">
                <a:solidFill>
                  <a:schemeClr val="tx1"/>
                </a:solidFill>
                <a:latin typeface="+mj-lt"/>
                <a:ea typeface="+mj-ea"/>
                <a:cs typeface="+mj-cs"/>
              </a:rPr>
            </a:br>
            <a:endParaRPr lang="en-US" sz="3800" b="1" kern="1200" dirty="0">
              <a:solidFill>
                <a:schemeClr val="tx1"/>
              </a:solidFill>
              <a:latin typeface="+mj-lt"/>
              <a:ea typeface="+mj-ea"/>
              <a:cs typeface="+mj-cs"/>
            </a:endParaRPr>
          </a:p>
        </p:txBody>
      </p:sp>
      <p:sp>
        <p:nvSpPr>
          <p:cNvPr id="39" name="Rectangle 3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Rat">
            <a:extLst>
              <a:ext uri="{FF2B5EF4-FFF2-40B4-BE49-F238E27FC236}">
                <a16:creationId xmlns:a16="http://schemas.microsoft.com/office/drawing/2014/main" id="{3B8F8194-3472-4C25-9E49-3DCBCC3E95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612" y="666728"/>
            <a:ext cx="5465791" cy="5465791"/>
          </a:xfrm>
          <a:prstGeom prst="rect">
            <a:avLst/>
          </a:prstGeom>
        </p:spPr>
      </p:pic>
      <p:grpSp>
        <p:nvGrpSpPr>
          <p:cNvPr id="43" name="Group 4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44" name="Rectangle 4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itle 1">
            <a:extLst>
              <a:ext uri="{FF2B5EF4-FFF2-40B4-BE49-F238E27FC236}">
                <a16:creationId xmlns:a16="http://schemas.microsoft.com/office/drawing/2014/main" id="{160B7E6F-E0B4-4BD2-84CC-A9D863A116C8}"/>
              </a:ext>
            </a:extLst>
          </p:cNvPr>
          <p:cNvSpPr txBox="1">
            <a:spLocks/>
          </p:cNvSpPr>
          <p:nvPr/>
        </p:nvSpPr>
        <p:spPr>
          <a:xfrm>
            <a:off x="7385100" y="4647501"/>
            <a:ext cx="2606187" cy="738232"/>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000" b="1" dirty="0"/>
            </a:br>
            <a:r>
              <a:rPr lang="en-US" sz="2000" b="1" dirty="0"/>
              <a:t>by Alexandre Yano</a:t>
            </a:r>
          </a:p>
        </p:txBody>
      </p:sp>
    </p:spTree>
    <p:extLst>
      <p:ext uri="{BB962C8B-B14F-4D97-AF65-F5344CB8AC3E}">
        <p14:creationId xmlns:p14="http://schemas.microsoft.com/office/powerpoint/2010/main" val="329888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A3C3-C1B8-4A81-8348-97ED3F6CFB5E}"/>
              </a:ext>
            </a:extLst>
          </p:cNvPr>
          <p:cNvSpPr>
            <a:spLocks noGrp="1"/>
          </p:cNvSpPr>
          <p:nvPr>
            <p:ph type="title"/>
          </p:nvPr>
        </p:nvSpPr>
        <p:spPr>
          <a:xfrm>
            <a:off x="645859" y="640081"/>
            <a:ext cx="3494341" cy="3793488"/>
          </a:xfrm>
          <a:noFill/>
        </p:spPr>
        <p:txBody>
          <a:bodyPr vert="horz" lIns="91440" tIns="45720" rIns="91440" bIns="45720" rtlCol="0" anchor="b">
            <a:noAutofit/>
          </a:bodyPr>
          <a:lstStyle/>
          <a:p>
            <a:r>
              <a:rPr lang="en-US" sz="3200" dirty="0"/>
              <a:t>XGBOOST Short Model </a:t>
            </a:r>
            <a:br>
              <a:rPr lang="en-US" sz="3200" dirty="0"/>
            </a:br>
            <a:br>
              <a:rPr lang="en-US" sz="3200" dirty="0"/>
            </a:br>
            <a:r>
              <a:rPr lang="en-US" sz="3200" dirty="0"/>
              <a:t>Using the 14 most important proteins </a:t>
            </a:r>
            <a:br>
              <a:rPr lang="en-US" sz="3200" dirty="0"/>
            </a:br>
            <a:br>
              <a:rPr lang="en-US" sz="3200" dirty="0"/>
            </a:br>
            <a:r>
              <a:rPr lang="en-US" sz="3200" dirty="0"/>
              <a:t>accuracy of 85%</a:t>
            </a:r>
          </a:p>
        </p:txBody>
      </p:sp>
      <p:sp>
        <p:nvSpPr>
          <p:cNvPr id="14" name="Rectangle 1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10;&#10;Description automatically generated">
            <a:extLst>
              <a:ext uri="{FF2B5EF4-FFF2-40B4-BE49-F238E27FC236}">
                <a16:creationId xmlns:a16="http://schemas.microsoft.com/office/drawing/2014/main" id="{439015C9-C9BA-42A9-A99E-73F9D9E56C49}"/>
              </a:ext>
            </a:extLst>
          </p:cNvPr>
          <p:cNvPicPr>
            <a:picLocks noGrp="1" noChangeAspect="1"/>
          </p:cNvPicPr>
          <p:nvPr>
            <p:ph idx="1"/>
          </p:nvPr>
        </p:nvPicPr>
        <p:blipFill rotWithShape="1">
          <a:blip r:embed="rId2"/>
          <a:srcRect t="2399" r="2" b="9159"/>
          <a:stretch/>
        </p:blipFill>
        <p:spPr>
          <a:xfrm>
            <a:off x="5441735" y="804672"/>
            <a:ext cx="5934456" cy="5248656"/>
          </a:xfrm>
          <a:prstGeom prst="rect">
            <a:avLst/>
          </a:prstGeom>
          <a:effectLst/>
        </p:spPr>
      </p:pic>
    </p:spTree>
    <p:extLst>
      <p:ext uri="{BB962C8B-B14F-4D97-AF65-F5344CB8AC3E}">
        <p14:creationId xmlns:p14="http://schemas.microsoft.com/office/powerpoint/2010/main" val="43411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5"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2EA8C44-0F76-47A4-90E2-BA27F08A7FFC}"/>
              </a:ext>
            </a:extLst>
          </p:cNvPr>
          <p:cNvSpPr>
            <a:spLocks noGrp="1"/>
          </p:cNvSpPr>
          <p:nvPr>
            <p:ph type="title"/>
          </p:nvPr>
        </p:nvSpPr>
        <p:spPr>
          <a:xfrm>
            <a:off x="965200" y="1371190"/>
            <a:ext cx="3363170" cy="2183042"/>
          </a:xfrm>
        </p:spPr>
        <p:txBody>
          <a:bodyPr vert="horz" lIns="91440" tIns="45720" rIns="91440" bIns="45720" rtlCol="0" anchor="b">
            <a:normAutofit/>
          </a:bodyPr>
          <a:lstStyle/>
          <a:p>
            <a:r>
              <a:rPr lang="en-US" sz="3700" b="1" dirty="0"/>
              <a:t>Classification of mice by their protein expressions</a:t>
            </a:r>
          </a:p>
        </p:txBody>
      </p:sp>
      <p:sp>
        <p:nvSpPr>
          <p:cNvPr id="34"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Shape 35">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12" name="Graphic 11" descr="Rat">
            <a:extLst>
              <a:ext uri="{FF2B5EF4-FFF2-40B4-BE49-F238E27FC236}">
                <a16:creationId xmlns:a16="http://schemas.microsoft.com/office/drawing/2014/main" id="{39A5FB71-1998-40B6-A520-1AC6DEFF07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6964" y="1108946"/>
            <a:ext cx="1846470" cy="1846470"/>
          </a:xfrm>
          <a:prstGeom prst="rect">
            <a:avLst/>
          </a:prstGeom>
        </p:spPr>
      </p:pic>
      <p:sp>
        <p:nvSpPr>
          <p:cNvPr id="7" name="Title 1">
            <a:extLst>
              <a:ext uri="{FF2B5EF4-FFF2-40B4-BE49-F238E27FC236}">
                <a16:creationId xmlns:a16="http://schemas.microsoft.com/office/drawing/2014/main" id="{056CB3D1-EAF3-41FF-BA0D-4AFEEAC81F63}"/>
              </a:ext>
            </a:extLst>
          </p:cNvPr>
          <p:cNvSpPr txBox="1">
            <a:spLocks/>
          </p:cNvSpPr>
          <p:nvPr/>
        </p:nvSpPr>
        <p:spPr>
          <a:xfrm>
            <a:off x="965199" y="3729161"/>
            <a:ext cx="5690043" cy="227732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6000" dirty="0">
                <a:solidFill>
                  <a:srgbClr val="0070C0"/>
                </a:solidFill>
                <a:latin typeface="+mn-lt"/>
                <a:ea typeface="+mn-ea"/>
                <a:cs typeface="+mn-cs"/>
              </a:rPr>
              <a:t>Random Forest</a:t>
            </a:r>
          </a:p>
        </p:txBody>
      </p:sp>
      <p:pic>
        <p:nvPicPr>
          <p:cNvPr id="23" name="Graphic 22" descr="Rat">
            <a:extLst>
              <a:ext uri="{FF2B5EF4-FFF2-40B4-BE49-F238E27FC236}">
                <a16:creationId xmlns:a16="http://schemas.microsoft.com/office/drawing/2014/main" id="{3B8F8194-3472-4C25-9E49-3DCBCC3E95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0038" y="2354401"/>
            <a:ext cx="2713512" cy="2713512"/>
          </a:xfrm>
          <a:prstGeom prst="rect">
            <a:avLst/>
          </a:prstGeom>
        </p:spPr>
      </p:pic>
    </p:spTree>
    <p:extLst>
      <p:ext uri="{BB962C8B-B14F-4D97-AF65-F5344CB8AC3E}">
        <p14:creationId xmlns:p14="http://schemas.microsoft.com/office/powerpoint/2010/main" val="45283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C32C0-654E-4E4D-9A75-7131FBAB9A89}"/>
              </a:ext>
            </a:extLst>
          </p:cNvPr>
          <p:cNvSpPr>
            <a:spLocks noGrp="1"/>
          </p:cNvSpPr>
          <p:nvPr>
            <p:ph type="title"/>
          </p:nvPr>
        </p:nvSpPr>
        <p:spPr>
          <a:xfrm>
            <a:off x="9267909" y="1375794"/>
            <a:ext cx="2469624" cy="3493386"/>
          </a:xfrm>
        </p:spPr>
        <p:txBody>
          <a:bodyPr vert="horz" lIns="91440" tIns="45720" rIns="91440" bIns="45720" rtlCol="0" anchor="ctr">
            <a:normAutofit fontScale="90000"/>
          </a:bodyPr>
          <a:lstStyle/>
          <a:p>
            <a:r>
              <a:rPr lang="en-US" sz="3700" dirty="0"/>
              <a:t>14 Proteins</a:t>
            </a:r>
            <a:br>
              <a:rPr lang="en-US" sz="3700" dirty="0"/>
            </a:br>
            <a:br>
              <a:rPr lang="en-US" sz="3700" dirty="0"/>
            </a:br>
            <a:r>
              <a:rPr lang="en-US" sz="3700" dirty="0"/>
              <a:t>accuracy of 96.11%</a:t>
            </a:r>
            <a:br>
              <a:rPr lang="en-US" sz="3700" dirty="0"/>
            </a:br>
            <a:br>
              <a:rPr lang="en-US" sz="3700" dirty="0"/>
            </a:br>
            <a:r>
              <a:rPr lang="en-US" sz="3700" dirty="0">
                <a:hlinkClick r:id="rId2"/>
              </a:rPr>
              <a:t>web</a:t>
            </a:r>
            <a:br>
              <a:rPr lang="en-US" sz="3700" dirty="0"/>
            </a:br>
            <a:endParaRPr lang="en-US" sz="3700" dirty="0"/>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A93A53BA-05BC-4BFE-BFF2-0B28C1703E2F}"/>
              </a:ext>
            </a:extLst>
          </p:cNvPr>
          <p:cNvPicPr>
            <a:picLocks noGrp="1" noChangeAspect="1"/>
          </p:cNvPicPr>
          <p:nvPr>
            <p:ph idx="1"/>
          </p:nvPr>
        </p:nvPicPr>
        <p:blipFill rotWithShape="1">
          <a:blip r:embed="rId3"/>
          <a:srcRect t="720" r="1" b="2"/>
          <a:stretch/>
        </p:blipFill>
        <p:spPr>
          <a:xfrm>
            <a:off x="545238" y="858525"/>
            <a:ext cx="7608304" cy="5211906"/>
          </a:xfrm>
          <a:prstGeom prst="rect">
            <a:avLst/>
          </a:prstGeom>
        </p:spPr>
      </p:pic>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10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645065" y="1463040"/>
            <a:ext cx="3796306" cy="2690949"/>
          </a:xfrm>
        </p:spPr>
        <p:txBody>
          <a:bodyPr anchor="t">
            <a:normAutofit/>
          </a:bodyPr>
          <a:lstStyle/>
          <a:p>
            <a:r>
              <a:rPr lang="en-US" sz="4800" b="1"/>
              <a:t>Results</a:t>
            </a:r>
            <a:br>
              <a:rPr lang="en-US" sz="4800"/>
            </a:b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6650F-7578-4F60-8511-7CE47A80F72B}"/>
              </a:ext>
            </a:extLst>
          </p:cNvPr>
          <p:cNvSpPr>
            <a:spLocks noGrp="1"/>
          </p:cNvSpPr>
          <p:nvPr>
            <p:ph idx="1"/>
          </p:nvPr>
        </p:nvSpPr>
        <p:spPr>
          <a:xfrm>
            <a:off x="5656218" y="1463039"/>
            <a:ext cx="5542387" cy="3478077"/>
          </a:xfrm>
        </p:spPr>
        <p:txBody>
          <a:bodyPr anchor="t">
            <a:normAutofit/>
          </a:bodyPr>
          <a:lstStyle/>
          <a:p>
            <a:pPr marL="0" indent="0">
              <a:buNone/>
            </a:pPr>
            <a:endParaRPr lang="en-US" sz="1500" dirty="0"/>
          </a:p>
          <a:p>
            <a:r>
              <a:rPr lang="en-US" sz="1500" dirty="0"/>
              <a:t>XGBOOST had an accuracy of 90% and in a smaller the accuracy went down to just 85.93%. </a:t>
            </a:r>
          </a:p>
          <a:p>
            <a:endParaRPr lang="en-US" sz="1500" dirty="0"/>
          </a:p>
          <a:p>
            <a:r>
              <a:rPr lang="en-US" sz="1500" dirty="0"/>
              <a:t>Random Forest was able to predict with 96.11% accuracy on a smaller sample. So, as result, the final subset of proteins for our final model was:</a:t>
            </a:r>
          </a:p>
          <a:p>
            <a:pPr marL="0" indent="0">
              <a:buNone/>
            </a:pPr>
            <a:r>
              <a:rPr lang="en-US" sz="1500" dirty="0"/>
              <a:t>	</a:t>
            </a:r>
            <a:r>
              <a:rPr lang="pt-BR" sz="1500" dirty="0"/>
              <a:t>('SOD1_N', 'APP_N', 'pPKCG_N', 'pERK_N', 'pCAMKII_N’, 	'CaNA_N', 'Tau_N', 'pP70S6_N', 'pNUMB_N', 'BRAF_N’, 	'Ubiquitin_N', 'AKT_N', 'S6_N ', 'AcetylH3K9_N', ‘c)</a:t>
            </a:r>
          </a:p>
          <a:p>
            <a:pPr marL="0" indent="0">
              <a:buNone/>
            </a:pPr>
            <a:endParaRPr lang="pt-BR" sz="1500" dirty="0"/>
          </a:p>
          <a:p>
            <a:pPr marL="0" indent="0">
              <a:buNone/>
            </a:pPr>
            <a:endParaRPr lang="pt-BR" sz="1500" dirty="0"/>
          </a:p>
          <a:p>
            <a:endParaRPr lang="pt-BR" sz="1500" dirty="0"/>
          </a:p>
          <a:p>
            <a:endParaRPr lang="en-US" sz="1500" dirty="0"/>
          </a:p>
          <a:p>
            <a:endParaRPr lang="en-US" sz="1500" dirty="0"/>
          </a:p>
        </p:txBody>
      </p:sp>
    </p:spTree>
    <p:extLst>
      <p:ext uri="{BB962C8B-B14F-4D97-AF65-F5344CB8AC3E}">
        <p14:creationId xmlns:p14="http://schemas.microsoft.com/office/powerpoint/2010/main" val="375065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645065" y="1463040"/>
            <a:ext cx="3796306" cy="2690949"/>
          </a:xfrm>
        </p:spPr>
        <p:txBody>
          <a:bodyPr anchor="t">
            <a:normAutofit/>
          </a:bodyPr>
          <a:lstStyle/>
          <a:p>
            <a:r>
              <a:rPr lang="en-US" sz="4800" b="1" dirty="0"/>
              <a:t>Limitations</a:t>
            </a:r>
            <a:br>
              <a:rPr lang="en-US" sz="4800" dirty="0"/>
            </a:br>
            <a:endParaRPr lang="en-US" sz="4800" dirty="0"/>
          </a:p>
        </p:txBody>
      </p:sp>
      <p:grpSp>
        <p:nvGrpSpPr>
          <p:cNvPr id="26"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7"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6650F-7578-4F60-8511-7CE47A80F72B}"/>
              </a:ext>
            </a:extLst>
          </p:cNvPr>
          <p:cNvSpPr>
            <a:spLocks noGrp="1"/>
          </p:cNvSpPr>
          <p:nvPr>
            <p:ph idx="1"/>
          </p:nvPr>
        </p:nvSpPr>
        <p:spPr>
          <a:xfrm>
            <a:off x="5656218" y="1463039"/>
            <a:ext cx="5542387" cy="4300447"/>
          </a:xfrm>
        </p:spPr>
        <p:txBody>
          <a:bodyPr anchor="t">
            <a:normAutofit/>
          </a:bodyPr>
          <a:lstStyle/>
          <a:p>
            <a:pPr marL="0" indent="0">
              <a:buNone/>
            </a:pPr>
            <a:endParaRPr lang="en-US" sz="2200" dirty="0"/>
          </a:p>
          <a:p>
            <a:r>
              <a:rPr lang="en-US" sz="2200" dirty="0"/>
              <a:t>The experiment involved context fear conditioning (CFC), which, if not done correctly, could give rise to several unethical issues. </a:t>
            </a:r>
          </a:p>
          <a:p>
            <a:pPr marL="0" indent="0">
              <a:buNone/>
            </a:pPr>
            <a:endParaRPr lang="en-US" sz="2200" dirty="0"/>
          </a:p>
          <a:p>
            <a:r>
              <a:rPr lang="en-US" sz="2200" dirty="0"/>
              <a:t>There was no description on the type of proteins in the dataset,  so it was quite difficult to know the meaning or the relevance of each type of protein.</a:t>
            </a:r>
          </a:p>
          <a:p>
            <a:endParaRPr lang="en-US" sz="2200" dirty="0"/>
          </a:p>
          <a:p>
            <a:pPr marL="0" indent="0">
              <a:buNone/>
            </a:pPr>
            <a:endParaRPr lang="en-US" sz="2200" dirty="0"/>
          </a:p>
          <a:p>
            <a:endParaRPr lang="pt-BR" sz="2200" dirty="0"/>
          </a:p>
          <a:p>
            <a:endParaRPr lang="pt-BR" sz="2200" dirty="0"/>
          </a:p>
          <a:p>
            <a:endParaRPr lang="en-US" sz="2200" dirty="0"/>
          </a:p>
          <a:p>
            <a:endParaRPr lang="en-US" sz="2200" dirty="0"/>
          </a:p>
        </p:txBody>
      </p:sp>
    </p:spTree>
    <p:extLst>
      <p:ext uri="{BB962C8B-B14F-4D97-AF65-F5344CB8AC3E}">
        <p14:creationId xmlns:p14="http://schemas.microsoft.com/office/powerpoint/2010/main" val="275657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645065" y="1463040"/>
            <a:ext cx="3796306" cy="2690949"/>
          </a:xfrm>
        </p:spPr>
        <p:txBody>
          <a:bodyPr anchor="t">
            <a:normAutofit/>
          </a:bodyPr>
          <a:lstStyle/>
          <a:p>
            <a:r>
              <a:rPr lang="en-US" sz="4800" b="1"/>
              <a:t>References</a:t>
            </a:r>
            <a:br>
              <a:rPr lang="en-US" sz="4800"/>
            </a:b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6650F-7578-4F60-8511-7CE47A80F72B}"/>
              </a:ext>
            </a:extLst>
          </p:cNvPr>
          <p:cNvSpPr>
            <a:spLocks noGrp="1"/>
          </p:cNvSpPr>
          <p:nvPr>
            <p:ph idx="1"/>
          </p:nvPr>
        </p:nvSpPr>
        <p:spPr>
          <a:xfrm>
            <a:off x="5656218" y="1463039"/>
            <a:ext cx="5542387" cy="4300447"/>
          </a:xfrm>
        </p:spPr>
        <p:txBody>
          <a:bodyPr anchor="t">
            <a:normAutofit/>
          </a:bodyPr>
          <a:lstStyle/>
          <a:p>
            <a:r>
              <a:rPr lang="en-US" sz="1200" dirty="0" err="1">
                <a:latin typeface="Times New Roman" panose="02020603050405020304" pitchFamily="18" charset="0"/>
                <a:cs typeface="Times New Roman" panose="02020603050405020304" pitchFamily="18" charset="0"/>
              </a:rPr>
              <a:t>Morde</a:t>
            </a:r>
            <a:r>
              <a:rPr lang="en-US" sz="1200" dirty="0">
                <a:latin typeface="Times New Roman" panose="02020603050405020304" pitchFamily="18" charset="0"/>
                <a:cs typeface="Times New Roman" panose="02020603050405020304" pitchFamily="18" charset="0"/>
              </a:rPr>
              <a:t>, V. (2019, April 08).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Algorithm: Long May She Reign! Retrieved October 18, 2020, from https://towardsdatascience.com/https-medium-com-vishalmorde-xgboost-algorithm-long-she-may-rein-edd9f99be63d</a:t>
            </a: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Ahmed MM, </a:t>
            </a:r>
            <a:r>
              <a:rPr lang="en-US" sz="1200" dirty="0" err="1">
                <a:latin typeface="Times New Roman" panose="02020603050405020304" pitchFamily="18" charset="0"/>
                <a:cs typeface="Times New Roman" panose="02020603050405020304" pitchFamily="18" charset="0"/>
              </a:rPr>
              <a:t>Dhanasekaran</a:t>
            </a:r>
            <a:r>
              <a:rPr lang="en-US" sz="1200" dirty="0">
                <a:latin typeface="Times New Roman" panose="02020603050405020304" pitchFamily="18" charset="0"/>
                <a:cs typeface="Times New Roman" panose="02020603050405020304" pitchFamily="18" charset="0"/>
              </a:rPr>
              <a:t> AR, Block A, Tong S, Costa ACS, </a:t>
            </a:r>
            <a:r>
              <a:rPr lang="en-US" sz="1200" dirty="0" err="1">
                <a:latin typeface="Times New Roman" panose="02020603050405020304" pitchFamily="18" charset="0"/>
                <a:cs typeface="Times New Roman" panose="02020603050405020304" pitchFamily="18" charset="0"/>
              </a:rPr>
              <a:t>Stasko</a:t>
            </a:r>
            <a:r>
              <a:rPr lang="en-US" sz="1200" dirty="0">
                <a:latin typeface="Times New Roman" panose="02020603050405020304" pitchFamily="18" charset="0"/>
                <a:cs typeface="Times New Roman" panose="02020603050405020304" pitchFamily="18" charset="0"/>
              </a:rPr>
              <a:t> M, et al. (2015) Protein Dynamics Associated with Failed and Rescued Learning in the Ts65Dn Mouse Model of Down Syndrome. </a:t>
            </a:r>
            <a:r>
              <a:rPr lang="en-US" sz="1200" dirty="0" err="1">
                <a:latin typeface="Times New Roman" panose="02020603050405020304" pitchFamily="18" charset="0"/>
                <a:cs typeface="Times New Roman" panose="02020603050405020304" pitchFamily="18" charset="0"/>
              </a:rPr>
              <a:t>PLoS</a:t>
            </a:r>
            <a:r>
              <a:rPr lang="en-US" sz="1200" dirty="0">
                <a:latin typeface="Times New Roman" panose="02020603050405020304" pitchFamily="18" charset="0"/>
                <a:cs typeface="Times New Roman" panose="02020603050405020304" pitchFamily="18" charset="0"/>
              </a:rPr>
              <a:t> ONE 10(3): e0119491. https://doi.org/10.1371/journal.pone.0119491</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Higuera C, Gardiner KJ, </a:t>
            </a:r>
            <a:r>
              <a:rPr lang="en-US" sz="1200" dirty="0" err="1">
                <a:latin typeface="Times New Roman" panose="02020603050405020304" pitchFamily="18" charset="0"/>
                <a:cs typeface="Times New Roman" panose="02020603050405020304" pitchFamily="18" charset="0"/>
              </a:rPr>
              <a:t>Cios</a:t>
            </a:r>
            <a:r>
              <a:rPr lang="en-US" sz="1200" dirty="0">
                <a:latin typeface="Times New Roman" panose="02020603050405020304" pitchFamily="18" charset="0"/>
                <a:cs typeface="Times New Roman" panose="02020603050405020304" pitchFamily="18" charset="0"/>
              </a:rPr>
              <a:t> KJ (2015) Self-Organizing Feature Maps Identify Proteins Critical to Learning in a Mouse Model of Down Syndrome. </a:t>
            </a:r>
            <a:r>
              <a:rPr lang="en-US" sz="1200" dirty="0" err="1">
                <a:latin typeface="Times New Roman" panose="02020603050405020304" pitchFamily="18" charset="0"/>
                <a:cs typeface="Times New Roman" panose="02020603050405020304" pitchFamily="18" charset="0"/>
              </a:rPr>
              <a:t>PLoS</a:t>
            </a:r>
            <a:r>
              <a:rPr lang="en-US" sz="1200" dirty="0">
                <a:latin typeface="Times New Roman" panose="02020603050405020304" pitchFamily="18" charset="0"/>
                <a:cs typeface="Times New Roman" panose="02020603050405020304" pitchFamily="18" charset="0"/>
              </a:rPr>
              <a:t> ONE 10(6): e0129126. </a:t>
            </a:r>
            <a:r>
              <a:rPr lang="en-US" sz="1200" dirty="0">
                <a:latin typeface="Times New Roman" panose="02020603050405020304" pitchFamily="18" charset="0"/>
                <a:cs typeface="Times New Roman" panose="02020603050405020304" pitchFamily="18" charset="0"/>
                <a:hlinkClick r:id="rId2"/>
              </a:rPr>
              <a:t>https://doi.org/10.1371/journal.pone.0129126</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Chromosome 21: MedlinePlus Genetics. (2020, August 18). Retrieved October 20, 2020, from https://medlineplus.gov/genetics/chromosome/21/</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72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55C2B-5A48-4F5C-83B0-136CF8F69F59}"/>
              </a:ext>
            </a:extLst>
          </p:cNvPr>
          <p:cNvSpPr>
            <a:spLocks noGrp="1"/>
          </p:cNvSpPr>
          <p:nvPr>
            <p:ph type="title"/>
          </p:nvPr>
        </p:nvSpPr>
        <p:spPr>
          <a:xfrm>
            <a:off x="510742" y="0"/>
            <a:ext cx="5170852" cy="1671564"/>
          </a:xfrm>
        </p:spPr>
        <p:txBody>
          <a:bodyPr>
            <a:normAutofit/>
          </a:bodyPr>
          <a:lstStyle/>
          <a:p>
            <a:r>
              <a:rPr lang="en-US" sz="4000" b="1" dirty="0"/>
              <a:t>Introduction</a:t>
            </a:r>
          </a:p>
        </p:txBody>
      </p:sp>
      <p:sp>
        <p:nvSpPr>
          <p:cNvPr id="3" name="Content Placeholder 2">
            <a:extLst>
              <a:ext uri="{FF2B5EF4-FFF2-40B4-BE49-F238E27FC236}">
                <a16:creationId xmlns:a16="http://schemas.microsoft.com/office/drawing/2014/main" id="{7A7CD6A8-6920-4510-A2AC-FF3995807AC3}"/>
              </a:ext>
            </a:extLst>
          </p:cNvPr>
          <p:cNvSpPr>
            <a:spLocks noGrp="1"/>
          </p:cNvSpPr>
          <p:nvPr>
            <p:ph idx="1"/>
          </p:nvPr>
        </p:nvSpPr>
        <p:spPr>
          <a:xfrm>
            <a:off x="510742" y="1173237"/>
            <a:ext cx="5412890" cy="5202395"/>
          </a:xfrm>
        </p:spPr>
        <p:txBody>
          <a:bodyPr>
            <a:noAutofit/>
          </a:bodyPr>
          <a:lstStyle/>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dataset contains a total of 1080 measurements per protein(77 proteins in total) where each measurement can be considered as an independent sample.</a:t>
            </a:r>
          </a:p>
          <a:p>
            <a:r>
              <a:rPr lang="en-US" sz="1400" dirty="0">
                <a:latin typeface="Times New Roman" panose="02020603050405020304" pitchFamily="18" charset="0"/>
                <a:cs typeface="Times New Roman" panose="02020603050405020304" pitchFamily="18" charset="0"/>
              </a:rPr>
              <a:t>There are eight classes of mice which are described based on features such as genotype, behavior and treatment. </a:t>
            </a:r>
          </a:p>
          <a:p>
            <a:r>
              <a:rPr lang="en-US" sz="1400" dirty="0">
                <a:latin typeface="Times New Roman" panose="02020603050405020304" pitchFamily="18" charset="0"/>
                <a:cs typeface="Times New Roman" panose="02020603050405020304" pitchFamily="18" charset="0"/>
              </a:rPr>
              <a:t>According to genotype, mice can be control or </a:t>
            </a:r>
            <a:r>
              <a:rPr lang="en-US" sz="1400" dirty="0" err="1">
                <a:latin typeface="Times New Roman" panose="02020603050405020304" pitchFamily="18" charset="0"/>
                <a:cs typeface="Times New Roman" panose="02020603050405020304" pitchFamily="18" charset="0"/>
              </a:rPr>
              <a:t>trisomic</a:t>
            </a:r>
            <a:r>
              <a:rPr lang="en-US" sz="1400" dirty="0">
                <a:latin typeface="Times New Roman" panose="02020603050405020304" pitchFamily="18" charset="0"/>
                <a:cs typeface="Times New Roman" panose="02020603050405020304" pitchFamily="18" charset="0"/>
              </a:rPr>
              <a:t> (down syndrome mice). </a:t>
            </a:r>
          </a:p>
          <a:p>
            <a:r>
              <a:rPr lang="en-US" sz="1400" dirty="0">
                <a:latin typeface="Times New Roman" panose="02020603050405020304" pitchFamily="18" charset="0"/>
                <a:cs typeface="Times New Roman" panose="02020603050405020304" pitchFamily="18" charset="0"/>
              </a:rPr>
              <a:t>According to behavior, some mice have been stimulated to learn (context-shock) and others have not (shock-context).</a:t>
            </a:r>
          </a:p>
          <a:p>
            <a:r>
              <a:rPr lang="en-US" sz="1400" dirty="0">
                <a:latin typeface="Times New Roman" panose="02020603050405020304" pitchFamily="18" charset="0"/>
                <a:cs typeface="Times New Roman" panose="02020603050405020304" pitchFamily="18" charset="0"/>
              </a:rPr>
              <a:t>And in order to assess the effect of the </a:t>
            </a:r>
            <a:r>
              <a:rPr lang="en-US" sz="1400" b="1" dirty="0">
                <a:latin typeface="Times New Roman" panose="02020603050405020304" pitchFamily="18" charset="0"/>
                <a:cs typeface="Times New Roman" panose="02020603050405020304" pitchFamily="18" charset="0"/>
              </a:rPr>
              <a:t>drug memantine</a:t>
            </a:r>
            <a:r>
              <a:rPr lang="en-US" sz="1400" dirty="0">
                <a:latin typeface="Times New Roman" panose="02020603050405020304" pitchFamily="18" charset="0"/>
                <a:cs typeface="Times New Roman" panose="02020603050405020304" pitchFamily="18" charset="0"/>
              </a:rPr>
              <a:t>, some mice have been injected with the drug and others have not.</a:t>
            </a:r>
          </a:p>
          <a:p>
            <a:r>
              <a:rPr lang="en-US" sz="1400" dirty="0">
                <a:latin typeface="Times New Roman" panose="02020603050405020304" pitchFamily="18" charset="0"/>
                <a:cs typeface="Times New Roman" panose="02020603050405020304" pitchFamily="18" charset="0"/>
              </a:rPr>
              <a:t>Control mice learn successfully while the </a:t>
            </a:r>
            <a:r>
              <a:rPr lang="en-US" sz="1400" b="1" dirty="0" err="1">
                <a:latin typeface="Times New Roman" panose="02020603050405020304" pitchFamily="18" charset="0"/>
                <a:cs typeface="Times New Roman" panose="02020603050405020304" pitchFamily="18" charset="0"/>
              </a:rPr>
              <a:t>trisomic</a:t>
            </a:r>
            <a:r>
              <a:rPr lang="en-US" sz="1400" dirty="0">
                <a:latin typeface="Times New Roman" panose="02020603050405020304" pitchFamily="18" charset="0"/>
                <a:cs typeface="Times New Roman" panose="02020603050405020304" pitchFamily="18" charset="0"/>
              </a:rPr>
              <a:t> mice fail, unless they are first treated with a drug, which </a:t>
            </a:r>
            <a:r>
              <a:rPr lang="en-US" sz="1400" b="1" dirty="0">
                <a:latin typeface="Times New Roman" panose="02020603050405020304" pitchFamily="18" charset="0"/>
                <a:cs typeface="Times New Roman" panose="02020603050405020304" pitchFamily="18" charset="0"/>
              </a:rPr>
              <a:t>rescues</a:t>
            </a:r>
            <a:r>
              <a:rPr lang="en-US" sz="1400" dirty="0">
                <a:latin typeface="Times New Roman" panose="02020603050405020304" pitchFamily="18" charset="0"/>
                <a:cs typeface="Times New Roman" panose="02020603050405020304" pitchFamily="18" charset="0"/>
              </a:rPr>
              <a:t> their learning ability. </a:t>
            </a:r>
          </a:p>
          <a:p>
            <a:r>
              <a:rPr lang="en-US" sz="1400" dirty="0">
                <a:latin typeface="Times New Roman" panose="02020603050405020304" pitchFamily="18" charset="0"/>
                <a:cs typeface="Times New Roman" panose="02020603050405020304" pitchFamily="18" charset="0"/>
              </a:rPr>
              <a:t>The data was obtained from the </a:t>
            </a:r>
            <a:r>
              <a:rPr lang="en-US" sz="1400" dirty="0">
                <a:latin typeface="Times New Roman" panose="02020603050405020304" pitchFamily="18" charset="0"/>
                <a:cs typeface="Times New Roman" panose="02020603050405020304" pitchFamily="18" charset="0"/>
                <a:hlinkClick r:id="rId2"/>
              </a:rPr>
              <a:t>UCI repository </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8CA3CC29-7257-407A-ACC7-830631371A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 r="1" b="3707"/>
          <a:stretch/>
        </p:blipFill>
        <p:spPr bwMode="auto">
          <a:xfrm>
            <a:off x="6182944" y="557189"/>
            <a:ext cx="5170852" cy="53654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7E7E5D-C0CC-468B-B16E-62D105A4C88F}"/>
              </a:ext>
            </a:extLst>
          </p:cNvPr>
          <p:cNvSpPr txBox="1"/>
          <p:nvPr/>
        </p:nvSpPr>
        <p:spPr>
          <a:xfrm>
            <a:off x="5923633" y="6018152"/>
            <a:ext cx="6089402" cy="1015663"/>
          </a:xfrm>
          <a:prstGeom prst="rect">
            <a:avLst/>
          </a:prstGeom>
          <a:noFill/>
        </p:spPr>
        <p:txBody>
          <a:bodyPr wrap="square" rtlCol="0">
            <a:spAutoFit/>
          </a:bodyPr>
          <a:lstStyle/>
          <a:p>
            <a:r>
              <a:rPr lang="en-US" sz="1050" b="1" dirty="0">
                <a:latin typeface="Times New Roman" panose="02020603050405020304" pitchFamily="18" charset="0"/>
                <a:cs typeface="Times New Roman" panose="02020603050405020304" pitchFamily="18" charset="0"/>
              </a:rPr>
              <a:t>Fig 1</a:t>
            </a:r>
            <a:r>
              <a:rPr lang="en-US" sz="1050" dirty="0">
                <a:latin typeface="Times New Roman" panose="02020603050405020304" pitchFamily="18" charset="0"/>
                <a:cs typeface="Times New Roman" panose="02020603050405020304" pitchFamily="18" charset="0"/>
              </a:rPr>
              <a:t>. Source (</a:t>
            </a:r>
            <a:r>
              <a:rPr lang="en-US" sz="1050" dirty="0">
                <a:latin typeface="Times New Roman" panose="02020603050405020304" pitchFamily="18" charset="0"/>
                <a:cs typeface="Times New Roman" panose="02020603050405020304" pitchFamily="18" charset="0"/>
                <a:hlinkClick r:id="rId4"/>
              </a:rPr>
              <a:t>https://journals.plos.org/plosone/article?id=10.1371/journal.pone.0129126</a:t>
            </a:r>
            <a:r>
              <a:rPr lang="en-US" sz="1050" dirty="0">
                <a:latin typeface="Times New Roman" panose="02020603050405020304" pitchFamily="18" charset="0"/>
                <a:cs typeface="Times New Roman" panose="02020603050405020304" pitchFamily="18" charset="0"/>
              </a:rPr>
              <a:t>)</a:t>
            </a:r>
          </a:p>
          <a:p>
            <a:r>
              <a:rPr lang="en-US" sz="1050" dirty="0">
                <a:latin typeface="Times New Roman" panose="02020603050405020304" pitchFamily="18" charset="0"/>
                <a:cs typeface="Times New Roman" panose="02020603050405020304" pitchFamily="18" charset="0"/>
              </a:rPr>
              <a:t>The </a:t>
            </a:r>
            <a:r>
              <a:rPr lang="en-US" sz="1050" b="1" dirty="0">
                <a:latin typeface="Times New Roman" panose="02020603050405020304" pitchFamily="18" charset="0"/>
                <a:cs typeface="Times New Roman" panose="02020603050405020304" pitchFamily="18" charset="0"/>
              </a:rPr>
              <a:t>Ts65Dn</a:t>
            </a:r>
            <a:r>
              <a:rPr lang="en-US" sz="1050" dirty="0">
                <a:latin typeface="Times New Roman" panose="02020603050405020304" pitchFamily="18" charset="0"/>
                <a:cs typeface="Times New Roman" panose="02020603050405020304" pitchFamily="18" charset="0"/>
              </a:rPr>
              <a:t> </a:t>
            </a:r>
            <a:r>
              <a:rPr lang="en-US" sz="1050" b="1" dirty="0">
                <a:latin typeface="Times New Roman" panose="02020603050405020304" pitchFamily="18" charset="0"/>
                <a:cs typeface="Times New Roman" panose="02020603050405020304" pitchFamily="18" charset="0"/>
              </a:rPr>
              <a:t>mouse</a:t>
            </a:r>
            <a:r>
              <a:rPr lang="en-US" sz="1050" dirty="0">
                <a:latin typeface="Times New Roman" panose="02020603050405020304" pitchFamily="18" charset="0"/>
                <a:cs typeface="Times New Roman" panose="02020603050405020304" pitchFamily="18" charset="0"/>
              </a:rPr>
              <a:t> </a:t>
            </a:r>
            <a:r>
              <a:rPr lang="en-US" sz="1050" b="1" dirty="0">
                <a:latin typeface="Times New Roman" panose="02020603050405020304" pitchFamily="18" charset="0"/>
                <a:cs typeface="Times New Roman" panose="02020603050405020304" pitchFamily="18" charset="0"/>
              </a:rPr>
              <a:t>model</a:t>
            </a:r>
            <a:r>
              <a:rPr lang="en-US" sz="1050" dirty="0">
                <a:latin typeface="Times New Roman" panose="02020603050405020304" pitchFamily="18" charset="0"/>
                <a:cs typeface="Times New Roman" panose="02020603050405020304" pitchFamily="18" charset="0"/>
              </a:rPr>
              <a:t> of down syndrome  display many features relevant to those seen in Down Syndrome in humans(including deficits in learning and memory)  and for this reason, it can be used to learn more about Down Syndrome.</a:t>
            </a:r>
          </a:p>
          <a:p>
            <a:endParaRPr lang="en-US" dirty="0"/>
          </a:p>
        </p:txBody>
      </p:sp>
    </p:spTree>
    <p:extLst>
      <p:ext uri="{BB962C8B-B14F-4D97-AF65-F5344CB8AC3E}">
        <p14:creationId xmlns:p14="http://schemas.microsoft.com/office/powerpoint/2010/main" val="150614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5897CCA-486C-491C-B4C1-5E5C95A82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831988" y="385474"/>
            <a:ext cx="6356606" cy="1843283"/>
          </a:xfrm>
        </p:spPr>
        <p:txBody>
          <a:bodyPr>
            <a:normAutofit/>
          </a:bodyPr>
          <a:lstStyle/>
          <a:p>
            <a:r>
              <a:rPr lang="en-US" sz="4000" b="1" dirty="0"/>
              <a:t>The 8 Mice Classes</a:t>
            </a:r>
            <a:br>
              <a:rPr lang="en-US" sz="4000" dirty="0"/>
            </a:br>
            <a:endParaRPr lang="en-US" sz="4000" dirty="0"/>
          </a:p>
        </p:txBody>
      </p:sp>
      <p:sp>
        <p:nvSpPr>
          <p:cNvPr id="20" name="Content Placeholder 2">
            <a:extLst>
              <a:ext uri="{FF2B5EF4-FFF2-40B4-BE49-F238E27FC236}">
                <a16:creationId xmlns:a16="http://schemas.microsoft.com/office/drawing/2014/main" id="{7C46650F-7578-4F60-8511-7CE47A80F72B}"/>
              </a:ext>
            </a:extLst>
          </p:cNvPr>
          <p:cNvSpPr>
            <a:spLocks noGrp="1"/>
          </p:cNvSpPr>
          <p:nvPr>
            <p:ph idx="1"/>
          </p:nvPr>
        </p:nvSpPr>
        <p:spPr>
          <a:xfrm>
            <a:off x="831987" y="2400472"/>
            <a:ext cx="6358432" cy="3728615"/>
          </a:xfrm>
        </p:spPr>
        <p:txBody>
          <a:bodyPr>
            <a:normAutofit/>
          </a:bodyPr>
          <a:lstStyle/>
          <a:p>
            <a:r>
              <a:rPr lang="en-US" sz="1700" dirty="0">
                <a:latin typeface="Times New Roman" panose="02020603050405020304" pitchFamily="18" charset="0"/>
                <a:cs typeface="Times New Roman" panose="02020603050405020304" pitchFamily="18" charset="0"/>
              </a:rPr>
              <a:t>c-CS-s: control mice, stimulated to learn, injected with saline </a:t>
            </a:r>
          </a:p>
          <a:p>
            <a:r>
              <a:rPr lang="en-US" sz="1700" dirty="0">
                <a:latin typeface="Times New Roman" panose="02020603050405020304" pitchFamily="18" charset="0"/>
                <a:cs typeface="Times New Roman" panose="02020603050405020304" pitchFamily="18" charset="0"/>
              </a:rPr>
              <a:t>c-CS-m: control mice, stimulated to learn, injected with memantine </a:t>
            </a:r>
          </a:p>
          <a:p>
            <a:r>
              <a:rPr lang="en-US" sz="1700" dirty="0">
                <a:latin typeface="Times New Roman" panose="02020603050405020304" pitchFamily="18" charset="0"/>
                <a:cs typeface="Times New Roman" panose="02020603050405020304" pitchFamily="18" charset="0"/>
              </a:rPr>
              <a:t>c-SC-s: control mice, not stimulated to learn, injected with saline </a:t>
            </a:r>
          </a:p>
          <a:p>
            <a:r>
              <a:rPr lang="en-US" sz="1700" dirty="0">
                <a:latin typeface="Times New Roman" panose="02020603050405020304" pitchFamily="18" charset="0"/>
                <a:cs typeface="Times New Roman" panose="02020603050405020304" pitchFamily="18" charset="0"/>
              </a:rPr>
              <a:t>c-SC-m: control mice, not stimulated to learn, injected with memantine </a:t>
            </a:r>
          </a:p>
          <a:p>
            <a:r>
              <a:rPr lang="en-US" sz="1700" dirty="0">
                <a:latin typeface="Times New Roman" panose="02020603050405020304" pitchFamily="18" charset="0"/>
                <a:cs typeface="Times New Roman" panose="02020603050405020304" pitchFamily="18" charset="0"/>
              </a:rPr>
              <a:t>t-CS-s: trisomy mice, stimulated to learn, injected with saline </a:t>
            </a:r>
          </a:p>
          <a:p>
            <a:r>
              <a:rPr lang="en-US" sz="1700" dirty="0">
                <a:latin typeface="Times New Roman" panose="02020603050405020304" pitchFamily="18" charset="0"/>
                <a:cs typeface="Times New Roman" panose="02020603050405020304" pitchFamily="18" charset="0"/>
              </a:rPr>
              <a:t>t-CS-m: trisomy mice, stimulated to learn, injected with memantine </a:t>
            </a:r>
          </a:p>
          <a:p>
            <a:r>
              <a:rPr lang="en-US" sz="1700" dirty="0">
                <a:latin typeface="Times New Roman" panose="02020603050405020304" pitchFamily="18" charset="0"/>
                <a:cs typeface="Times New Roman" panose="02020603050405020304" pitchFamily="18" charset="0"/>
              </a:rPr>
              <a:t>t-SC-s: trisomy mice, not stimulated to learn, injected with saline</a:t>
            </a:r>
          </a:p>
          <a:p>
            <a:r>
              <a:rPr lang="en-US" sz="1700" dirty="0">
                <a:latin typeface="Times New Roman" panose="02020603050405020304" pitchFamily="18" charset="0"/>
                <a:cs typeface="Times New Roman" panose="02020603050405020304" pitchFamily="18" charset="0"/>
              </a:rPr>
              <a:t>t-SC-m: trisomy mice, not stimulated to learn, injected with memantine</a:t>
            </a:r>
          </a:p>
          <a:p>
            <a:endParaRPr lang="en-US" sz="17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8768655-8952-4B22-8F2A-BE0481C7DFAF}"/>
              </a:ext>
            </a:extLst>
          </p:cNvPr>
          <p:cNvPicPr>
            <a:picLocks noChangeAspect="1"/>
          </p:cNvPicPr>
          <p:nvPr/>
        </p:nvPicPr>
        <p:blipFill rotWithShape="1">
          <a:blip r:embed="rId2"/>
          <a:srcRect l="5390" r="2" b="2"/>
          <a:stretch/>
        </p:blipFill>
        <p:spPr>
          <a:xfrm>
            <a:off x="7556409" y="557190"/>
            <a:ext cx="3995928" cy="5571896"/>
          </a:xfrm>
          <a:prstGeom prst="rect">
            <a:avLst/>
          </a:prstGeom>
          <a:effectLst/>
        </p:spPr>
      </p:pic>
      <p:sp>
        <p:nvSpPr>
          <p:cNvPr id="7" name="TextBox 6">
            <a:extLst>
              <a:ext uri="{FF2B5EF4-FFF2-40B4-BE49-F238E27FC236}">
                <a16:creationId xmlns:a16="http://schemas.microsoft.com/office/drawing/2014/main" id="{D4DD761A-BAF6-4DC0-B492-0840C05D94B1}"/>
              </a:ext>
            </a:extLst>
          </p:cNvPr>
          <p:cNvSpPr txBox="1"/>
          <p:nvPr/>
        </p:nvSpPr>
        <p:spPr>
          <a:xfrm>
            <a:off x="5923633" y="6018152"/>
            <a:ext cx="6089402" cy="692497"/>
          </a:xfrm>
          <a:prstGeom prst="rect">
            <a:avLst/>
          </a:prstGeom>
          <a:noFill/>
        </p:spPr>
        <p:txBody>
          <a:bodyPr wrap="square" rtlCol="0">
            <a:spAutoFit/>
          </a:bodyPr>
          <a:lstStyle/>
          <a:p>
            <a:endParaRPr lang="en-US" sz="1050" b="1" dirty="0">
              <a:latin typeface="Times New Roman" panose="02020603050405020304" pitchFamily="18" charset="0"/>
              <a:cs typeface="Times New Roman" panose="02020603050405020304" pitchFamily="18" charset="0"/>
            </a:endParaRPr>
          </a:p>
          <a:p>
            <a:r>
              <a:rPr lang="en-US" sz="1050" b="1" dirty="0">
                <a:latin typeface="Times New Roman" panose="02020603050405020304" pitchFamily="18" charset="0"/>
                <a:cs typeface="Times New Roman" panose="02020603050405020304" pitchFamily="18" charset="0"/>
              </a:rPr>
              <a:t>Fig 2. </a:t>
            </a:r>
            <a:r>
              <a:rPr lang="en-US" sz="1050" dirty="0">
                <a:latin typeface="Times New Roman" panose="02020603050405020304" pitchFamily="18" charset="0"/>
                <a:cs typeface="Times New Roman" panose="02020603050405020304" pitchFamily="18" charset="0"/>
              </a:rPr>
              <a:t>Source (</a:t>
            </a:r>
            <a:r>
              <a:rPr lang="en-US" sz="1050" dirty="0">
                <a:latin typeface="Times New Roman" panose="02020603050405020304" pitchFamily="18" charset="0"/>
                <a:cs typeface="Times New Roman" panose="02020603050405020304" pitchFamily="18" charset="0"/>
                <a:hlinkClick r:id="rId3"/>
              </a:rPr>
              <a:t>https://journals.plos.org/plosone/article?id=10.1371/journal.pone.0129126</a:t>
            </a:r>
            <a:r>
              <a:rPr lang="en-US" sz="105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49308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645065" y="1463040"/>
            <a:ext cx="3796306" cy="2690949"/>
          </a:xfrm>
        </p:spPr>
        <p:txBody>
          <a:bodyPr anchor="t">
            <a:normAutofit/>
          </a:bodyPr>
          <a:lstStyle/>
          <a:p>
            <a:r>
              <a:rPr lang="en-US" sz="4800" b="1"/>
              <a:t>Objective</a:t>
            </a:r>
            <a:br>
              <a:rPr lang="en-US" sz="4800"/>
            </a:br>
            <a:endParaRPr lang="en-US" sz="4800"/>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6650F-7578-4F60-8511-7CE47A80F72B}"/>
              </a:ext>
            </a:extLst>
          </p:cNvPr>
          <p:cNvSpPr>
            <a:spLocks noGrp="1"/>
          </p:cNvSpPr>
          <p:nvPr>
            <p:ph idx="1"/>
          </p:nvPr>
        </p:nvSpPr>
        <p:spPr>
          <a:xfrm>
            <a:off x="5656218" y="1463039"/>
            <a:ext cx="5542387" cy="2446231"/>
          </a:xfrm>
        </p:spPr>
        <p:txBody>
          <a:bodyPr anchor="t">
            <a:normAutofit/>
          </a:bodyPr>
          <a:lstStyle/>
          <a:p>
            <a:r>
              <a:rPr lang="en-US" sz="1700" dirty="0">
                <a:latin typeface="Times New Roman" panose="02020603050405020304" pitchFamily="18" charset="0"/>
                <a:cs typeface="Times New Roman" panose="02020603050405020304" pitchFamily="18" charset="0"/>
              </a:rPr>
              <a:t>The goal of this project is to find a model that is able to extract a subset of proteins that can help us classify mice by their protein expressions.</a:t>
            </a:r>
          </a:p>
          <a:p>
            <a:pPr marL="0" indent="0">
              <a:buNone/>
            </a:pP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 The model should contain just a subset while maintaining higher accuracy. </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p>
        </p:txBody>
      </p:sp>
    </p:spTree>
    <p:extLst>
      <p:ext uri="{BB962C8B-B14F-4D97-AF65-F5344CB8AC3E}">
        <p14:creationId xmlns:p14="http://schemas.microsoft.com/office/powerpoint/2010/main" val="24368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F2697-F284-41E7-A3AB-9C08FE2F9F66}"/>
              </a:ext>
            </a:extLst>
          </p:cNvPr>
          <p:cNvSpPr>
            <a:spLocks noGrp="1"/>
          </p:cNvSpPr>
          <p:nvPr>
            <p:ph type="title"/>
          </p:nvPr>
        </p:nvSpPr>
        <p:spPr>
          <a:xfrm>
            <a:off x="645065" y="1463040"/>
            <a:ext cx="3796306" cy="2690949"/>
          </a:xfrm>
        </p:spPr>
        <p:txBody>
          <a:bodyPr anchor="t">
            <a:normAutofit/>
          </a:bodyPr>
          <a:lstStyle/>
          <a:p>
            <a:r>
              <a:rPr lang="en-US" sz="4800" b="1"/>
              <a:t>Method</a:t>
            </a:r>
            <a:br>
              <a:rPr lang="en-US" sz="4800"/>
            </a:b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1"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46650F-7578-4F60-8511-7CE47A80F72B}"/>
              </a:ext>
            </a:extLst>
          </p:cNvPr>
          <p:cNvSpPr>
            <a:spLocks noGrp="1"/>
          </p:cNvSpPr>
          <p:nvPr>
            <p:ph idx="1"/>
          </p:nvPr>
        </p:nvSpPr>
        <p:spPr>
          <a:xfrm>
            <a:off x="5765275" y="825476"/>
            <a:ext cx="5542387" cy="4686091"/>
          </a:xfrm>
        </p:spPr>
        <p:txBody>
          <a:bodyPr anchor="t">
            <a:normAutofit lnSpcReduction="10000"/>
          </a:bodyPr>
          <a:lstStyle/>
          <a:p>
            <a:pPr marL="0" indent="0">
              <a:buNone/>
            </a:pPr>
            <a:endParaRPr lang="en-US" sz="2200" dirty="0">
              <a:latin typeface="Times New Roman" panose="02020603050405020304" pitchFamily="18" charset="0"/>
              <a:cs typeface="Times New Roman" panose="02020603050405020304" pitchFamily="18" charset="0"/>
            </a:endParaRPr>
          </a:p>
          <a:p>
            <a:r>
              <a:rPr lang="en-US" sz="2400" dirty="0"/>
              <a:t>We will use XGBOOST and Random Forest to extract a subset of proteins that help us classify each mouse based on their protein expression. </a:t>
            </a:r>
          </a:p>
          <a:p>
            <a:endParaRPr lang="en-US" sz="2400" dirty="0"/>
          </a:p>
          <a:p>
            <a:r>
              <a:rPr lang="en-US" sz="2000" dirty="0"/>
              <a:t>XGOOBST was chosen as it is particularly famous for  outperforming others machine learning algorithms.</a:t>
            </a:r>
          </a:p>
          <a:p>
            <a:pPr marL="0" indent="0">
              <a:buNone/>
            </a:pPr>
            <a:endParaRPr lang="en-US" sz="2200" dirty="0"/>
          </a:p>
          <a:p>
            <a:r>
              <a:rPr lang="en-US" sz="2200" dirty="0"/>
              <a:t> Random Forest was chosen was for practical purposes as it easily help visualize the most important features in the dataset which leads to feature reduction.</a:t>
            </a:r>
          </a:p>
          <a:p>
            <a:endParaRPr lang="en-US" sz="2200" dirty="0"/>
          </a:p>
        </p:txBody>
      </p:sp>
    </p:spTree>
    <p:extLst>
      <p:ext uri="{BB962C8B-B14F-4D97-AF65-F5344CB8AC3E}">
        <p14:creationId xmlns:p14="http://schemas.microsoft.com/office/powerpoint/2010/main" val="172549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4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8" name="Rectangle 4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0901F8C3-7205-4258-8716-6455DFA6B318}"/>
              </a:ext>
            </a:extLst>
          </p:cNvPr>
          <p:cNvSpPr>
            <a:spLocks noGrp="1"/>
          </p:cNvSpPr>
          <p:nvPr>
            <p:ph idx="1"/>
          </p:nvPr>
        </p:nvSpPr>
        <p:spPr>
          <a:xfrm>
            <a:off x="665085" y="2079063"/>
            <a:ext cx="4559425" cy="3979585"/>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Checking for Class imbalance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t>The “class variable” is almost evenly distributed, that is, none of the mice type is totally dominating the other types.</a:t>
            </a:r>
          </a:p>
          <a:p>
            <a:endParaRPr lang="en-US" sz="2000" dirty="0"/>
          </a:p>
        </p:txBody>
      </p:sp>
      <p:sp>
        <p:nvSpPr>
          <p:cNvPr id="59" name="Rectangle 5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ar chart&#10;&#10;Description automatically generated">
            <a:extLst>
              <a:ext uri="{FF2B5EF4-FFF2-40B4-BE49-F238E27FC236}">
                <a16:creationId xmlns:a16="http://schemas.microsoft.com/office/drawing/2014/main" id="{7721BCD4-423A-493D-8977-C2803BDDF79E}"/>
              </a:ext>
            </a:extLst>
          </p:cNvPr>
          <p:cNvPicPr>
            <a:picLocks noChangeAspect="1"/>
          </p:cNvPicPr>
          <p:nvPr/>
        </p:nvPicPr>
        <p:blipFill rotWithShape="1">
          <a:blip r:embed="rId2"/>
          <a:srcRect t="3062" r="3" b="3"/>
          <a:stretch/>
        </p:blipFill>
        <p:spPr>
          <a:xfrm>
            <a:off x="5977788" y="799352"/>
            <a:ext cx="5425410" cy="5259296"/>
          </a:xfrm>
          <a:prstGeom prst="rect">
            <a:avLst/>
          </a:prstGeom>
        </p:spPr>
      </p:pic>
    </p:spTree>
    <p:extLst>
      <p:ext uri="{BB962C8B-B14F-4D97-AF65-F5344CB8AC3E}">
        <p14:creationId xmlns:p14="http://schemas.microsoft.com/office/powerpoint/2010/main" val="15180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31"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2EA8C44-0F76-47A4-90E2-BA27F08A7FFC}"/>
              </a:ext>
            </a:extLst>
          </p:cNvPr>
          <p:cNvSpPr>
            <a:spLocks noGrp="1"/>
          </p:cNvSpPr>
          <p:nvPr>
            <p:ph type="title"/>
          </p:nvPr>
        </p:nvSpPr>
        <p:spPr>
          <a:xfrm>
            <a:off x="965200" y="1371190"/>
            <a:ext cx="3363170" cy="2183042"/>
          </a:xfrm>
        </p:spPr>
        <p:txBody>
          <a:bodyPr vert="horz" lIns="91440" tIns="45720" rIns="91440" bIns="45720" rtlCol="0" anchor="b">
            <a:normAutofit/>
          </a:bodyPr>
          <a:lstStyle/>
          <a:p>
            <a:r>
              <a:rPr lang="en-US" sz="3700" b="1"/>
              <a:t>Classification of mice by their protein expressions</a:t>
            </a:r>
          </a:p>
        </p:txBody>
      </p:sp>
      <p:sp>
        <p:nvSpPr>
          <p:cNvPr id="34"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Shape 35">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8" name="Graphic 7" descr="Rat">
            <a:extLst>
              <a:ext uri="{FF2B5EF4-FFF2-40B4-BE49-F238E27FC236}">
                <a16:creationId xmlns:a16="http://schemas.microsoft.com/office/drawing/2014/main" id="{04A54E0A-ADE5-4D4D-81CC-5846DC394C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6964" y="1108946"/>
            <a:ext cx="1846470" cy="1846470"/>
          </a:xfrm>
          <a:prstGeom prst="rect">
            <a:avLst/>
          </a:prstGeom>
        </p:spPr>
      </p:pic>
      <p:sp>
        <p:nvSpPr>
          <p:cNvPr id="7" name="Title 1">
            <a:extLst>
              <a:ext uri="{FF2B5EF4-FFF2-40B4-BE49-F238E27FC236}">
                <a16:creationId xmlns:a16="http://schemas.microsoft.com/office/drawing/2014/main" id="{056CB3D1-EAF3-41FF-BA0D-4AFEEAC81F63}"/>
              </a:ext>
            </a:extLst>
          </p:cNvPr>
          <p:cNvSpPr txBox="1">
            <a:spLocks/>
          </p:cNvSpPr>
          <p:nvPr/>
        </p:nvSpPr>
        <p:spPr>
          <a:xfrm>
            <a:off x="965199" y="3729161"/>
            <a:ext cx="5690043" cy="2277321"/>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5400" dirty="0">
                <a:solidFill>
                  <a:srgbClr val="0070C0"/>
                </a:solidFill>
                <a:latin typeface="+mn-lt"/>
                <a:ea typeface="+mn-ea"/>
                <a:cs typeface="+mn-cs"/>
              </a:rPr>
              <a:t>XGBOOST model</a:t>
            </a:r>
          </a:p>
        </p:txBody>
      </p:sp>
      <p:pic>
        <p:nvPicPr>
          <p:cNvPr id="23" name="Graphic 22" descr="Rat">
            <a:extLst>
              <a:ext uri="{FF2B5EF4-FFF2-40B4-BE49-F238E27FC236}">
                <a16:creationId xmlns:a16="http://schemas.microsoft.com/office/drawing/2014/main" id="{3B8F8194-3472-4C25-9E49-3DCBCC3E95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0038" y="2354401"/>
            <a:ext cx="2713512" cy="2713512"/>
          </a:xfrm>
          <a:prstGeom prst="rect">
            <a:avLst/>
          </a:prstGeom>
        </p:spPr>
      </p:pic>
    </p:spTree>
    <p:extLst>
      <p:ext uri="{BB962C8B-B14F-4D97-AF65-F5344CB8AC3E}">
        <p14:creationId xmlns:p14="http://schemas.microsoft.com/office/powerpoint/2010/main" val="413763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BA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chart&#10;&#10;Description automatically generated">
            <a:extLst>
              <a:ext uri="{FF2B5EF4-FFF2-40B4-BE49-F238E27FC236}">
                <a16:creationId xmlns:a16="http://schemas.microsoft.com/office/drawing/2014/main" id="{B70BE6E9-431F-4793-91C0-FC53A66AB442}"/>
              </a:ext>
            </a:extLst>
          </p:cNvPr>
          <p:cNvPicPr>
            <a:picLocks noChangeAspect="1"/>
          </p:cNvPicPr>
          <p:nvPr/>
        </p:nvPicPr>
        <p:blipFill>
          <a:blip r:embed="rId2"/>
          <a:stretch>
            <a:fillRect/>
          </a:stretch>
        </p:blipFill>
        <p:spPr>
          <a:xfrm>
            <a:off x="641180" y="1544422"/>
            <a:ext cx="5129784" cy="3783215"/>
          </a:xfrm>
          <a:prstGeom prst="rect">
            <a:avLst/>
          </a:prstGeom>
        </p:spPr>
      </p:pic>
      <p:sp>
        <p:nvSpPr>
          <p:cNvPr id="66" name="Rectangle 65">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BA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Table&#10;&#10;Description automatically generated">
            <a:extLst>
              <a:ext uri="{FF2B5EF4-FFF2-40B4-BE49-F238E27FC236}">
                <a16:creationId xmlns:a16="http://schemas.microsoft.com/office/drawing/2014/main" id="{BC4E6E65-13F6-40D8-807A-B11A16C061F6}"/>
              </a:ext>
            </a:extLst>
          </p:cNvPr>
          <p:cNvPicPr>
            <a:picLocks noChangeAspect="1"/>
          </p:cNvPicPr>
          <p:nvPr/>
        </p:nvPicPr>
        <p:blipFill>
          <a:blip r:embed="rId3"/>
          <a:stretch>
            <a:fillRect/>
          </a:stretch>
        </p:blipFill>
        <p:spPr>
          <a:xfrm>
            <a:off x="6421034" y="1723769"/>
            <a:ext cx="5129784" cy="3410461"/>
          </a:xfrm>
          <a:prstGeom prst="rect">
            <a:avLst/>
          </a:prstGeom>
        </p:spPr>
      </p:pic>
    </p:spTree>
    <p:extLst>
      <p:ext uri="{BB962C8B-B14F-4D97-AF65-F5344CB8AC3E}">
        <p14:creationId xmlns:p14="http://schemas.microsoft.com/office/powerpoint/2010/main" val="396100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498C1-814E-44A6-8465-4792718931EA}"/>
              </a:ext>
            </a:extLst>
          </p:cNvPr>
          <p:cNvSpPr txBox="1"/>
          <p:nvPr/>
        </p:nvSpPr>
        <p:spPr>
          <a:xfrm>
            <a:off x="648931" y="2438401"/>
            <a:ext cx="3605571" cy="377952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a:t>XGBOOST feature importance using the 77 proteins</a:t>
            </a:r>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r>
              <a:rPr lang="en-US"/>
              <a:t>Accuracy of 90%</a:t>
            </a:r>
          </a:p>
        </p:txBody>
      </p:sp>
      <p:sp>
        <p:nvSpPr>
          <p:cNvPr id="40" name="Rectangle 29">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10;&#10;Description automatically generated">
            <a:extLst>
              <a:ext uri="{FF2B5EF4-FFF2-40B4-BE49-F238E27FC236}">
                <a16:creationId xmlns:a16="http://schemas.microsoft.com/office/drawing/2014/main" id="{C3940FD0-E75E-4CCF-B046-26A651153405}"/>
              </a:ext>
            </a:extLst>
          </p:cNvPr>
          <p:cNvPicPr>
            <a:picLocks noGrp="1" noChangeAspect="1"/>
          </p:cNvPicPr>
          <p:nvPr>
            <p:ph idx="1"/>
          </p:nvPr>
        </p:nvPicPr>
        <p:blipFill rotWithShape="1">
          <a:blip r:embed="rId2"/>
          <a:srcRect t="623" r="4" b="12956"/>
          <a:stretch/>
        </p:blipFill>
        <p:spPr>
          <a:xfrm>
            <a:off x="5283708" y="722376"/>
            <a:ext cx="6263640" cy="5413248"/>
          </a:xfrm>
          <a:prstGeom prst="rect">
            <a:avLst/>
          </a:prstGeom>
          <a:effectLst/>
        </p:spPr>
      </p:pic>
    </p:spTree>
    <p:extLst>
      <p:ext uri="{BB962C8B-B14F-4D97-AF65-F5344CB8AC3E}">
        <p14:creationId xmlns:p14="http://schemas.microsoft.com/office/powerpoint/2010/main" val="93021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110</TotalTime>
  <Words>901</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Classification of Mice by their Protein Expressions </vt:lpstr>
      <vt:lpstr>Introduction</vt:lpstr>
      <vt:lpstr>The 8 Mice Classes </vt:lpstr>
      <vt:lpstr>Objective </vt:lpstr>
      <vt:lpstr>Method </vt:lpstr>
      <vt:lpstr>PowerPoint Presentation</vt:lpstr>
      <vt:lpstr>Classification of mice by their protein expressions</vt:lpstr>
      <vt:lpstr>PowerPoint Presentation</vt:lpstr>
      <vt:lpstr>PowerPoint Presentation</vt:lpstr>
      <vt:lpstr>XGBOOST Short Model   Using the 14 most important proteins   accuracy of 85%</vt:lpstr>
      <vt:lpstr>Classification of mice by their protein expressions</vt:lpstr>
      <vt:lpstr>14 Proteins  accuracy of 96.11%  web </vt:lpstr>
      <vt:lpstr>Results </vt:lpstr>
      <vt:lpstr>Limitations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Mice by their Protein Expressions </dc:title>
  <dc:creator>Alexandre Yano</dc:creator>
  <cp:lastModifiedBy>Alexandre Yano</cp:lastModifiedBy>
  <cp:revision>9</cp:revision>
  <dcterms:created xsi:type="dcterms:W3CDTF">2020-11-29T10:57:36Z</dcterms:created>
  <dcterms:modified xsi:type="dcterms:W3CDTF">2021-01-08T02:38:09Z</dcterms:modified>
</cp:coreProperties>
</file>