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9" r:id="rId4"/>
  </p:sldMasterIdLst>
  <p:notesMasterIdLst>
    <p:notesMasterId r:id="rId18"/>
  </p:notesMasterIdLst>
  <p:handoutMasterIdLst>
    <p:handoutMasterId r:id="rId19"/>
  </p:handoutMasterIdLst>
  <p:sldIdLst>
    <p:sldId id="265" r:id="rId5"/>
    <p:sldId id="271" r:id="rId6"/>
    <p:sldId id="264" r:id="rId7"/>
    <p:sldId id="272" r:id="rId8"/>
    <p:sldId id="276" r:id="rId9"/>
    <p:sldId id="274" r:id="rId10"/>
    <p:sldId id="281" r:id="rId11"/>
    <p:sldId id="273" r:id="rId12"/>
    <p:sldId id="280" r:id="rId13"/>
    <p:sldId id="279" r:id="rId14"/>
    <p:sldId id="275" r:id="rId15"/>
    <p:sldId id="268" r:id="rId16"/>
    <p:sldId id="278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99" d="100"/>
          <a:sy n="9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F0F5933-A412-4FD6-B3C9-31F1A96EE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F0E9C6F6-304C-421E-8C1F-DADEFB626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3AEE58-951C-4F35-B93B-B78F2A62DE06}" type="datetime1">
              <a:rPr lang="fr-FR" smtClean="0"/>
              <a:t>15/12/2020</a:t>
            </a:fld>
            <a:endParaRPr lang="fr-FR" dirty="0"/>
          </a:p>
        </p:txBody>
      </p:sp>
      <p:sp>
        <p:nvSpPr>
          <p:cNvPr id="4" name="Espace réservé au pied de page 3">
            <a:extLst>
              <a:ext uri="{FF2B5EF4-FFF2-40B4-BE49-F238E27FC236}">
                <a16:creationId xmlns:a16="http://schemas.microsoft.com/office/drawing/2014/main" id="{0E95D969-E08B-4FA8-A1CF-E8C2EEED05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AA7953-DF70-4849-BDBD-77BCF7BD45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BA3737-EEC6-4B63-A321-387A2EB17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395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95F57-B3AD-428A-AAF2-6B5E48BDF9FE}" type="datetime1">
              <a:rPr lang="fr-FR" smtClean="0"/>
              <a:pPr/>
              <a:t>15/12/2020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E28B0B-6B30-4B0C-BA39-97500FFFDCE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056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624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0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31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2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90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96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0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9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032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4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4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AE28B0B-6B30-4B0C-BA39-97500FFFDCE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70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A2CB-BD3C-4BE0-BF33-F1B7CA9C6695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366886" y="798973"/>
            <a:ext cx="885600" cy="503578"/>
          </a:xfrm>
        </p:spPr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0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6E5FC5-DBEF-4FA8-93AD-9579D7C482FA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6" name="Connecteur droit 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5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6C71A7-50A5-41E9-B3DE-C6A90E953311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12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375D9-1312-4506-9B4A-21736743EF01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3" name="Connecteur droit 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E5668-8F5A-43DF-AC08-EA7901D2D1F1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28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0E7C8-CAD7-4BC1-B295-3BF6BFB6CEB7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5" name="Connecteur droit 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E20FF-AD1F-4F33-A639-685EEC86ADB2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9" name="Connecteur droit 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F659D-E544-4E76-80A4-5A01FC1A3ABA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5" name="Connecteur droit 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2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D8898-217C-487A-883B-39C05CFF43DB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4805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7DBD4-BB92-4124-9814-1D32AD927B37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7" name="Connecteur droit 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79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 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 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pour l’image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198C9F-7782-49DB-9289-C9C02B2AC5FF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1"/>
            </a:gs>
            <a:gs pos="55000">
              <a:schemeClr val="bg1"/>
            </a:gs>
            <a:gs pos="72000">
              <a:schemeClr val="bg1"/>
            </a:gs>
            <a:gs pos="95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B6064BB-B2EF-4CFF-B520-313AA7FDDEA1}" type="datetime1">
              <a:rPr lang="fr-FR" noProof="0" smtClean="0"/>
              <a:t>15/12/2020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405354" y="798973"/>
            <a:ext cx="88572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86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4A287F-232A-4633-B414-59BA0C57EBAA}"/>
              </a:ext>
            </a:extLst>
          </p:cNvPr>
          <p:cNvSpPr txBox="1"/>
          <p:nvPr/>
        </p:nvSpPr>
        <p:spPr>
          <a:xfrm>
            <a:off x="1325880" y="960120"/>
            <a:ext cx="954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PROJET SYSTÈME D’EXPLOITATION</a:t>
            </a:r>
          </a:p>
          <a:p>
            <a:r>
              <a:rPr lang="fr-FR" dirty="0"/>
              <a:t>Mini Projet : Server Q&amp;A</a:t>
            </a:r>
          </a:p>
        </p:txBody>
      </p:sp>
      <p:pic>
        <p:nvPicPr>
          <p:cNvPr id="8" name="Graphique 7" descr="Réseau">
            <a:extLst>
              <a:ext uri="{FF2B5EF4-FFF2-40B4-BE49-F238E27FC236}">
                <a16:creationId xmlns:a16="http://schemas.microsoft.com/office/drawing/2014/main" id="{E0E16425-B329-4777-8130-EDA985E0A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1852" y="2167812"/>
            <a:ext cx="2868295" cy="2868295"/>
          </a:xfrm>
          <a:prstGeom prst="rect">
            <a:avLst/>
          </a:prstGeom>
        </p:spPr>
      </p:pic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5A306797-49A7-474E-993A-241A76694839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B0219-8B2A-4169-B116-67D7CF4C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10035038" cy="1049235"/>
          </a:xfrm>
        </p:spPr>
        <p:txBody>
          <a:bodyPr rtlCol="0"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Itération 2 : fonctionnement multi-client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10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10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31ED318-E012-46AA-AFEE-7F315CB5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33126"/>
              </p:ext>
            </p:extLst>
          </p:nvPr>
        </p:nvGraphicFramePr>
        <p:xfrm>
          <a:off x="1444003" y="1989839"/>
          <a:ext cx="9603274" cy="3647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109">
                  <a:extLst>
                    <a:ext uri="{9D8B030D-6E8A-4147-A177-3AD203B41FA5}">
                      <a16:colId xmlns:a16="http://schemas.microsoft.com/office/drawing/2014/main" val="825385728"/>
                    </a:ext>
                  </a:extLst>
                </a:gridCol>
                <a:gridCol w="1068567">
                  <a:extLst>
                    <a:ext uri="{9D8B030D-6E8A-4147-A177-3AD203B41FA5}">
                      <a16:colId xmlns:a16="http://schemas.microsoft.com/office/drawing/2014/main" val="2721971643"/>
                    </a:ext>
                  </a:extLst>
                </a:gridCol>
                <a:gridCol w="6639643">
                  <a:extLst>
                    <a:ext uri="{9D8B030D-6E8A-4147-A177-3AD203B41FA5}">
                      <a16:colId xmlns:a16="http://schemas.microsoft.com/office/drawing/2014/main" val="4049826659"/>
                    </a:ext>
                  </a:extLst>
                </a:gridCol>
                <a:gridCol w="829955">
                  <a:extLst>
                    <a:ext uri="{9D8B030D-6E8A-4147-A177-3AD203B41FA5}">
                      <a16:colId xmlns:a16="http://schemas.microsoft.com/office/drawing/2014/main" val="773032460"/>
                    </a:ext>
                  </a:extLst>
                </a:gridCol>
              </a:tblGrid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N° d'exigence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N° d'itération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Description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Etat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93787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 processus serveur active un client sur une autre console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723117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Les deux processus discutent via un pipe nommé dont le nom est passé en paramètre au fils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3852606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 processus serveur est en écoute sur le pipe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497123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 processus client lit des caractères tapés au clavier et les écrit dans le pipe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09128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 client se termine lors du combo control + 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919783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Lors du combo control + D, seul le client doit se terminer, le serveur doit arriver un autre client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3761544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#007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[1]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On doit pouvoir relancer un client manuellement en lui donnant le nom du pipe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12569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[1]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Le processus serveur doit afficher les données reçues précédées du PID client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152453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#009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Le programme doit maintenant prendre 2 paramètres (nom du pipe et un nombre de clients variable)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882978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Au démarrage il doit instancier N clients qui peuvent lui parler (1 client = 1 </a:t>
                      </a:r>
                      <a:r>
                        <a:rPr lang="fr-FR" sz="1100" u="none" strike="noStrike" dirty="0" err="1">
                          <a:effectLst/>
                        </a:rPr>
                        <a:t>shell</a:t>
                      </a:r>
                      <a:r>
                        <a:rPr lang="fr-FR" sz="1100" u="none" strike="noStrike" dirty="0">
                          <a:effectLst/>
                        </a:rPr>
                        <a:t>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174959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Des clients peuvent être crées manuellement en plus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836448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On doit protéger la mort du server par control + 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3724554"/>
                  </a:ext>
                </a:extLst>
              </a:tr>
              <a:tr h="2279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[2]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Le serveur doit pouvoir répondre à des questions basiques (fixées)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524247"/>
                  </a:ext>
                </a:extLst>
              </a:tr>
              <a:tr h="45592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#014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[3]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Créer un serveur multiprocessus / multi </a:t>
                      </a:r>
                      <a:r>
                        <a:rPr lang="fr-FR" sz="1100" u="none" strike="noStrike" dirty="0" err="1">
                          <a:effectLst/>
                        </a:rPr>
                        <a:t>threadé</a:t>
                      </a:r>
                      <a:r>
                        <a:rPr lang="fr-FR" sz="1100" u="none" strike="noStrike" dirty="0">
                          <a:effectLst/>
                        </a:rPr>
                        <a:t> où le serveur dès qu'il recoit une demande, la passe à un processus qui la gère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79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80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11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11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1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41E8B82F-7696-4174-B8FA-FA8B044CABA7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2" name="Organigramme : Affichage 41">
            <a:extLst>
              <a:ext uri="{FF2B5EF4-FFF2-40B4-BE49-F238E27FC236}">
                <a16:creationId xmlns:a16="http://schemas.microsoft.com/office/drawing/2014/main" id="{5BCF4081-C706-4FD2-8BF0-547638D823EA}"/>
              </a:ext>
            </a:extLst>
          </p:cNvPr>
          <p:cNvSpPr/>
          <p:nvPr/>
        </p:nvSpPr>
        <p:spPr>
          <a:xfrm>
            <a:off x="2053728" y="4922416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6238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5B1E3BA-94D7-483B-B51A-879B8C920ADE}"/>
              </a:ext>
            </a:extLst>
          </p:cNvPr>
          <p:cNvSpPr txBox="1">
            <a:spLocks/>
          </p:cNvSpPr>
          <p:nvPr/>
        </p:nvSpPr>
        <p:spPr>
          <a:xfrm>
            <a:off x="11239500" y="53012"/>
            <a:ext cx="437687" cy="4041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12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9EA4E5C-073C-4700-A1B7-CC4BE8F1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10035038" cy="1049235"/>
          </a:xfrm>
        </p:spPr>
        <p:txBody>
          <a:bodyPr rtlCol="0"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Démonstration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9BFD1-C8CD-4810-AFC4-3EF592B33071}"/>
              </a:ext>
            </a:extLst>
          </p:cNvPr>
          <p:cNvSpPr/>
          <p:nvPr/>
        </p:nvSpPr>
        <p:spPr>
          <a:xfrm>
            <a:off x="2620611" y="3150663"/>
            <a:ext cx="5111013" cy="12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600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NESI </a:t>
            </a:r>
            <a:r>
              <a:rPr lang="fr-FR" sz="7200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TECH</a:t>
            </a:r>
            <a:r>
              <a:rPr lang="fr-FR" sz="6600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</a:p>
        </p:txBody>
      </p:sp>
      <p:pic>
        <p:nvPicPr>
          <p:cNvPr id="10" name="Picture 2" descr="Création De Logo Chaud Et Froid Pour Une Entreprise De ...">
            <a:extLst>
              <a:ext uri="{FF2B5EF4-FFF2-40B4-BE49-F238E27FC236}">
                <a16:creationId xmlns:a16="http://schemas.microsoft.com/office/drawing/2014/main" id="{889C82C0-7A11-48DD-96F1-72963C735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374" y1="33546" x2="52716" y2="24281"/>
                        <a14:foregroundMark x1="61821" y1="39297" x2="70927" y2="55911"/>
                        <a14:foregroundMark x1="70927" y1="55911" x2="71086" y2="56550"/>
                        <a14:foregroundMark x1="53195" y1="48882" x2="56869" y2="41374"/>
                        <a14:foregroundMark x1="56869" y1="41374" x2="62620" y2="35304"/>
                        <a14:foregroundMark x1="62620" y1="35304" x2="69329" y2="45048"/>
                        <a14:foregroundMark x1="69329" y1="45048" x2="67572" y2="71885"/>
                        <a14:foregroundMark x1="67572" y1="71885" x2="65495" y2="75399"/>
                        <a14:foregroundMark x1="57508" y1="50000" x2="55272" y2="42013"/>
                        <a14:foregroundMark x1="55272" y1="42013" x2="60064" y2="36741"/>
                        <a14:foregroundMark x1="60064" y1="35783" x2="60543" y2="29712"/>
                        <a14:foregroundMark x1="72045" y1="41693" x2="73003" y2="54952"/>
                        <a14:foregroundMark x1="64217" y1="75559" x2="61821" y2="79553"/>
                        <a14:foregroundMark x1="53514" y1="83227" x2="53514" y2="83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95" t="12692" r="17863" b="13159"/>
          <a:stretch/>
        </p:blipFill>
        <p:spPr bwMode="auto">
          <a:xfrm>
            <a:off x="7641790" y="2552598"/>
            <a:ext cx="1475873" cy="1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Processeur">
            <a:extLst>
              <a:ext uri="{FF2B5EF4-FFF2-40B4-BE49-F238E27FC236}">
                <a16:creationId xmlns:a16="http://schemas.microsoft.com/office/drawing/2014/main" id="{DD481ED3-BE48-48FA-A382-AF185ACA7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0051" y="3150663"/>
            <a:ext cx="365869" cy="365869"/>
          </a:xfrm>
          <a:prstGeom prst="rect">
            <a:avLst/>
          </a:prstGeom>
        </p:spPr>
      </p:pic>
      <p:sp>
        <p:nvSpPr>
          <p:cNvPr id="2" name="Rectangle : avec coins rognés en diagonale 1">
            <a:extLst>
              <a:ext uri="{FF2B5EF4-FFF2-40B4-BE49-F238E27FC236}">
                <a16:creationId xmlns:a16="http://schemas.microsoft.com/office/drawing/2014/main" id="{B251D315-78AC-49E1-9CB4-3A895924FF17}"/>
              </a:ext>
            </a:extLst>
          </p:cNvPr>
          <p:cNvSpPr/>
          <p:nvPr/>
        </p:nvSpPr>
        <p:spPr>
          <a:xfrm>
            <a:off x="-2918328" y="4324164"/>
            <a:ext cx="2733574" cy="105699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que 12" descr="Écran">
            <a:extLst>
              <a:ext uri="{FF2B5EF4-FFF2-40B4-BE49-F238E27FC236}">
                <a16:creationId xmlns:a16="http://schemas.microsoft.com/office/drawing/2014/main" id="{8CA5F713-586D-4ECF-BBEC-D61FD43866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4622" y="1979678"/>
            <a:ext cx="3942755" cy="39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1.24909 -0.01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448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5B1E3BA-94D7-483B-B51A-879B8C920ADE}"/>
              </a:ext>
            </a:extLst>
          </p:cNvPr>
          <p:cNvSpPr txBox="1">
            <a:spLocks/>
          </p:cNvSpPr>
          <p:nvPr/>
        </p:nvSpPr>
        <p:spPr>
          <a:xfrm>
            <a:off x="11239500" y="53012"/>
            <a:ext cx="437687" cy="4041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13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82BAE2-7A4A-4C55-93A4-891F92B9DFBD}"/>
              </a:ext>
            </a:extLst>
          </p:cNvPr>
          <p:cNvSpPr txBox="1"/>
          <p:nvPr/>
        </p:nvSpPr>
        <p:spPr>
          <a:xfrm>
            <a:off x="1325880" y="960120"/>
            <a:ext cx="954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PROJET SYSTÈME D’EXPLOITATION</a:t>
            </a:r>
          </a:p>
          <a:p>
            <a:r>
              <a:rPr lang="fr-FR" dirty="0"/>
              <a:t>Mini Projet : Server Q&amp;A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9C832E0-25AE-40BD-96A6-A9DE923B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233742-CAEA-4FD8-8900-228A86A36D08}"/>
              </a:ext>
            </a:extLst>
          </p:cNvPr>
          <p:cNvSpPr/>
          <p:nvPr/>
        </p:nvSpPr>
        <p:spPr>
          <a:xfrm>
            <a:off x="715794" y="2815825"/>
            <a:ext cx="5111013" cy="12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500" dirty="0">
                <a:solidFill>
                  <a:schemeClr val="bg2">
                    <a:lumMod val="25000"/>
                  </a:schemeClr>
                </a:solidFill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11656133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2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2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un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41E8B82F-7696-4174-B8FA-FA8B044CABA7}"/>
              </a:ext>
            </a:extLst>
          </p:cNvPr>
          <p:cNvSpPr/>
          <p:nvPr/>
        </p:nvSpPr>
        <p:spPr>
          <a:xfrm>
            <a:off x="1242503" y="2260225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42" name="Organigramme : Affichage 41">
            <a:extLst>
              <a:ext uri="{FF2B5EF4-FFF2-40B4-BE49-F238E27FC236}">
                <a16:creationId xmlns:a16="http://schemas.microsoft.com/office/drawing/2014/main" id="{5BCF4081-C706-4FD2-8BF0-547638D823EA}"/>
              </a:ext>
            </a:extLst>
          </p:cNvPr>
          <p:cNvSpPr/>
          <p:nvPr/>
        </p:nvSpPr>
        <p:spPr>
          <a:xfrm>
            <a:off x="651688" y="2257555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388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Organigramme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3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grpSp>
        <p:nvGrpSpPr>
          <p:cNvPr id="135" name="Groupe 134" descr="Niveau de hiérarchie 3 Article 4">
            <a:extLst>
              <a:ext uri="{FF2B5EF4-FFF2-40B4-BE49-F238E27FC236}">
                <a16:creationId xmlns:a16="http://schemas.microsoft.com/office/drawing/2014/main" id="{D3F63E85-353C-47AE-A7E6-66AAB4E3FA0B}"/>
              </a:ext>
            </a:extLst>
          </p:cNvPr>
          <p:cNvGrpSpPr/>
          <p:nvPr/>
        </p:nvGrpSpPr>
        <p:grpSpPr>
          <a:xfrm>
            <a:off x="115056" y="2188532"/>
            <a:ext cx="3059016" cy="2757310"/>
            <a:chOff x="6097872" y="3515541"/>
            <a:chExt cx="1888331" cy="1784252"/>
          </a:xfrm>
        </p:grpSpPr>
        <p:cxnSp>
          <p:nvCxnSpPr>
            <p:cNvPr id="80" name="Connecteur : Coude 79">
              <a:extLst>
                <a:ext uri="{FF2B5EF4-FFF2-40B4-BE49-F238E27FC236}">
                  <a16:creationId xmlns:a16="http://schemas.microsoft.com/office/drawing/2014/main" id="{DBCDF41A-0F95-43AF-8067-F81B20A7DBA6}"/>
                </a:ext>
              </a:extLst>
            </p:cNvPr>
            <p:cNvCxnSpPr>
              <a:cxnSpLocks/>
              <a:stCxn id="79" idx="4"/>
              <a:endCxn id="38" idx="1"/>
            </p:cNvCxnSpPr>
            <p:nvPr/>
          </p:nvCxnSpPr>
          <p:spPr>
            <a:xfrm rot="16200000" flipH="1">
              <a:off x="6253052" y="4535369"/>
              <a:ext cx="304631" cy="15555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e 130" descr="Profil avec photo">
              <a:extLst>
                <a:ext uri="{FF2B5EF4-FFF2-40B4-BE49-F238E27FC236}">
                  <a16:creationId xmlns:a16="http://schemas.microsoft.com/office/drawing/2014/main" id="{F20711AA-82A3-48C6-93F7-D3430DBC8AF8}"/>
                </a:ext>
              </a:extLst>
            </p:cNvPr>
            <p:cNvGrpSpPr/>
            <p:nvPr/>
          </p:nvGrpSpPr>
          <p:grpSpPr>
            <a:xfrm>
              <a:off x="6097872" y="3515541"/>
              <a:ext cx="1888331" cy="1192690"/>
              <a:chOff x="6097872" y="3515541"/>
              <a:chExt cx="1888331" cy="1192690"/>
            </a:xfrm>
          </p:grpSpPr>
          <p:pic>
            <p:nvPicPr>
              <p:cNvPr id="60" name="Image 59" descr="Ombre">
                <a:extLst>
                  <a:ext uri="{FF2B5EF4-FFF2-40B4-BE49-F238E27FC236}">
                    <a16:creationId xmlns:a16="http://schemas.microsoft.com/office/drawing/2014/main" id="{69FBFAA8-3373-4DA1-A088-7E3496CF56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097872" y="4007047"/>
                <a:ext cx="1888331" cy="701184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656520-BCB2-4EC3-826A-C139F4D5BF29}"/>
                  </a:ext>
                </a:extLst>
              </p:cNvPr>
              <p:cNvSpPr/>
              <p:nvPr/>
            </p:nvSpPr>
            <p:spPr>
              <a:xfrm>
                <a:off x="6195144" y="3515541"/>
                <a:ext cx="1617573" cy="893678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720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Nathan HOUGUET </a:t>
                </a:r>
                <a:br>
                  <a:rPr lang="fr-FR" sz="1400" dirty="0">
                    <a:solidFill>
                      <a:schemeClr val="tx1"/>
                    </a:solidFill>
                  </a:rPr>
                </a:br>
                <a:r>
                  <a:rPr lang="fr-FR" sz="1400" dirty="0">
                    <a:solidFill>
                      <a:schemeClr val="tx1"/>
                    </a:solidFill>
                  </a:rPr>
                  <a:t>       Chef de Projet</a:t>
                </a:r>
              </a:p>
            </p:txBody>
          </p:sp>
        </p:grpSp>
        <p:grpSp>
          <p:nvGrpSpPr>
            <p:cNvPr id="126" name="Groupe 125" descr="Profil sans Photo">
              <a:extLst>
                <a:ext uri="{FF2B5EF4-FFF2-40B4-BE49-F238E27FC236}">
                  <a16:creationId xmlns:a16="http://schemas.microsoft.com/office/drawing/2014/main" id="{F444B61D-6B67-42CA-A5DC-72FD70D0B2F8}"/>
                </a:ext>
              </a:extLst>
            </p:cNvPr>
            <p:cNvGrpSpPr/>
            <p:nvPr/>
          </p:nvGrpSpPr>
          <p:grpSpPr>
            <a:xfrm>
              <a:off x="6353615" y="4531463"/>
              <a:ext cx="1585474" cy="768330"/>
              <a:chOff x="6353615" y="4531463"/>
              <a:chExt cx="1585474" cy="768330"/>
            </a:xfrm>
          </p:grpSpPr>
          <p:pic>
            <p:nvPicPr>
              <p:cNvPr id="66" name="Image 65" descr="Ombre">
                <a:extLst>
                  <a:ext uri="{FF2B5EF4-FFF2-40B4-BE49-F238E27FC236}">
                    <a16:creationId xmlns:a16="http://schemas.microsoft.com/office/drawing/2014/main" id="{2857CFD2-AB86-42A9-9610-039A3FB17B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353615" y="4598609"/>
                <a:ext cx="1585474" cy="701184"/>
              </a:xfrm>
              <a:prstGeom prst="rect">
                <a:avLst/>
              </a:prstGeom>
            </p:spPr>
          </p:pic>
          <p:sp>
            <p:nvSpPr>
              <p:cNvPr id="38" name="Rectangle 37">
                <a:extLst>
                  <a:ext uri="{FF2B5EF4-FFF2-40B4-BE49-F238E27FC236}">
                    <a16:creationId xmlns:a16="http://schemas.microsoft.com/office/drawing/2014/main" id="{5A4A4EFF-4DED-4C0A-9884-14BA7167DCF6}"/>
                  </a:ext>
                </a:extLst>
              </p:cNvPr>
              <p:cNvSpPr/>
              <p:nvPr/>
            </p:nvSpPr>
            <p:spPr>
              <a:xfrm>
                <a:off x="6483145" y="4531463"/>
                <a:ext cx="1332000" cy="46800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4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SCRUM Master </a:t>
                </a:r>
              </a:p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Lien client</a:t>
                </a:r>
              </a:p>
            </p:txBody>
          </p:sp>
        </p:grp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BA0D54C5-6F49-4C48-8414-376435C22C2E}"/>
                </a:ext>
              </a:extLst>
            </p:cNvPr>
            <p:cNvSpPr/>
            <p:nvPr/>
          </p:nvSpPr>
          <p:spPr>
            <a:xfrm>
              <a:off x="6291590" y="438883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900"/>
            </a:p>
          </p:txBody>
        </p:sp>
      </p:grp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7" name="Groupe 96" descr="Niveau de hiérarchie 3 Article 4">
            <a:extLst>
              <a:ext uri="{FF2B5EF4-FFF2-40B4-BE49-F238E27FC236}">
                <a16:creationId xmlns:a16="http://schemas.microsoft.com/office/drawing/2014/main" id="{44FBE8B8-280C-4F61-852C-6766F901B013}"/>
              </a:ext>
            </a:extLst>
          </p:cNvPr>
          <p:cNvGrpSpPr/>
          <p:nvPr/>
        </p:nvGrpSpPr>
        <p:grpSpPr>
          <a:xfrm>
            <a:off x="2827629" y="2948086"/>
            <a:ext cx="3059016" cy="2757310"/>
            <a:chOff x="6097872" y="3515541"/>
            <a:chExt cx="1888331" cy="1784252"/>
          </a:xfrm>
        </p:grpSpPr>
        <p:cxnSp>
          <p:nvCxnSpPr>
            <p:cNvPr id="100" name="Connecteur : Coude 79">
              <a:extLst>
                <a:ext uri="{FF2B5EF4-FFF2-40B4-BE49-F238E27FC236}">
                  <a16:creationId xmlns:a16="http://schemas.microsoft.com/office/drawing/2014/main" id="{082E6D7E-1F36-496A-87EF-196D8F1ABC57}"/>
                </a:ext>
              </a:extLst>
            </p:cNvPr>
            <p:cNvCxnSpPr>
              <a:cxnSpLocks/>
              <a:stCxn id="103" idx="4"/>
              <a:endCxn id="106" idx="1"/>
            </p:cNvCxnSpPr>
            <p:nvPr/>
          </p:nvCxnSpPr>
          <p:spPr>
            <a:xfrm rot="16200000" flipH="1">
              <a:off x="6253052" y="4535369"/>
              <a:ext cx="304631" cy="15555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e 100" descr="Profil avec photo">
              <a:extLst>
                <a:ext uri="{FF2B5EF4-FFF2-40B4-BE49-F238E27FC236}">
                  <a16:creationId xmlns:a16="http://schemas.microsoft.com/office/drawing/2014/main" id="{FCDEE65D-D673-4C6E-BB8E-DEFD0C4DDD8F}"/>
                </a:ext>
              </a:extLst>
            </p:cNvPr>
            <p:cNvGrpSpPr/>
            <p:nvPr/>
          </p:nvGrpSpPr>
          <p:grpSpPr>
            <a:xfrm>
              <a:off x="6097872" y="3515541"/>
              <a:ext cx="1888331" cy="1192690"/>
              <a:chOff x="6097872" y="3515541"/>
              <a:chExt cx="1888331" cy="1192690"/>
            </a:xfrm>
          </p:grpSpPr>
          <p:pic>
            <p:nvPicPr>
              <p:cNvPr id="108" name="Image 59" descr="Ombre">
                <a:extLst>
                  <a:ext uri="{FF2B5EF4-FFF2-40B4-BE49-F238E27FC236}">
                    <a16:creationId xmlns:a16="http://schemas.microsoft.com/office/drawing/2014/main" id="{1707C778-1FB3-4D1C-AA88-273ABB6C4B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097872" y="4007047"/>
                <a:ext cx="1888331" cy="701184"/>
              </a:xfrm>
              <a:prstGeom prst="rect">
                <a:avLst/>
              </a:prstGeom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634ABF7-E3E5-4774-AC85-7E418755EBA0}"/>
                  </a:ext>
                </a:extLst>
              </p:cNvPr>
              <p:cNvSpPr/>
              <p:nvPr/>
            </p:nvSpPr>
            <p:spPr>
              <a:xfrm>
                <a:off x="6273304" y="3515541"/>
                <a:ext cx="1674472" cy="893678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720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   Guillaume VALETTE</a:t>
                </a:r>
              </a:p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    Architecte Software</a:t>
                </a:r>
              </a:p>
            </p:txBody>
          </p:sp>
        </p:grpSp>
        <p:grpSp>
          <p:nvGrpSpPr>
            <p:cNvPr id="102" name="Groupe 101" descr="Profil sans Photo">
              <a:extLst>
                <a:ext uri="{FF2B5EF4-FFF2-40B4-BE49-F238E27FC236}">
                  <a16:creationId xmlns:a16="http://schemas.microsoft.com/office/drawing/2014/main" id="{1FF12EDB-C6B4-4DD4-A4C8-1B0ACCBE1E83}"/>
                </a:ext>
              </a:extLst>
            </p:cNvPr>
            <p:cNvGrpSpPr/>
            <p:nvPr/>
          </p:nvGrpSpPr>
          <p:grpSpPr>
            <a:xfrm>
              <a:off x="6353615" y="4531463"/>
              <a:ext cx="1585474" cy="768330"/>
              <a:chOff x="6353615" y="4531463"/>
              <a:chExt cx="1585474" cy="768330"/>
            </a:xfrm>
          </p:grpSpPr>
          <p:pic>
            <p:nvPicPr>
              <p:cNvPr id="104" name="Image 103" descr="Ombre">
                <a:extLst>
                  <a:ext uri="{FF2B5EF4-FFF2-40B4-BE49-F238E27FC236}">
                    <a16:creationId xmlns:a16="http://schemas.microsoft.com/office/drawing/2014/main" id="{128BB4BF-8CFC-47AA-BBBD-BEFF47144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353615" y="4598609"/>
                <a:ext cx="1585474" cy="701184"/>
              </a:xfrm>
              <a:prstGeom prst="rect">
                <a:avLst/>
              </a:prstGeom>
            </p:spPr>
          </p:pic>
          <p:sp>
            <p:nvSpPr>
              <p:cNvPr id="106" name="Rectangle 37">
                <a:extLst>
                  <a:ext uri="{FF2B5EF4-FFF2-40B4-BE49-F238E27FC236}">
                    <a16:creationId xmlns:a16="http://schemas.microsoft.com/office/drawing/2014/main" id="{2E41E67A-392C-4D66-8BC5-2F589CB205DC}"/>
                  </a:ext>
                </a:extLst>
              </p:cNvPr>
              <p:cNvSpPr/>
              <p:nvPr/>
            </p:nvSpPr>
            <p:spPr>
              <a:xfrm>
                <a:off x="6483145" y="4531463"/>
                <a:ext cx="1332000" cy="46800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4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Responsable design produit</a:t>
                </a:r>
              </a:p>
            </p:txBody>
          </p:sp>
        </p:grpSp>
        <p:sp>
          <p:nvSpPr>
            <p:cNvPr id="103" name="Ovale 78">
              <a:extLst>
                <a:ext uri="{FF2B5EF4-FFF2-40B4-BE49-F238E27FC236}">
                  <a16:creationId xmlns:a16="http://schemas.microsoft.com/office/drawing/2014/main" id="{F36849D6-895D-4466-9274-001A297885F1}"/>
                </a:ext>
              </a:extLst>
            </p:cNvPr>
            <p:cNvSpPr/>
            <p:nvPr/>
          </p:nvSpPr>
          <p:spPr>
            <a:xfrm>
              <a:off x="6291590" y="438883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900"/>
            </a:p>
          </p:txBody>
        </p:sp>
      </p:grpSp>
      <p:grpSp>
        <p:nvGrpSpPr>
          <p:cNvPr id="112" name="Groupe 111" descr="Niveau de hiérarchie 3 Article 4">
            <a:extLst>
              <a:ext uri="{FF2B5EF4-FFF2-40B4-BE49-F238E27FC236}">
                <a16:creationId xmlns:a16="http://schemas.microsoft.com/office/drawing/2014/main" id="{08D857F7-7A16-406C-95CD-43DF503C1CE6}"/>
              </a:ext>
            </a:extLst>
          </p:cNvPr>
          <p:cNvGrpSpPr/>
          <p:nvPr/>
        </p:nvGrpSpPr>
        <p:grpSpPr>
          <a:xfrm>
            <a:off x="5729368" y="1868686"/>
            <a:ext cx="3059016" cy="2738199"/>
            <a:chOff x="6097872" y="3527908"/>
            <a:chExt cx="1888331" cy="1771885"/>
          </a:xfrm>
        </p:grpSpPr>
        <p:cxnSp>
          <p:nvCxnSpPr>
            <p:cNvPr id="113" name="Connecteur : Coude 79">
              <a:extLst>
                <a:ext uri="{FF2B5EF4-FFF2-40B4-BE49-F238E27FC236}">
                  <a16:creationId xmlns:a16="http://schemas.microsoft.com/office/drawing/2014/main" id="{6323D467-C785-4A7C-B832-20B922A8133C}"/>
                </a:ext>
              </a:extLst>
            </p:cNvPr>
            <p:cNvCxnSpPr>
              <a:cxnSpLocks/>
              <a:stCxn id="116" idx="4"/>
              <a:endCxn id="133" idx="1"/>
            </p:cNvCxnSpPr>
            <p:nvPr/>
          </p:nvCxnSpPr>
          <p:spPr>
            <a:xfrm rot="16200000" flipH="1">
              <a:off x="6253052" y="4535370"/>
              <a:ext cx="304631" cy="15555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e 113" descr="Profil avec photo">
              <a:extLst>
                <a:ext uri="{FF2B5EF4-FFF2-40B4-BE49-F238E27FC236}">
                  <a16:creationId xmlns:a16="http://schemas.microsoft.com/office/drawing/2014/main" id="{189E360C-EF76-4947-A437-B18324B141C0}"/>
                </a:ext>
              </a:extLst>
            </p:cNvPr>
            <p:cNvGrpSpPr/>
            <p:nvPr/>
          </p:nvGrpSpPr>
          <p:grpSpPr>
            <a:xfrm>
              <a:off x="6097872" y="3527908"/>
              <a:ext cx="1888331" cy="1180323"/>
              <a:chOff x="6097872" y="3527908"/>
              <a:chExt cx="1888331" cy="1180323"/>
            </a:xfrm>
          </p:grpSpPr>
          <p:pic>
            <p:nvPicPr>
              <p:cNvPr id="134" name="Image 59" descr="Ombre">
                <a:extLst>
                  <a:ext uri="{FF2B5EF4-FFF2-40B4-BE49-F238E27FC236}">
                    <a16:creationId xmlns:a16="http://schemas.microsoft.com/office/drawing/2014/main" id="{36DC6596-6F92-44AA-8AE9-0DFCA5CEFF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097872" y="4007047"/>
                <a:ext cx="1888331" cy="701184"/>
              </a:xfrm>
              <a:prstGeom prst="rect">
                <a:avLst/>
              </a:prstGeom>
            </p:spPr>
          </p:pic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6F93C8A-4E89-4B75-9C93-C817B59F53EE}"/>
                  </a:ext>
                </a:extLst>
              </p:cNvPr>
              <p:cNvSpPr/>
              <p:nvPr/>
            </p:nvSpPr>
            <p:spPr>
              <a:xfrm>
                <a:off x="6195145" y="3527908"/>
                <a:ext cx="1791058" cy="88131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720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  Alexandre DE MEO </a:t>
                </a:r>
              </a:p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   Administrateur Système </a:t>
                </a:r>
              </a:p>
            </p:txBody>
          </p:sp>
        </p:grpSp>
        <p:grpSp>
          <p:nvGrpSpPr>
            <p:cNvPr id="115" name="Groupe 114" descr="Profil sans Photo">
              <a:extLst>
                <a:ext uri="{FF2B5EF4-FFF2-40B4-BE49-F238E27FC236}">
                  <a16:creationId xmlns:a16="http://schemas.microsoft.com/office/drawing/2014/main" id="{DAB9CE6B-F35F-488B-88EE-95F6F71F5433}"/>
                </a:ext>
              </a:extLst>
            </p:cNvPr>
            <p:cNvGrpSpPr/>
            <p:nvPr/>
          </p:nvGrpSpPr>
          <p:grpSpPr>
            <a:xfrm>
              <a:off x="6353615" y="4531463"/>
              <a:ext cx="1585474" cy="768330"/>
              <a:chOff x="6353615" y="4531463"/>
              <a:chExt cx="1585474" cy="768330"/>
            </a:xfrm>
          </p:grpSpPr>
          <p:pic>
            <p:nvPicPr>
              <p:cNvPr id="125" name="Image 124" descr="Ombre">
                <a:extLst>
                  <a:ext uri="{FF2B5EF4-FFF2-40B4-BE49-F238E27FC236}">
                    <a16:creationId xmlns:a16="http://schemas.microsoft.com/office/drawing/2014/main" id="{700F1236-3D95-49B0-8416-CC9122D015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353615" y="4598609"/>
                <a:ext cx="1585474" cy="701184"/>
              </a:xfrm>
              <a:prstGeom prst="rect">
                <a:avLst/>
              </a:prstGeom>
            </p:spPr>
          </p:pic>
          <p:sp>
            <p:nvSpPr>
              <p:cNvPr id="133" name="Rectangle 37">
                <a:extLst>
                  <a:ext uri="{FF2B5EF4-FFF2-40B4-BE49-F238E27FC236}">
                    <a16:creationId xmlns:a16="http://schemas.microsoft.com/office/drawing/2014/main" id="{0F376E5C-DA07-416F-9812-FF2D4E9B6FF0}"/>
                  </a:ext>
                </a:extLst>
              </p:cNvPr>
              <p:cNvSpPr/>
              <p:nvPr/>
            </p:nvSpPr>
            <p:spPr>
              <a:xfrm>
                <a:off x="6483145" y="4531463"/>
                <a:ext cx="1405785" cy="46800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4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Responsable machine, réseau, sécurité</a:t>
                </a:r>
              </a:p>
            </p:txBody>
          </p:sp>
        </p:grpSp>
        <p:sp>
          <p:nvSpPr>
            <p:cNvPr id="116" name="Ovale 78">
              <a:extLst>
                <a:ext uri="{FF2B5EF4-FFF2-40B4-BE49-F238E27FC236}">
                  <a16:creationId xmlns:a16="http://schemas.microsoft.com/office/drawing/2014/main" id="{BCEB589F-39FB-4775-9DB2-17C4342EE381}"/>
                </a:ext>
              </a:extLst>
            </p:cNvPr>
            <p:cNvSpPr/>
            <p:nvPr/>
          </p:nvSpPr>
          <p:spPr>
            <a:xfrm>
              <a:off x="6291590" y="438883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900"/>
            </a:p>
          </p:txBody>
        </p:sp>
      </p:grpSp>
      <p:grpSp>
        <p:nvGrpSpPr>
          <p:cNvPr id="142" name="Groupe 141" descr="Niveau de hiérarchie 3 Article 4">
            <a:extLst>
              <a:ext uri="{FF2B5EF4-FFF2-40B4-BE49-F238E27FC236}">
                <a16:creationId xmlns:a16="http://schemas.microsoft.com/office/drawing/2014/main" id="{A07B1844-DF99-4624-93FA-205B3C90CBA1}"/>
              </a:ext>
            </a:extLst>
          </p:cNvPr>
          <p:cNvGrpSpPr/>
          <p:nvPr/>
        </p:nvGrpSpPr>
        <p:grpSpPr>
          <a:xfrm>
            <a:off x="9003240" y="2778128"/>
            <a:ext cx="3059016" cy="2709506"/>
            <a:chOff x="6097872" y="3546475"/>
            <a:chExt cx="1888331" cy="1753318"/>
          </a:xfrm>
        </p:grpSpPr>
        <p:cxnSp>
          <p:nvCxnSpPr>
            <p:cNvPr id="143" name="Connecteur : Coude 79">
              <a:extLst>
                <a:ext uri="{FF2B5EF4-FFF2-40B4-BE49-F238E27FC236}">
                  <a16:creationId xmlns:a16="http://schemas.microsoft.com/office/drawing/2014/main" id="{BBCE54B2-D98D-48FF-97EF-7A72F634DC53}"/>
                </a:ext>
              </a:extLst>
            </p:cNvPr>
            <p:cNvCxnSpPr>
              <a:cxnSpLocks/>
              <a:stCxn id="146" idx="4"/>
              <a:endCxn id="148" idx="1"/>
            </p:cNvCxnSpPr>
            <p:nvPr/>
          </p:nvCxnSpPr>
          <p:spPr>
            <a:xfrm rot="16200000" flipH="1">
              <a:off x="6253052" y="4535369"/>
              <a:ext cx="304631" cy="15555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e 143" descr="Profil avec photo">
              <a:extLst>
                <a:ext uri="{FF2B5EF4-FFF2-40B4-BE49-F238E27FC236}">
                  <a16:creationId xmlns:a16="http://schemas.microsoft.com/office/drawing/2014/main" id="{637C101C-F77B-4DB6-905D-A3B7007DD16C}"/>
                </a:ext>
              </a:extLst>
            </p:cNvPr>
            <p:cNvGrpSpPr/>
            <p:nvPr/>
          </p:nvGrpSpPr>
          <p:grpSpPr>
            <a:xfrm>
              <a:off x="6097872" y="3546475"/>
              <a:ext cx="1888331" cy="1161756"/>
              <a:chOff x="6097872" y="3546475"/>
              <a:chExt cx="1888331" cy="1161756"/>
            </a:xfrm>
          </p:grpSpPr>
          <p:pic>
            <p:nvPicPr>
              <p:cNvPr id="149" name="Image 59" descr="Ombre">
                <a:extLst>
                  <a:ext uri="{FF2B5EF4-FFF2-40B4-BE49-F238E27FC236}">
                    <a16:creationId xmlns:a16="http://schemas.microsoft.com/office/drawing/2014/main" id="{A93301DD-68EC-4CD0-BC89-F59730CD09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097872" y="4007047"/>
                <a:ext cx="1888331" cy="701184"/>
              </a:xfrm>
              <a:prstGeom prst="rect">
                <a:avLst/>
              </a:prstGeom>
            </p:spPr>
          </p:pic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8FB153A-0B93-4946-8AD7-4F68BF3850B5}"/>
                  </a:ext>
                </a:extLst>
              </p:cNvPr>
              <p:cNvSpPr/>
              <p:nvPr/>
            </p:nvSpPr>
            <p:spPr>
              <a:xfrm>
                <a:off x="6195145" y="3546475"/>
                <a:ext cx="1620000" cy="862743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720000" tIns="5080" rIns="5080" bIns="5080" numCol="1" spcCol="1270" rtlCol="0" anchor="ctr" anchorCtr="0">
                <a:noAutofit/>
              </a:bodyPr>
              <a:lstStyle/>
              <a:p>
                <a:pPr defTabSz="355600" rtl="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>
                    <a:solidFill>
                      <a:schemeClr val="tx1"/>
                    </a:solidFill>
                  </a:rPr>
                  <a:t>      Dorian GUILLARD</a:t>
                </a:r>
                <a:br>
                  <a:rPr lang="fr-FR" sz="1400" dirty="0">
                    <a:solidFill>
                      <a:schemeClr val="tx1"/>
                    </a:solidFill>
                  </a:rPr>
                </a:br>
                <a:r>
                  <a:rPr lang="fr-FR" sz="1400" dirty="0">
                    <a:solidFill>
                      <a:schemeClr val="tx1"/>
                    </a:solidFill>
                  </a:rPr>
                  <a:t>      Commercial</a:t>
                </a:r>
              </a:p>
            </p:txBody>
          </p:sp>
        </p:grpSp>
        <p:grpSp>
          <p:nvGrpSpPr>
            <p:cNvPr id="145" name="Groupe 144" descr="Profil sans Photo">
              <a:extLst>
                <a:ext uri="{FF2B5EF4-FFF2-40B4-BE49-F238E27FC236}">
                  <a16:creationId xmlns:a16="http://schemas.microsoft.com/office/drawing/2014/main" id="{CFB88EF3-E564-49C6-BFCC-7B20DADC53E2}"/>
                </a:ext>
              </a:extLst>
            </p:cNvPr>
            <p:cNvGrpSpPr/>
            <p:nvPr/>
          </p:nvGrpSpPr>
          <p:grpSpPr>
            <a:xfrm>
              <a:off x="6353615" y="4531463"/>
              <a:ext cx="1585474" cy="768330"/>
              <a:chOff x="6353615" y="4531463"/>
              <a:chExt cx="1585474" cy="768330"/>
            </a:xfrm>
          </p:grpSpPr>
          <p:pic>
            <p:nvPicPr>
              <p:cNvPr id="147" name="Image 146" descr="Ombre">
                <a:extLst>
                  <a:ext uri="{FF2B5EF4-FFF2-40B4-BE49-F238E27FC236}">
                    <a16:creationId xmlns:a16="http://schemas.microsoft.com/office/drawing/2014/main" id="{E1449D6A-E87C-455C-B70D-3FFC5F5C77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67" t="62187" r="9778" b="8282"/>
              <a:stretch/>
            </p:blipFill>
            <p:spPr>
              <a:xfrm>
                <a:off x="6353615" y="4598609"/>
                <a:ext cx="1585474" cy="701184"/>
              </a:xfrm>
              <a:prstGeom prst="rect">
                <a:avLst/>
              </a:prstGeom>
            </p:spPr>
          </p:pic>
          <p:sp>
            <p:nvSpPr>
              <p:cNvPr id="148" name="Rectangle 37">
                <a:extLst>
                  <a:ext uri="{FF2B5EF4-FFF2-40B4-BE49-F238E27FC236}">
                    <a16:creationId xmlns:a16="http://schemas.microsoft.com/office/drawing/2014/main" id="{EEEB182A-7FD0-4832-8918-E4355A85ADDD}"/>
                  </a:ext>
                </a:extLst>
              </p:cNvPr>
              <p:cNvSpPr/>
              <p:nvPr/>
            </p:nvSpPr>
            <p:spPr>
              <a:xfrm>
                <a:off x="6483145" y="4531463"/>
                <a:ext cx="1332000" cy="46800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flat" dir="t"/>
              </a:scene3d>
              <a:sp3d prstMaterial="dkEdge"/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4000" tIns="5080" rIns="5080" bIns="5080" numCol="1" spcCol="1270" rtlCol="0" anchor="ctr" anchorCtr="0">
                <a:noAutofit/>
              </a:bodyPr>
              <a:lstStyle/>
              <a:p>
                <a:pPr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defTabSz="355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000" dirty="0">
                    <a:solidFill>
                      <a:schemeClr val="tx1"/>
                    </a:solidFill>
                  </a:rPr>
                  <a:t>Vente</a:t>
                </a:r>
              </a:p>
            </p:txBody>
          </p:sp>
        </p:grpSp>
        <p:sp>
          <p:nvSpPr>
            <p:cNvPr id="146" name="Ovale 78">
              <a:extLst>
                <a:ext uri="{FF2B5EF4-FFF2-40B4-BE49-F238E27FC236}">
                  <a16:creationId xmlns:a16="http://schemas.microsoft.com/office/drawing/2014/main" id="{A5FCB09D-C920-4BA8-BB08-7B07B01F1899}"/>
                </a:ext>
              </a:extLst>
            </p:cNvPr>
            <p:cNvSpPr/>
            <p:nvPr/>
          </p:nvSpPr>
          <p:spPr>
            <a:xfrm>
              <a:off x="6291590" y="4388832"/>
              <a:ext cx="72000" cy="7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sz="900"/>
            </a:p>
          </p:txBody>
        </p:sp>
      </p:grpSp>
      <p:pic>
        <p:nvPicPr>
          <p:cNvPr id="18" name="Image 17" descr="Une image contenant personne, homme, intérieur, portant&#10;&#10;Description générée automatiquement">
            <a:extLst>
              <a:ext uri="{FF2B5EF4-FFF2-40B4-BE49-F238E27FC236}">
                <a16:creationId xmlns:a16="http://schemas.microsoft.com/office/drawing/2014/main" id="{006C340C-CA40-42AF-863D-2B152935F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1900" y="2881239"/>
            <a:ext cx="965400" cy="1130477"/>
          </a:xfrm>
          <a:prstGeom prst="rect">
            <a:avLst/>
          </a:prstGeom>
        </p:spPr>
      </p:pic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754466A3-893A-4A43-BB0E-D8DC496F4BCC}"/>
              </a:ext>
            </a:extLst>
          </p:cNvPr>
          <p:cNvSpPr txBox="1">
            <a:spLocks/>
          </p:cNvSpPr>
          <p:nvPr/>
        </p:nvSpPr>
        <p:spPr>
          <a:xfrm>
            <a:off x="11239500" y="53012"/>
            <a:ext cx="437687" cy="4041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3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116D279-A9A2-43D8-8A8A-49C80E2F8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9546" y="3054710"/>
            <a:ext cx="895129" cy="10653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BE4A0F-DA6E-4219-9E81-0013195404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7842" y="2086167"/>
            <a:ext cx="885010" cy="10459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9DE7EE-0FFB-4096-8372-B74079D1F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607" y="2339688"/>
            <a:ext cx="914096" cy="1077151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A3943DCF-11B2-482A-A13A-0869887C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097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4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4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un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41E8B82F-7696-4174-B8FA-FA8B044CABA7}"/>
              </a:ext>
            </a:extLst>
          </p:cNvPr>
          <p:cNvSpPr/>
          <p:nvPr/>
        </p:nvSpPr>
        <p:spPr>
          <a:xfrm>
            <a:off x="1602560" y="2898635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42" name="Organigramme : Affichage 41">
            <a:extLst>
              <a:ext uri="{FF2B5EF4-FFF2-40B4-BE49-F238E27FC236}">
                <a16:creationId xmlns:a16="http://schemas.microsoft.com/office/drawing/2014/main" id="{5BCF4081-C706-4FD2-8BF0-547638D823EA}"/>
              </a:ext>
            </a:extLst>
          </p:cNvPr>
          <p:cNvSpPr/>
          <p:nvPr/>
        </p:nvSpPr>
        <p:spPr>
          <a:xfrm>
            <a:off x="1011745" y="2895965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28473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Le modèle client-serveur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5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5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1FDB195-3587-4CA5-B501-47B75ABD45AC}"/>
              </a:ext>
            </a:extLst>
          </p:cNvPr>
          <p:cNvSpPr txBox="1"/>
          <p:nvPr/>
        </p:nvSpPr>
        <p:spPr>
          <a:xfrm>
            <a:off x="334054" y="2320496"/>
            <a:ext cx="5510810" cy="332398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Représente un dialogue entre deux processus informatiques par l’intermédiaire d’un échange de messages.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Processus client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demande de service auprès du serveur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Ouvre la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Processus serveur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Offre un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 permanence à l’écoute des requêtes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 peut répondre qu’à un client en même temps</a:t>
            </a: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Client et serveur généralement localisés sur deux machines distinctes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8B3D782-58C9-403E-A496-0373B99683FA}"/>
              </a:ext>
            </a:extLst>
          </p:cNvPr>
          <p:cNvPicPr/>
          <p:nvPr/>
        </p:nvPicPr>
        <p:blipFill rotWithShape="1">
          <a:blip r:embed="rId5">
            <a:grayscl/>
          </a:blip>
          <a:srcRect l="6283" t="14502" r="4597" b="19717"/>
          <a:stretch/>
        </p:blipFill>
        <p:spPr bwMode="auto">
          <a:xfrm>
            <a:off x="5907398" y="2825895"/>
            <a:ext cx="5950548" cy="1422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BA4885-B3D2-4FAD-86E6-1A1A5181F2EA}"/>
              </a:ext>
            </a:extLst>
          </p:cNvPr>
          <p:cNvSpPr/>
          <p:nvPr/>
        </p:nvSpPr>
        <p:spPr>
          <a:xfrm>
            <a:off x="7189035" y="4262279"/>
            <a:ext cx="338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Représentation de la communication client/serveur</a:t>
            </a:r>
            <a:endParaRPr lang="fr-FR" sz="1200" i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A7829F3-81EF-4C9A-9FDB-14B3AB570EF5}"/>
              </a:ext>
            </a:extLst>
          </p:cNvPr>
          <p:cNvSpPr/>
          <p:nvPr/>
        </p:nvSpPr>
        <p:spPr>
          <a:xfrm>
            <a:off x="6876662" y="2945331"/>
            <a:ext cx="149290" cy="13174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1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32 L -0.00104 -0.00232 C -0.00052 0.00185 0.00026 0.00602 0.00052 0.01018 C 0.00482 0.07639 -0.01432 0.03472 0.07318 0.03542 L 0.30847 0.0368 C 0.31263 0.05903 0.32214 0.1081 0.30847 0.11134 C 0.21433 0.13403 0.11849 0.11042 0.02344 0.10995 C 0.02162 0.10949 0.01979 0.10856 0.01797 0.10856 C -0.00859 0.10856 -0.00104 0.10092 -0.00104 0.15069 " pathEditMode="relative" ptsTypes="AAAAAAA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6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6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un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43" name="Organigramme : Alternative 42">
            <a:extLst>
              <a:ext uri="{FF2B5EF4-FFF2-40B4-BE49-F238E27FC236}">
                <a16:creationId xmlns:a16="http://schemas.microsoft.com/office/drawing/2014/main" id="{41E8B82F-7696-4174-B8FA-FA8B044CABA7}"/>
              </a:ext>
            </a:extLst>
          </p:cNvPr>
          <p:cNvSpPr/>
          <p:nvPr/>
        </p:nvSpPr>
        <p:spPr>
          <a:xfrm>
            <a:off x="1946657" y="3575077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un client</a:t>
            </a:r>
          </a:p>
        </p:txBody>
      </p:sp>
      <p:sp>
        <p:nvSpPr>
          <p:cNvPr id="42" name="Organigramme : Affichage 41">
            <a:extLst>
              <a:ext uri="{FF2B5EF4-FFF2-40B4-BE49-F238E27FC236}">
                <a16:creationId xmlns:a16="http://schemas.microsoft.com/office/drawing/2014/main" id="{5BCF4081-C706-4FD2-8BF0-547638D823EA}"/>
              </a:ext>
            </a:extLst>
          </p:cNvPr>
          <p:cNvSpPr/>
          <p:nvPr/>
        </p:nvSpPr>
        <p:spPr>
          <a:xfrm>
            <a:off x="1355842" y="3571747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65464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227588"/>
            <a:ext cx="10335164" cy="686309"/>
          </a:xfrm>
        </p:spPr>
        <p:txBody>
          <a:bodyPr rtlCol="0">
            <a:normAutofit/>
          </a:bodyPr>
          <a:lstStyle/>
          <a:p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III. Itération 1 : fonctionnement avec un client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7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7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04E5856-B0F2-47EF-98ED-0D300402953A}"/>
              </a:ext>
            </a:extLst>
          </p:cNvPr>
          <p:cNvSpPr txBox="1"/>
          <p:nvPr/>
        </p:nvSpPr>
        <p:spPr>
          <a:xfrm>
            <a:off x="294818" y="2007492"/>
            <a:ext cx="6648907" cy="301281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Cahier des charges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Un processus server active un client sur une autre console.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Les 2 processus se parlent via un pipe nommé dont le nom est passé en paramètre au fils.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processus serveur est en écoute sur le pipe.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processus client lit des caractères tapés au clavier et les écrit dans le pipe.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Quand le combo control + D est tapé au clavier , le client se termine.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processus serveur ne se termine pas , il est toujours en attente d’un client éventuel.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On peut relancer un client manuellement en lui donnant le nom du pipe et le logiciel fonctionne de nouveau.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processus serveur affiche les données reçues précédées du PID du client.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47891419-4D36-4604-9BB8-8DB595643B03}"/>
              </a:ext>
            </a:extLst>
          </p:cNvPr>
          <p:cNvGrpSpPr/>
          <p:nvPr/>
        </p:nvGrpSpPr>
        <p:grpSpPr>
          <a:xfrm>
            <a:off x="7125869" y="2584896"/>
            <a:ext cx="4551318" cy="2892258"/>
            <a:chOff x="7059045" y="2901368"/>
            <a:chExt cx="4551318" cy="2892258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F49F879A-6715-4B0B-9A8E-14F9BDFB14E6}"/>
                </a:ext>
              </a:extLst>
            </p:cNvPr>
            <p:cNvGrpSpPr/>
            <p:nvPr/>
          </p:nvGrpSpPr>
          <p:grpSpPr>
            <a:xfrm>
              <a:off x="7059045" y="2901368"/>
              <a:ext cx="2506333" cy="2618871"/>
              <a:chOff x="7091319" y="2834275"/>
              <a:chExt cx="2773256" cy="2721929"/>
            </a:xfrm>
          </p:grpSpPr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205CB1B1-F531-4E2C-8071-8124487EE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1319" y="3647447"/>
                <a:ext cx="619211" cy="571580"/>
              </a:xfrm>
              <a:prstGeom prst="rect">
                <a:avLst/>
              </a:prstGeom>
            </p:spPr>
          </p:pic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B045141D-9081-4516-AA9F-304F77E96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7972" y="4448724"/>
                <a:ext cx="600159" cy="571580"/>
              </a:xfrm>
              <a:prstGeom prst="rect">
                <a:avLst/>
              </a:prstGeom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6479E778-3456-4523-BB2D-4CF818EF3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7026" y="3647447"/>
                <a:ext cx="562053" cy="562053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67A9470D-700C-4EFC-9101-3AA62F4DF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88206" y="2834275"/>
                <a:ext cx="638264" cy="609685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857BCFBF-091E-4FC9-9929-2139C871F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8206" y="3647447"/>
                <a:ext cx="676369" cy="571580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79D9BDD9-9BB9-472B-922C-D0908A0D6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86322" y="4448724"/>
                <a:ext cx="628738" cy="628738"/>
              </a:xfrm>
              <a:prstGeom prst="rect">
                <a:avLst/>
              </a:prstGeom>
            </p:spPr>
          </p:pic>
          <p:cxnSp>
            <p:nvCxnSpPr>
              <p:cNvPr id="15" name="Connecteur : en angle 14">
                <a:extLst>
                  <a:ext uri="{FF2B5EF4-FFF2-40B4-BE49-F238E27FC236}">
                    <a16:creationId xmlns:a16="http://schemas.microsoft.com/office/drawing/2014/main" id="{F7C4561F-4BFE-4BE9-A14B-46F04AD5B62B}"/>
                  </a:ext>
                </a:extLst>
              </p:cNvPr>
              <p:cNvCxnSpPr>
                <a:stCxn id="2" idx="3"/>
                <a:endCxn id="5" idx="1"/>
              </p:cNvCxnSpPr>
              <p:nvPr/>
            </p:nvCxnSpPr>
            <p:spPr>
              <a:xfrm>
                <a:off x="7710530" y="3933237"/>
                <a:ext cx="347442" cy="80127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C0F37586-0167-4C50-A85F-760EDD8FEDF1}"/>
                  </a:ext>
                </a:extLst>
              </p:cNvPr>
              <p:cNvCxnSpPr>
                <a:stCxn id="2" idx="3"/>
                <a:endCxn id="6" idx="1"/>
              </p:cNvCxnSpPr>
              <p:nvPr/>
            </p:nvCxnSpPr>
            <p:spPr>
              <a:xfrm flipV="1">
                <a:off x="7710530" y="3928474"/>
                <a:ext cx="366496" cy="47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BD4F0FB0-B2C3-42C3-81A8-224F4A9A8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3814" y="5172638"/>
                <a:ext cx="408473" cy="383566"/>
              </a:xfrm>
              <a:prstGeom prst="rect">
                <a:avLst/>
              </a:prstGeom>
            </p:spPr>
          </p:pic>
          <p:cxnSp>
            <p:nvCxnSpPr>
              <p:cNvPr id="40" name="Connecteur : en angle 39">
                <a:extLst>
                  <a:ext uri="{FF2B5EF4-FFF2-40B4-BE49-F238E27FC236}">
                    <a16:creationId xmlns:a16="http://schemas.microsoft.com/office/drawing/2014/main" id="{149F9AD7-77DB-4211-AFBA-BDB464E3597B}"/>
                  </a:ext>
                </a:extLst>
              </p:cNvPr>
              <p:cNvCxnSpPr>
                <a:cxnSpLocks/>
                <a:stCxn id="5" idx="2"/>
                <a:endCxn id="38" idx="0"/>
              </p:cNvCxnSpPr>
              <p:nvPr/>
            </p:nvCxnSpPr>
            <p:spPr>
              <a:xfrm rot="5400000">
                <a:off x="8281885" y="5096471"/>
                <a:ext cx="152334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D78A8D7-432A-4EA8-9DA0-677265FDA32F}"/>
                </a:ext>
              </a:extLst>
            </p:cNvPr>
            <p:cNvSpPr/>
            <p:nvPr/>
          </p:nvSpPr>
          <p:spPr>
            <a:xfrm>
              <a:off x="9520629" y="3032016"/>
              <a:ext cx="1907449" cy="313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Processus fils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Connecté au pipe en écriture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1ACB6B-02AF-4B2B-913D-A8BFB5CD8F8E}"/>
                </a:ext>
              </a:extLst>
            </p:cNvPr>
            <p:cNvSpPr/>
            <p:nvPr/>
          </p:nvSpPr>
          <p:spPr>
            <a:xfrm>
              <a:off x="9550894" y="3684109"/>
              <a:ext cx="2059469" cy="58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Processus père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Connecté au pipe en lecture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Lance le processus fils en ouvrant un nouveau terminal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A1A66BC-7047-47A4-B804-64067C7427EE}"/>
                </a:ext>
              </a:extLst>
            </p:cNvPr>
            <p:cNvSpPr/>
            <p:nvPr/>
          </p:nvSpPr>
          <p:spPr>
            <a:xfrm>
              <a:off x="9565378" y="4596758"/>
              <a:ext cx="1907449" cy="320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9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Compile les fichier C </a:t>
              </a:r>
            </a:p>
          </p:txBody>
        </p:sp>
        <p:cxnSp>
          <p:nvCxnSpPr>
            <p:cNvPr id="63" name="Connecteur : en angle 62">
              <a:extLst>
                <a:ext uri="{FF2B5EF4-FFF2-40B4-BE49-F238E27FC236}">
                  <a16:creationId xmlns:a16="http://schemas.microsoft.com/office/drawing/2014/main" id="{B01CCE04-CA40-48FA-AC13-69DD072C0A7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8457835" y="3194669"/>
              <a:ext cx="496274" cy="7594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2198E718-1E97-47DE-A7B2-4A705AB845E5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8457835" y="3954138"/>
              <a:ext cx="496274" cy="4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 : en angle 67">
              <a:extLst>
                <a:ext uri="{FF2B5EF4-FFF2-40B4-BE49-F238E27FC236}">
                  <a16:creationId xmlns:a16="http://schemas.microsoft.com/office/drawing/2014/main" id="{C48DED10-7CDC-4EED-9FE0-90D1227B4455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8457835" y="3954138"/>
              <a:ext cx="494571" cy="8030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43F200D-8E1F-42A2-B7E7-A055D1CC8B28}"/>
                </a:ext>
              </a:extLst>
            </p:cNvPr>
            <p:cNvSpPr/>
            <p:nvPr/>
          </p:nvSpPr>
          <p:spPr>
            <a:xfrm>
              <a:off x="7900669" y="5516627"/>
              <a:ext cx="16089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Organisation du projet</a:t>
              </a:r>
              <a:endParaRPr lang="fr-FR" sz="1200" i="1" dirty="0"/>
            </a:p>
          </p:txBody>
        </p:sp>
      </p:grpSp>
      <p:pic>
        <p:nvPicPr>
          <p:cNvPr id="75" name="Image 74">
            <a:extLst>
              <a:ext uri="{FF2B5EF4-FFF2-40B4-BE49-F238E27FC236}">
                <a16:creationId xmlns:a16="http://schemas.microsoft.com/office/drawing/2014/main" id="{99AF0993-E631-458F-A54F-9CD7B05046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367" y="3600461"/>
            <a:ext cx="2485371" cy="1851172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B77D8F6A-FFBB-4220-863C-48327864E0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3961929"/>
            <a:ext cx="3701323" cy="111760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AF8E623-F3BD-47AE-870F-957247958302}"/>
              </a:ext>
            </a:extLst>
          </p:cNvPr>
          <p:cNvSpPr/>
          <p:nvPr/>
        </p:nvSpPr>
        <p:spPr>
          <a:xfrm>
            <a:off x="7381474" y="5079537"/>
            <a:ext cx="1130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client </a:t>
            </a:r>
            <a:endParaRPr lang="fr-FR" sz="1200" i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D8E734-1970-48EB-9EB5-D82B9B33EA19}"/>
              </a:ext>
            </a:extLst>
          </p:cNvPr>
          <p:cNvSpPr/>
          <p:nvPr/>
        </p:nvSpPr>
        <p:spPr>
          <a:xfrm>
            <a:off x="2848865" y="5427002"/>
            <a:ext cx="1290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latin typeface="Calibri" panose="020F0502020204030204" pitchFamily="34" charset="0"/>
                <a:cs typeface="Times New Roman" panose="02020603050405020304" pitchFamily="18" charset="0"/>
              </a:rPr>
              <a:t>Terminal serveur  </a:t>
            </a:r>
            <a:endParaRPr lang="fr-FR" sz="1200" i="1" dirty="0"/>
          </a:p>
        </p:txBody>
      </p:sp>
      <p:pic>
        <p:nvPicPr>
          <p:cNvPr id="3074" name="Picture 2" descr="Ctrl+d Clip Art at Clker.com - vector clip art online, royalty free &amp;  public domain">
            <a:extLst>
              <a:ext uri="{FF2B5EF4-FFF2-40B4-BE49-F238E27FC236}">
                <a16:creationId xmlns:a16="http://schemas.microsoft.com/office/drawing/2014/main" id="{069D077E-60E5-4FDC-99CD-77AA0508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06" y="3545343"/>
            <a:ext cx="1316121" cy="41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C4146EDC-0319-4146-A978-8FEDEE04813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34824"/>
          <a:stretch/>
        </p:blipFill>
        <p:spPr>
          <a:xfrm>
            <a:off x="9123118" y="3608997"/>
            <a:ext cx="237178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43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1574 L 0.00313 -0.1740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07591 7.40741E-7 C 0.10977 7.40741E-7 0.15183 -0.07245 0.15183 -0.13079 L 0.15183 -0.26134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1" y="-1307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56562 0.0615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307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78" grpId="0"/>
      <p:bldP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69DD108B-2807-4D2D-A9B4-DD33150C1C8A}"/>
              </a:ext>
            </a:extLst>
          </p:cNvPr>
          <p:cNvSpPr/>
          <p:nvPr/>
        </p:nvSpPr>
        <p:spPr>
          <a:xfrm>
            <a:off x="1242503" y="2257496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Organigramme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SOMMAIRE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8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Organigramme : Affichage 52">
            <a:extLst>
              <a:ext uri="{FF2B5EF4-FFF2-40B4-BE49-F238E27FC236}">
                <a16:creationId xmlns:a16="http://schemas.microsoft.com/office/drawing/2014/main" id="{3A3A8995-D4B5-4F29-94FB-1CDEE1579B0F}"/>
              </a:ext>
            </a:extLst>
          </p:cNvPr>
          <p:cNvSpPr/>
          <p:nvPr/>
        </p:nvSpPr>
        <p:spPr>
          <a:xfrm>
            <a:off x="656841" y="225749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8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706206D4-2819-4BF3-BF85-5F0424F4363B}"/>
              </a:ext>
            </a:extLst>
          </p:cNvPr>
          <p:cNvSpPr/>
          <p:nvPr/>
        </p:nvSpPr>
        <p:spPr>
          <a:xfrm>
            <a:off x="1596793" y="2899843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Le modèle client-serveur</a:t>
            </a:r>
          </a:p>
        </p:txBody>
      </p:sp>
      <p:sp>
        <p:nvSpPr>
          <p:cNvPr id="22" name="Organigramme : Affichage 21">
            <a:extLst>
              <a:ext uri="{FF2B5EF4-FFF2-40B4-BE49-F238E27FC236}">
                <a16:creationId xmlns:a16="http://schemas.microsoft.com/office/drawing/2014/main" id="{6CBD627B-A8F6-4488-9B1E-D80316E92994}"/>
              </a:ext>
            </a:extLst>
          </p:cNvPr>
          <p:cNvSpPr/>
          <p:nvPr/>
        </p:nvSpPr>
        <p:spPr>
          <a:xfrm>
            <a:off x="1011745" y="2900458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92DBEEE1-4508-497B-A43A-A565C1A89DB3}"/>
              </a:ext>
            </a:extLst>
          </p:cNvPr>
          <p:cNvSpPr/>
          <p:nvPr/>
        </p:nvSpPr>
        <p:spPr>
          <a:xfrm>
            <a:off x="1946657" y="3575692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1 : fonctionnement avec 1 client</a:t>
            </a:r>
          </a:p>
        </p:txBody>
      </p:sp>
      <p:sp>
        <p:nvSpPr>
          <p:cNvPr id="37" name="Organigramme : Affichage 36">
            <a:extLst>
              <a:ext uri="{FF2B5EF4-FFF2-40B4-BE49-F238E27FC236}">
                <a16:creationId xmlns:a16="http://schemas.microsoft.com/office/drawing/2014/main" id="{3B942451-51A9-489E-B87F-666BD1DACAB9}"/>
              </a:ext>
            </a:extLst>
          </p:cNvPr>
          <p:cNvSpPr/>
          <p:nvPr/>
        </p:nvSpPr>
        <p:spPr>
          <a:xfrm>
            <a:off x="1360995" y="3575692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III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C571B441-D97B-4763-82ED-6737628DE8F0}"/>
              </a:ext>
            </a:extLst>
          </p:cNvPr>
          <p:cNvSpPr/>
          <p:nvPr/>
        </p:nvSpPr>
        <p:spPr>
          <a:xfrm>
            <a:off x="2295293" y="4254804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39" name="Organigramme : Affichage 38">
            <a:extLst>
              <a:ext uri="{FF2B5EF4-FFF2-40B4-BE49-F238E27FC236}">
                <a16:creationId xmlns:a16="http://schemas.microsoft.com/office/drawing/2014/main" id="{17C81305-0788-4829-8D88-0B611D076BFF}"/>
              </a:ext>
            </a:extLst>
          </p:cNvPr>
          <p:cNvSpPr/>
          <p:nvPr/>
        </p:nvSpPr>
        <p:spPr>
          <a:xfrm>
            <a:off x="1710245" y="4255419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0FBBDBC1-100A-40D8-93D3-CAF4B2919C50}"/>
              </a:ext>
            </a:extLst>
          </p:cNvPr>
          <p:cNvSpPr/>
          <p:nvPr/>
        </p:nvSpPr>
        <p:spPr>
          <a:xfrm>
            <a:off x="2644543" y="4915461"/>
            <a:ext cx="8178800" cy="431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Démonstration</a:t>
            </a:r>
          </a:p>
        </p:txBody>
      </p:sp>
      <p:sp>
        <p:nvSpPr>
          <p:cNvPr id="41" name="Organigramme : Affichage 40">
            <a:extLst>
              <a:ext uri="{FF2B5EF4-FFF2-40B4-BE49-F238E27FC236}">
                <a16:creationId xmlns:a16="http://schemas.microsoft.com/office/drawing/2014/main" id="{5EE9E3A7-2594-4FBF-BCCB-4ED1F40D38F5}"/>
              </a:ext>
            </a:extLst>
          </p:cNvPr>
          <p:cNvSpPr/>
          <p:nvPr/>
        </p:nvSpPr>
        <p:spPr>
          <a:xfrm>
            <a:off x="2059495" y="4916076"/>
            <a:ext cx="698500" cy="431800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453506E6-B879-401A-A8D0-94D589DE378E}"/>
              </a:ext>
            </a:extLst>
          </p:cNvPr>
          <p:cNvSpPr/>
          <p:nvPr/>
        </p:nvSpPr>
        <p:spPr>
          <a:xfrm>
            <a:off x="2300333" y="4255797"/>
            <a:ext cx="8178800" cy="4318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Itération 2 : fonctionnement multi-client</a:t>
            </a:r>
          </a:p>
        </p:txBody>
      </p:sp>
      <p:sp>
        <p:nvSpPr>
          <p:cNvPr id="23" name="Organigramme : Affichage 22">
            <a:extLst>
              <a:ext uri="{FF2B5EF4-FFF2-40B4-BE49-F238E27FC236}">
                <a16:creationId xmlns:a16="http://schemas.microsoft.com/office/drawing/2014/main" id="{1AB6C317-E3E5-446A-A605-C9C1B8F45A25}"/>
              </a:ext>
            </a:extLst>
          </p:cNvPr>
          <p:cNvSpPr/>
          <p:nvPr/>
        </p:nvSpPr>
        <p:spPr>
          <a:xfrm>
            <a:off x="1709518" y="4253127"/>
            <a:ext cx="698500" cy="431800"/>
          </a:xfrm>
          <a:prstGeom prst="flowChartDisplay">
            <a:avLst/>
          </a:prstGeom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227081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18213CA-1B49-4146-AD39-ACC5F6F6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23" y="1135249"/>
            <a:ext cx="10035038" cy="1049235"/>
          </a:xfrm>
        </p:spPr>
        <p:txBody>
          <a:bodyPr rtlCol="0"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Itération 2 : fonctionnement multi-client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7F3B-6936-4F51-86C8-602BD24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1" y="53011"/>
            <a:ext cx="437686" cy="503578"/>
          </a:xfrm>
        </p:spPr>
        <p:txBody>
          <a:bodyPr/>
          <a:lstStyle/>
          <a:p>
            <a:pPr algn="ctr" rtl="0"/>
            <a:fld id="{7966EA62-41C5-4F9A-A915-5B0BC739C923}" type="slidenum">
              <a:rPr lang="fr-FR" sz="2000" noProof="0" smtClean="0">
                <a:solidFill>
                  <a:schemeClr val="bg1"/>
                </a:solidFill>
              </a:rPr>
              <a:pPr algn="ctr" rtl="0"/>
              <a:t>9</a:t>
            </a:fld>
            <a:endParaRPr lang="fr-FR" sz="2000" noProof="0" dirty="0">
              <a:solidFill>
                <a:schemeClr val="bg1"/>
              </a:solidFill>
            </a:endParaRPr>
          </a:p>
        </p:txBody>
      </p:sp>
      <p:sp>
        <p:nvSpPr>
          <p:cNvPr id="91" name="Organigramme : Document 90">
            <a:extLst>
              <a:ext uri="{FF2B5EF4-FFF2-40B4-BE49-F238E27FC236}">
                <a16:creationId xmlns:a16="http://schemas.microsoft.com/office/drawing/2014/main" id="{81C82CE7-FB92-4C5C-A390-2782872395A8}"/>
              </a:ext>
            </a:extLst>
          </p:cNvPr>
          <p:cNvSpPr/>
          <p:nvPr/>
        </p:nvSpPr>
        <p:spPr>
          <a:xfrm>
            <a:off x="11239500" y="0"/>
            <a:ext cx="437687" cy="60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Rectangle : avec coins rognés en diagonale 151">
            <a:extLst>
              <a:ext uri="{FF2B5EF4-FFF2-40B4-BE49-F238E27FC236}">
                <a16:creationId xmlns:a16="http://schemas.microsoft.com/office/drawing/2014/main" id="{6B81ED6D-8758-4218-B828-7E5D57B16846}"/>
              </a:ext>
            </a:extLst>
          </p:cNvPr>
          <p:cNvSpPr/>
          <p:nvPr/>
        </p:nvSpPr>
        <p:spPr>
          <a:xfrm>
            <a:off x="9615777" y="6312461"/>
            <a:ext cx="2868295" cy="466623"/>
          </a:xfrm>
          <a:prstGeom prst="snip2DiagRect">
            <a:avLst>
              <a:gd name="adj1" fmla="val 0"/>
              <a:gd name="adj2" fmla="val 3124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Nathan HOUGUET , Guillaume VALETTE, 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Alexandre DE MEO, Dorian GUILLARD</a:t>
            </a:r>
          </a:p>
          <a:p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ISEN MARSEILLE </a:t>
            </a:r>
            <a:r>
              <a:rPr lang="fr-FR" sz="11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P17 </a:t>
            </a:r>
            <a:endParaRPr lang="fr-FR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E6120204-55BC-4D83-994C-388CFABF886C}"/>
              </a:ext>
            </a:extLst>
          </p:cNvPr>
          <p:cNvSpPr txBox="1">
            <a:spLocks/>
          </p:cNvSpPr>
          <p:nvPr/>
        </p:nvSpPr>
        <p:spPr>
          <a:xfrm>
            <a:off x="11239501" y="53011"/>
            <a:ext cx="43768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rtl="0">
              <a:defRPr lang="fr-fr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966EA62-41C5-4F9A-A915-5B0BC739C923}" type="slidenum">
              <a:rPr lang="fr-FR" sz="2000" smtClean="0">
                <a:solidFill>
                  <a:schemeClr val="bg1"/>
                </a:solidFill>
              </a:rPr>
              <a:pPr algn="ctr"/>
              <a:t>9</a:t>
            </a:fld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68A07D1-EED1-492A-8B6B-31DD1895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370"/>
            <a:ext cx="3271301" cy="9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939469-4317-41AB-8BD0-3B120E3FCF88}"/>
              </a:ext>
            </a:extLst>
          </p:cNvPr>
          <p:cNvSpPr txBox="1"/>
          <p:nvPr/>
        </p:nvSpPr>
        <p:spPr>
          <a:xfrm>
            <a:off x="236095" y="1949235"/>
            <a:ext cx="6648907" cy="245881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Cahier des charges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programme server prends maintenant 2 paramètres 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nom du pipe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nombre N de clients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Au démarrage il instancie N clients qui peuvent lui parler (1 client = 1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Des clients peuvent être crées manuellement en plus par la suite.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On protège la mort du serveur par CTRL+C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Le serveur sait répondre à des questions basiques des clients (fixées)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042446-31B2-451E-9282-06B7CB38E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28" y="4408050"/>
            <a:ext cx="4249567" cy="7008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9871E39-8660-4882-BE67-775E686B6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031" y="2414366"/>
            <a:ext cx="5175893" cy="24372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71656B5-3E54-416F-AEF0-AF46EF200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0658" y="2260393"/>
            <a:ext cx="2351657" cy="198807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E2D08DB-A8A7-4AC8-9F0E-3B5B9224D82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645"/>
          <a:stretch/>
        </p:blipFill>
        <p:spPr>
          <a:xfrm>
            <a:off x="6971704" y="4422961"/>
            <a:ext cx="4249567" cy="77468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281AA0E-B960-442D-A244-4C3FC1AD872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645"/>
          <a:stretch/>
        </p:blipFill>
        <p:spPr>
          <a:xfrm>
            <a:off x="6971704" y="5279190"/>
            <a:ext cx="4267796" cy="7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3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441_TF00283905" id="{5A891C6B-7278-4F30-B6A4-9D464D763F7D}" vid="{D14501CF-55A4-4DCF-9B85-FFB8F577709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7690AD-AD19-4D7A-B992-05866A213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79192A-373B-43BC-B149-9B7B3B70DE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EDED8-E35B-4671-A59B-7E6AE2473AA8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1085</Words>
  <Application>Microsoft Office PowerPoint</Application>
  <PresentationFormat>Grand écran</PresentationFormat>
  <Paragraphs>263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Broadway</vt:lpstr>
      <vt:lpstr>Calibri</vt:lpstr>
      <vt:lpstr>Gill Sans MT</vt:lpstr>
      <vt:lpstr>Wingdings</vt:lpstr>
      <vt:lpstr>Galerie</vt:lpstr>
      <vt:lpstr>Présentation PowerPoint</vt:lpstr>
      <vt:lpstr>SOMMAIRE </vt:lpstr>
      <vt:lpstr>Organigramme</vt:lpstr>
      <vt:lpstr>SOMMAIRE </vt:lpstr>
      <vt:lpstr>Le modèle client-serveur</vt:lpstr>
      <vt:lpstr>SOMMAIRE </vt:lpstr>
      <vt:lpstr>III. Itération 1 : fonctionnement avec un client</vt:lpstr>
      <vt:lpstr>SOMMAIRE </vt:lpstr>
      <vt:lpstr>Itération 2 : fonctionnement multi-client</vt:lpstr>
      <vt:lpstr>Itération 2 : fonctionnement multi-client</vt:lpstr>
      <vt:lpstr>SOMMAIRE 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GUILLARD</dc:creator>
  <cp:lastModifiedBy>Dorian GUILLARD</cp:lastModifiedBy>
  <cp:revision>48</cp:revision>
  <dcterms:created xsi:type="dcterms:W3CDTF">2020-12-03T14:02:58Z</dcterms:created>
  <dcterms:modified xsi:type="dcterms:W3CDTF">2020-12-15T20:53:24Z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