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56" r:id="rId2"/>
    <p:sldId id="257" r:id="rId3"/>
    <p:sldId id="273" r:id="rId4"/>
    <p:sldId id="274" r:id="rId5"/>
    <p:sldId id="275" r:id="rId6"/>
    <p:sldId id="258" r:id="rId7"/>
    <p:sldId id="303" r:id="rId8"/>
    <p:sldId id="304" r:id="rId9"/>
    <p:sldId id="305" r:id="rId10"/>
    <p:sldId id="259" r:id="rId11"/>
    <p:sldId id="299" r:id="rId12"/>
    <p:sldId id="301" r:id="rId13"/>
    <p:sldId id="263" r:id="rId14"/>
    <p:sldId id="267" r:id="rId15"/>
    <p:sldId id="268" r:id="rId16"/>
    <p:sldId id="276" r:id="rId17"/>
    <p:sldId id="266" r:id="rId18"/>
    <p:sldId id="277" r:id="rId19"/>
    <p:sldId id="282" r:id="rId20"/>
    <p:sldId id="278" r:id="rId21"/>
    <p:sldId id="279" r:id="rId22"/>
    <p:sldId id="280" r:id="rId23"/>
    <p:sldId id="269" r:id="rId24"/>
    <p:sldId id="270" r:id="rId25"/>
    <p:sldId id="271" r:id="rId26"/>
    <p:sldId id="283" r:id="rId27"/>
    <p:sldId id="306" r:id="rId28"/>
    <p:sldId id="284" r:id="rId29"/>
    <p:sldId id="285" r:id="rId30"/>
    <p:sldId id="286" r:id="rId31"/>
    <p:sldId id="288" r:id="rId32"/>
    <p:sldId id="287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300" r:id="rId44"/>
    <p:sldId id="307" r:id="rId45"/>
    <p:sldId id="302" r:id="rId4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14" autoAdjust="0"/>
    <p:restoredTop sz="76258" autoAdjust="0"/>
  </p:normalViewPr>
  <p:slideViewPr>
    <p:cSldViewPr>
      <p:cViewPr>
        <p:scale>
          <a:sx n="75" d="100"/>
          <a:sy n="75" d="100"/>
        </p:scale>
        <p:origin x="-1152" y="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28D08-1CFE-4D6D-B752-8CC2B00FAFCA}" type="datetimeFigureOut">
              <a:rPr lang="pt-BR" smtClean="0"/>
              <a:t>03/12/2013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229B8C-1EB7-4E48-B4C6-7C4B2D5DB0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8404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29B8C-1EB7-4E48-B4C6-7C4B2D5DB086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2100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29B8C-1EB7-4E48-B4C6-7C4B2D5DB086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2100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29B8C-1EB7-4E48-B4C6-7C4B2D5DB086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2100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29B8C-1EB7-4E48-B4C6-7C4B2D5DB086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2100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29B8C-1EB7-4E48-B4C6-7C4B2D5DB086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2100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29B8C-1EB7-4E48-B4C6-7C4B2D5DB086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2100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29B8C-1EB7-4E48-B4C6-7C4B2D5DB086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3844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95CA6A6C-2AC3-4218-B9A0-62CA25DAEC40}" type="datetimeFigureOut">
              <a:rPr lang="pt-BR" smtClean="0"/>
              <a:t>03/12/2013</a:t>
            </a:fld>
            <a:endParaRPr lang="pt-BR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95B8AFF-493B-4AA4-A2CD-F1B8BCED297E}" type="slidenum">
              <a:rPr lang="pt-BR" smtClean="0"/>
              <a:t>‹nº›</a:t>
            </a:fld>
            <a:endParaRPr lang="pt-BR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6A6C-2AC3-4218-B9A0-62CA25DAEC40}" type="datetimeFigureOut">
              <a:rPr lang="pt-BR" smtClean="0"/>
              <a:t>03/12/2013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6A6C-2AC3-4218-B9A0-62CA25DAEC40}" type="datetimeFigureOut">
              <a:rPr lang="pt-BR" smtClean="0"/>
              <a:t>03/12/2013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6A6C-2AC3-4218-B9A0-62CA25DAEC40}" type="datetimeFigureOut">
              <a:rPr lang="pt-BR" smtClean="0"/>
              <a:t>03/12/2013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6A6C-2AC3-4218-B9A0-62CA25DAEC40}" type="datetimeFigureOut">
              <a:rPr lang="pt-BR" smtClean="0"/>
              <a:t>03/12/2013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6A6C-2AC3-4218-B9A0-62CA25DAEC40}" type="datetimeFigureOut">
              <a:rPr lang="pt-BR" smtClean="0"/>
              <a:t>03/12/2013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6A6C-2AC3-4218-B9A0-62CA25DAEC40}" type="datetimeFigureOut">
              <a:rPr lang="pt-BR" smtClean="0"/>
              <a:t>03/12/2013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6A6C-2AC3-4218-B9A0-62CA25DAEC40}" type="datetimeFigureOut">
              <a:rPr lang="pt-BR" smtClean="0"/>
              <a:t>03/12/2013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6A6C-2AC3-4218-B9A0-62CA25DAEC40}" type="datetimeFigureOut">
              <a:rPr lang="pt-BR" smtClean="0"/>
              <a:t>03/12/2013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6A6C-2AC3-4218-B9A0-62CA25DAEC40}" type="datetimeFigureOut">
              <a:rPr lang="pt-BR" smtClean="0"/>
              <a:t>03/12/2013</a:t>
            </a:fld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mtClean="0"/>
              <a:t>‹nº›</a:t>
            </a:fld>
            <a:endParaRPr lang="pt-BR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6A6C-2AC3-4218-B9A0-62CA25DAEC40}" type="datetimeFigureOut">
              <a:rPr lang="pt-BR" smtClean="0"/>
              <a:t>03/12/2013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95CA6A6C-2AC3-4218-B9A0-62CA25DAEC40}" type="datetimeFigureOut">
              <a:rPr lang="pt-BR" smtClean="0"/>
              <a:t>03/12/2013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695B8AFF-493B-4AA4-A2CD-F1B8BCED297E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716016" y="4293096"/>
            <a:ext cx="3313355" cy="170216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Utilização do algoritmo genético para resolução do problema de alocação de salas</a:t>
            </a:r>
            <a:endParaRPr lang="pt-BR" dirty="0"/>
          </a:p>
        </p:txBody>
      </p:sp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1" y="1254820"/>
            <a:ext cx="4572000" cy="35089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3600" b="1" dirty="0" smtClean="0"/>
          </a:p>
          <a:p>
            <a:pPr algn="ctr"/>
            <a:r>
              <a:rPr lang="pt-BR" sz="3600" b="1" dirty="0" smtClean="0"/>
              <a:t>Aluno</a:t>
            </a:r>
          </a:p>
          <a:p>
            <a:pPr algn="ctr"/>
            <a:r>
              <a:rPr lang="pt-BR" sz="3600" dirty="0" smtClean="0"/>
              <a:t>Alexandre Mendes</a:t>
            </a:r>
          </a:p>
          <a:p>
            <a:pPr algn="ctr"/>
            <a:endParaRPr lang="pt-BR" sz="3600" dirty="0"/>
          </a:p>
          <a:p>
            <a:pPr algn="ctr"/>
            <a:r>
              <a:rPr lang="pt-BR" sz="3600" b="1" dirty="0" smtClean="0"/>
              <a:t>Orientador</a:t>
            </a:r>
          </a:p>
          <a:p>
            <a:pPr algn="ctr"/>
            <a:r>
              <a:rPr lang="pt-BR" sz="3600" dirty="0" smtClean="0"/>
              <a:t>João Caram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64758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Ferramentas Utilizadas</a:t>
            </a:r>
          </a:p>
          <a:p>
            <a:endParaRPr lang="pt-B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t-BR" dirty="0" err="1" smtClean="0"/>
              <a:t>PostgreSQL</a:t>
            </a:r>
            <a:endParaRPr lang="pt-B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Java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Play! Framework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HTML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CSS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 err="1" smtClean="0"/>
              <a:t>JavaScript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035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Escolha do algoritmo genético</a:t>
            </a:r>
          </a:p>
          <a:p>
            <a:r>
              <a:rPr lang="pt-BR" dirty="0" smtClean="0"/>
              <a:t>Entrevista com o responsável da área</a:t>
            </a:r>
          </a:p>
          <a:p>
            <a:r>
              <a:rPr lang="pt-BR" dirty="0" smtClean="0"/>
              <a:t>Desenho dos diagramas</a:t>
            </a:r>
          </a:p>
          <a:p>
            <a:r>
              <a:rPr lang="pt-BR" dirty="0" smtClean="0"/>
              <a:t>Interpretação do problema para aplicar sobre o algoritmo</a:t>
            </a:r>
          </a:p>
          <a:p>
            <a:r>
              <a:rPr lang="pt-BR" dirty="0" smtClean="0"/>
              <a:t>Realização de testes.</a:t>
            </a:r>
          </a:p>
          <a:p>
            <a:pPr marL="6858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094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1052736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pt-BR" dirty="0"/>
              <a:t>Sistema Desenvolvido </a:t>
            </a:r>
            <a:r>
              <a:rPr lang="pt-BR" dirty="0" smtClean="0"/>
              <a:t> - Restrições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Contextualização</a:t>
            </a:r>
          </a:p>
          <a:p>
            <a:endParaRPr lang="pt-B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Restrições do problema</a:t>
            </a:r>
          </a:p>
          <a:p>
            <a:pPr marL="525780" indent="-457200">
              <a:buFont typeface="+mj-lt"/>
              <a:buAutoNum type="arabicPeriod"/>
            </a:pPr>
            <a:r>
              <a:rPr lang="pt-BR" dirty="0" smtClean="0"/>
              <a:t>Os horários das salas devem atender a obrigatoriedade enviada pelos colegiados</a:t>
            </a:r>
          </a:p>
          <a:p>
            <a:pPr marL="525780" indent="-457200">
              <a:buFont typeface="+mj-lt"/>
              <a:buAutoNum type="arabicPeriod"/>
            </a:pPr>
            <a:r>
              <a:rPr lang="pt-BR" dirty="0" smtClean="0"/>
              <a:t>A capacidade da disciplina de ser atendida</a:t>
            </a:r>
          </a:p>
          <a:p>
            <a:pPr marL="525780" indent="-457200">
              <a:buFont typeface="+mj-lt"/>
              <a:buAutoNum type="arabicPeriod"/>
            </a:pPr>
            <a:r>
              <a:rPr lang="pt-BR" dirty="0" smtClean="0"/>
              <a:t>Todas as obrigatoriedades de disciplina e horário de uma disciplina devem estar na mesma sala.</a:t>
            </a:r>
          </a:p>
          <a:p>
            <a:pPr>
              <a:buFont typeface="Wingdings" panose="05000000000000000000" pitchFamily="2" charset="2"/>
              <a:buChar char="v"/>
            </a:pP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709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Sistema Desenvolvido  - Algoritmo </a:t>
            </a:r>
            <a:r>
              <a:rPr lang="pt-BR" dirty="0" smtClean="0"/>
              <a:t>Genético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Representação Gene</a:t>
            </a:r>
          </a:p>
        </p:txBody>
      </p:sp>
      <p:pic>
        <p:nvPicPr>
          <p:cNvPr id="4099" name="Picture 3" descr="D:\workspace\tcc2\Documento\imagens\representacaoGe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256" y="3124200"/>
            <a:ext cx="392430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626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Sistema Desenvolvido  - Algoritmo </a:t>
            </a:r>
            <a:r>
              <a:rPr lang="pt-BR" dirty="0" smtClean="0"/>
              <a:t>Genético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Representação Cromossomo</a:t>
            </a:r>
          </a:p>
        </p:txBody>
      </p:sp>
      <p:pic>
        <p:nvPicPr>
          <p:cNvPr id="5122" name="Picture 2" descr="D:\workspace\tcc2\Documento\imagens\representacaoCromossom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2" y="3435927"/>
            <a:ext cx="540067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124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Sistema Desenvolvido  - Algoritmo Genético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Representação Indivíduo</a:t>
            </a:r>
          </a:p>
        </p:txBody>
      </p:sp>
      <p:pic>
        <p:nvPicPr>
          <p:cNvPr id="6146" name="Picture 2" descr="D:\workspace\tcc2\Documento\imagens\representacaoIndividu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937" y="3380509"/>
            <a:ext cx="6078537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83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Sistema Desenvolvido  - Algoritmo Genético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492" y="2323652"/>
            <a:ext cx="7344932" cy="3985668"/>
          </a:xfrm>
        </p:spPr>
        <p:txBody>
          <a:bodyPr>
            <a:normAutofit/>
          </a:bodyPr>
          <a:lstStyle/>
          <a:p>
            <a:r>
              <a:rPr lang="pt-BR" dirty="0" smtClean="0"/>
              <a:t>Função objetivo</a:t>
            </a:r>
          </a:p>
          <a:p>
            <a:endParaRPr lang="pt-BR" dirty="0"/>
          </a:p>
          <a:p>
            <a:pPr marL="68580" indent="0">
              <a:buNone/>
            </a:pPr>
            <a:r>
              <a:rPr lang="pt-BR" sz="1200" b="1" dirty="0" smtClean="0"/>
              <a:t>Restrição  obrigatoriedade entre disciplina e horário</a:t>
            </a:r>
          </a:p>
          <a:p>
            <a:pPr marL="68580" indent="0">
              <a:buNone/>
            </a:pPr>
            <a:endParaRPr lang="pt-BR" sz="1200" dirty="0" smtClean="0"/>
          </a:p>
          <a:p>
            <a:pPr marL="68580" indent="0">
              <a:buNone/>
            </a:pPr>
            <a:r>
              <a:rPr lang="pt-BR" sz="1200" dirty="0" smtClean="0"/>
              <a:t>fitness01 =  </a:t>
            </a:r>
            <a:r>
              <a:rPr lang="pt-BR" sz="1200" dirty="0" err="1" smtClean="0"/>
              <a:t>somatórioRelaciomentosAtendidos</a:t>
            </a:r>
            <a:r>
              <a:rPr lang="pt-BR" sz="1200" dirty="0" smtClean="0"/>
              <a:t> </a:t>
            </a:r>
            <a:r>
              <a:rPr lang="pt-BR" sz="1200" dirty="0"/>
              <a:t>* 100 / </a:t>
            </a:r>
            <a:r>
              <a:rPr lang="pt-BR" sz="1200" dirty="0" err="1" smtClean="0"/>
              <a:t>quantidadDisciplinaHorario</a:t>
            </a:r>
            <a:endParaRPr lang="pt-BR" sz="1200" dirty="0" smtClean="0"/>
          </a:p>
          <a:p>
            <a:pPr marL="68580" indent="0">
              <a:buNone/>
            </a:pPr>
            <a:endParaRPr lang="pt-BR" sz="1200" dirty="0" smtClean="0"/>
          </a:p>
          <a:p>
            <a:pPr marL="68580" indent="0">
              <a:buNone/>
            </a:pPr>
            <a:r>
              <a:rPr lang="pt-BR" sz="1200" b="1" dirty="0" smtClean="0"/>
              <a:t>Restrição capacidade da sala</a:t>
            </a:r>
          </a:p>
          <a:p>
            <a:pPr marL="68580" indent="0">
              <a:buNone/>
            </a:pPr>
            <a:endParaRPr lang="pt-BR" sz="1200" dirty="0" smtClean="0"/>
          </a:p>
          <a:p>
            <a:pPr marL="68580" indent="0">
              <a:buNone/>
            </a:pPr>
            <a:r>
              <a:rPr lang="pt-BR" sz="1200" dirty="0" smtClean="0"/>
              <a:t>fitness02 </a:t>
            </a:r>
            <a:r>
              <a:rPr lang="pt-BR" sz="1200" dirty="0"/>
              <a:t>=  </a:t>
            </a:r>
            <a:r>
              <a:rPr lang="pt-BR" sz="1200" dirty="0" err="1"/>
              <a:t>somatórioRelaciomentosAtendidos</a:t>
            </a:r>
            <a:r>
              <a:rPr lang="pt-BR" sz="1200" dirty="0"/>
              <a:t> * 100 / </a:t>
            </a:r>
            <a:r>
              <a:rPr lang="pt-BR" sz="1200" dirty="0" err="1" smtClean="0"/>
              <a:t>quantidadDisciplinaHorario</a:t>
            </a:r>
            <a:endParaRPr lang="pt-BR" sz="1200" dirty="0" smtClean="0"/>
          </a:p>
          <a:p>
            <a:pPr marL="68580" indent="0">
              <a:buNone/>
            </a:pPr>
            <a:endParaRPr lang="pt-BR" sz="1200" dirty="0" smtClean="0"/>
          </a:p>
          <a:p>
            <a:pPr marL="68580" indent="0">
              <a:buNone/>
            </a:pPr>
            <a:r>
              <a:rPr lang="pt-BR" sz="1200" b="1" dirty="0" smtClean="0"/>
              <a:t>Restrição todos os relacionamentos de obrigatoriedade entre disciplina e horário</a:t>
            </a:r>
          </a:p>
          <a:p>
            <a:pPr marL="68580" indent="0">
              <a:buNone/>
            </a:pPr>
            <a:endParaRPr lang="pt-BR" sz="1200" dirty="0"/>
          </a:p>
          <a:p>
            <a:pPr marL="68580" indent="0">
              <a:buNone/>
            </a:pPr>
            <a:r>
              <a:rPr lang="pt-BR" sz="1200" dirty="0" smtClean="0"/>
              <a:t>fitness03 </a:t>
            </a:r>
            <a:r>
              <a:rPr lang="pt-BR" sz="1200" dirty="0"/>
              <a:t>=  </a:t>
            </a:r>
            <a:r>
              <a:rPr lang="pt-BR" sz="1200" dirty="0" err="1"/>
              <a:t>somatórioRelaciomentosAtendidos</a:t>
            </a:r>
            <a:r>
              <a:rPr lang="pt-BR" sz="1200" dirty="0"/>
              <a:t> * 100 / </a:t>
            </a:r>
            <a:r>
              <a:rPr lang="pt-BR" sz="1200" dirty="0" err="1"/>
              <a:t>quantidadDisciplinaHorario</a:t>
            </a:r>
            <a:endParaRPr lang="pt-BR" sz="1200" dirty="0"/>
          </a:p>
          <a:p>
            <a:pPr marL="68580" indent="0">
              <a:buNone/>
            </a:pPr>
            <a:endParaRPr lang="pt-BR" sz="1200" u="sng" dirty="0"/>
          </a:p>
          <a:p>
            <a:pPr marL="68580" indent="0">
              <a:buNone/>
            </a:pPr>
            <a:r>
              <a:rPr lang="pt-BR" sz="1200" dirty="0" smtClean="0"/>
              <a:t>(fitness01+fitness02+fitness03</a:t>
            </a:r>
            <a:r>
              <a:rPr lang="pt-BR" sz="1200" dirty="0"/>
              <a:t>)/3</a:t>
            </a:r>
          </a:p>
        </p:txBody>
      </p:sp>
    </p:spTree>
    <p:extLst>
      <p:ext uri="{BB962C8B-B14F-4D97-AF65-F5344CB8AC3E}">
        <p14:creationId xmlns:p14="http://schemas.microsoft.com/office/powerpoint/2010/main" val="30448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Sistema Desenvolvido - </a:t>
            </a:r>
            <a:r>
              <a:rPr lang="pt-BR" dirty="0" smtClean="0"/>
              <a:t>Algoritmo Genético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Operador Genético - Elitismo</a:t>
            </a:r>
          </a:p>
          <a:p>
            <a:endParaRPr lang="pt-BR" dirty="0"/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Garantia da seleção do melhor indivíduo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913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Sistema Desenvolvido - </a:t>
            </a:r>
            <a:r>
              <a:rPr lang="pt-BR" dirty="0" smtClean="0"/>
              <a:t>Algoritmo Genético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Operador Genético </a:t>
            </a:r>
            <a:r>
              <a:rPr lang="pt-BR" dirty="0"/>
              <a:t>- Representação Mutação</a:t>
            </a:r>
          </a:p>
        </p:txBody>
      </p:sp>
      <p:pic>
        <p:nvPicPr>
          <p:cNvPr id="7170" name="Picture 2" descr="D:\workspace\tcc2\Documento\imagens\representacaoMutaca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765" y="3140968"/>
            <a:ext cx="6135687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35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Sistema Desenvolvido - </a:t>
            </a:r>
            <a:r>
              <a:rPr lang="pt-BR" dirty="0" smtClean="0"/>
              <a:t>Algoritmo Genético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Operador Genético – Seleção por torneio</a:t>
            </a:r>
          </a:p>
          <a:p>
            <a:endParaRPr lang="pt-BR" dirty="0"/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Seleciona 3 indivíduos  da população anterior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Escolhe os 2 com maior fitness para realizar o crossover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944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Introdução</a:t>
            </a:r>
          </a:p>
          <a:p>
            <a:r>
              <a:rPr lang="pt-BR" dirty="0"/>
              <a:t>Referencial teórico</a:t>
            </a:r>
          </a:p>
          <a:p>
            <a:r>
              <a:rPr lang="pt-BR" dirty="0"/>
              <a:t>Metodologia</a:t>
            </a:r>
          </a:p>
          <a:p>
            <a:r>
              <a:rPr lang="pt-BR" dirty="0"/>
              <a:t>Sistema Desenvolvido</a:t>
            </a:r>
          </a:p>
          <a:p>
            <a:r>
              <a:rPr lang="pt-BR" dirty="0"/>
              <a:t>Resultados </a:t>
            </a:r>
            <a:r>
              <a:rPr lang="pt-BR" dirty="0" smtClean="0"/>
              <a:t>Obtidos</a:t>
            </a:r>
            <a:endParaRPr lang="pt-BR" dirty="0"/>
          </a:p>
          <a:p>
            <a:r>
              <a:rPr lang="pt-BR" dirty="0"/>
              <a:t>Considerações </a:t>
            </a:r>
            <a:r>
              <a:rPr lang="pt-BR" dirty="0" smtClean="0"/>
              <a:t>Finais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619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Sistema Desenvolvido - </a:t>
            </a:r>
            <a:r>
              <a:rPr lang="pt-BR" dirty="0" smtClean="0"/>
              <a:t>Algoritmo Genético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Operador Genético </a:t>
            </a:r>
            <a:r>
              <a:rPr lang="pt-BR" dirty="0"/>
              <a:t>- Indivíduos antes do crossover</a:t>
            </a:r>
          </a:p>
        </p:txBody>
      </p:sp>
      <p:pic>
        <p:nvPicPr>
          <p:cNvPr id="4098" name="Picture 2" descr="E:\TI\Desenvolvimento\GitHub\tcc2\Documento\imagens\individuosAntesInsersaoGenetic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284984"/>
            <a:ext cx="6831013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465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Sistema Desenvolvido - </a:t>
            </a:r>
            <a:r>
              <a:rPr lang="pt-BR" dirty="0" smtClean="0"/>
              <a:t>Algoritmo Genético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Operador Genético </a:t>
            </a:r>
            <a:r>
              <a:rPr lang="pt-BR" dirty="0"/>
              <a:t>- Inserção do material genético do pai</a:t>
            </a:r>
          </a:p>
        </p:txBody>
      </p:sp>
      <p:pic>
        <p:nvPicPr>
          <p:cNvPr id="5122" name="Picture 2" descr="E:\TI\Desenvolvimento\GitHub\tcc2\Documento\imagens\individuosAposInsersaoGenetic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353097"/>
            <a:ext cx="6783387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87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Sistema Desenvolvido - </a:t>
            </a:r>
            <a:r>
              <a:rPr lang="pt-BR" dirty="0" smtClean="0"/>
              <a:t>Algoritmo Genético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Operador Genético </a:t>
            </a:r>
            <a:r>
              <a:rPr lang="pt-BR" dirty="0"/>
              <a:t>- Inserção do material genético da mãe</a:t>
            </a:r>
          </a:p>
        </p:txBody>
      </p:sp>
      <p:pic>
        <p:nvPicPr>
          <p:cNvPr id="6146" name="Picture 2" descr="E:\TI\Desenvolvimento\GitHub\tcc2\Documento\imagens\insersaoMaterialMa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932" y="3234680"/>
            <a:ext cx="6878637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87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Sistema Desenvolvido - Algoritmo Genético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Fluxo população</a:t>
            </a:r>
            <a:endParaRPr lang="pt-BR" dirty="0"/>
          </a:p>
        </p:txBody>
      </p:sp>
      <p:pic>
        <p:nvPicPr>
          <p:cNvPr id="7170" name="Picture 2" descr="E:\TI\Desenvolvimento\GitHub\tcc2\Documento\imagens\fluxoNovaPopulaca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089" y="1772816"/>
            <a:ext cx="3533303" cy="505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617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Sistema Desenvolvido - Algoritmo Genético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Fluxo algoritmo</a:t>
            </a:r>
          </a:p>
          <a:p>
            <a:pPr marL="68580" indent="0">
              <a:buNone/>
            </a:pPr>
            <a:r>
              <a:rPr lang="pt-BR" dirty="0" smtClean="0"/>
              <a:t>genético</a:t>
            </a:r>
            <a:endParaRPr lang="pt-BR" dirty="0"/>
          </a:p>
        </p:txBody>
      </p:sp>
      <p:pic>
        <p:nvPicPr>
          <p:cNvPr id="8194" name="Picture 2" descr="E:\TI\Desenvolvimento\GitHub\tcc2\Documento\imagens\fluxoAlgoritim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760" y="2276872"/>
            <a:ext cx="3881930" cy="414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25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Obtidos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Configuração da maquina</a:t>
            </a:r>
          </a:p>
          <a:p>
            <a:endParaRPr lang="pt-B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Intel </a:t>
            </a:r>
            <a:r>
              <a:rPr lang="pt-BR" dirty="0"/>
              <a:t>(R) Core (TM) i5 3.40GHz </a:t>
            </a:r>
            <a:endParaRPr lang="pt-B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16Gb </a:t>
            </a:r>
            <a:r>
              <a:rPr lang="pt-BR" dirty="0"/>
              <a:t>de memória RAM </a:t>
            </a:r>
            <a:endParaRPr lang="pt-B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Sistema operacional </a:t>
            </a:r>
            <a:r>
              <a:rPr lang="pt-BR" dirty="0"/>
              <a:t>Windows 7 </a:t>
            </a:r>
            <a:r>
              <a:rPr lang="pt-BR" dirty="0" smtClean="0"/>
              <a:t>64bit</a:t>
            </a:r>
          </a:p>
          <a:p>
            <a:endParaRPr lang="pt-BR" u="sng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708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Resultados Obtidos - Teste </a:t>
            </a:r>
            <a:r>
              <a:rPr lang="pt-BR" dirty="0" smtClean="0"/>
              <a:t>Inicial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Teste Inicial</a:t>
            </a:r>
          </a:p>
          <a:p>
            <a:endParaRPr lang="pt-BR" dirty="0"/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10 salas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46 disciplinas e suas restrições de horário</a:t>
            </a:r>
          </a:p>
          <a:p>
            <a:endParaRPr lang="pt-BR" dirty="0" smtClean="0"/>
          </a:p>
          <a:p>
            <a:r>
              <a:rPr lang="pt-BR" dirty="0" smtClean="0"/>
              <a:t>Objetivo do teste inicial</a:t>
            </a:r>
          </a:p>
          <a:p>
            <a:endParaRPr lang="pt-B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Descobrir o desempenho do algoritmo antes de utilizar a carga completa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160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Base de dados para apresentação</a:t>
            </a: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3 salas </a:t>
            </a:r>
          </a:p>
          <a:p>
            <a:r>
              <a:rPr lang="pt-BR" dirty="0" smtClean="0"/>
              <a:t>5 horários</a:t>
            </a:r>
          </a:p>
          <a:p>
            <a:r>
              <a:rPr lang="pt-BR" dirty="0" smtClean="0"/>
              <a:t>2 disciplinas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51336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Resultados Obtidos - Teste Inicial	</a:t>
            </a: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Parâmetros iniciais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971750"/>
            <a:ext cx="2933700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333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Resultados Obtidos - Teste Inicial	</a:t>
            </a: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Testes</a:t>
            </a:r>
          </a:p>
          <a:p>
            <a:endParaRPr lang="pt-BR" dirty="0"/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Todos parâmetros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Sem o parâmetro de mutação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Sem o parâmetro de crossover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23893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Contextualização</a:t>
            </a:r>
          </a:p>
          <a:p>
            <a:endParaRPr lang="pt-B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Problema de Alocação de Salas PAS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Meta-heurística Algoritmo Genético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Alocação de 149 disciplinas em 50 salas disponíveis na Faculdade de Filosofia e Ciências Humanas.</a:t>
            </a:r>
          </a:p>
          <a:p>
            <a:pPr>
              <a:buFont typeface="Wingdings" panose="05000000000000000000" pitchFamily="2" charset="2"/>
              <a:buChar char="v"/>
            </a:pP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1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Resultados Obtidos - Teste Inicial	</a:t>
            </a: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Resultado dos testes</a:t>
            </a:r>
          </a:p>
          <a:p>
            <a:endParaRPr lang="pt-BR" dirty="0"/>
          </a:p>
          <a:p>
            <a:endParaRPr lang="pt-BR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24" y="2924944"/>
            <a:ext cx="6781275" cy="334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217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Resultados Obtidos - Teste Inicial	</a:t>
            </a: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Melhoria genética</a:t>
            </a:r>
          </a:p>
          <a:p>
            <a:endParaRPr lang="pt-B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Troca dos genes para um posição que respeite as restrições do problema.</a:t>
            </a:r>
          </a:p>
        </p:txBody>
      </p:sp>
    </p:spTree>
    <p:extLst>
      <p:ext uri="{BB962C8B-B14F-4D97-AF65-F5344CB8AC3E}">
        <p14:creationId xmlns:p14="http://schemas.microsoft.com/office/powerpoint/2010/main" val="118400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Resultados Obtidos - Teste Inicial	</a:t>
            </a: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Resultado melhoria genética</a:t>
            </a:r>
          </a:p>
          <a:p>
            <a:endParaRPr lang="pt-BR" dirty="0"/>
          </a:p>
          <a:p>
            <a:endParaRPr lang="pt-BR" dirty="0" smtClean="0"/>
          </a:p>
        </p:txBody>
      </p:sp>
      <p:pic>
        <p:nvPicPr>
          <p:cNvPr id="11266" name="Gráfico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096046"/>
            <a:ext cx="5322887" cy="251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31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Resultados Obtidos - Teste Inicial	</a:t>
            </a: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Testes com crossover e melhoria genética</a:t>
            </a:r>
          </a:p>
          <a:p>
            <a:endParaRPr lang="pt-B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Inserção do parâmetro de crossover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Dobro da população metade do crossover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Dobro da população metade do crossover 2</a:t>
            </a:r>
            <a:endParaRPr lang="pt-BR" dirty="0"/>
          </a:p>
          <a:p>
            <a:pPr marL="68580" indent="0">
              <a:buNone/>
            </a:pPr>
            <a:endParaRPr lang="pt-BR" dirty="0" smtClean="0"/>
          </a:p>
          <a:p>
            <a:endParaRPr lang="pt-BR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87931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Resultados Obtidos - Teste Inicial	</a:t>
            </a: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Resultados dos testes</a:t>
            </a:r>
          </a:p>
          <a:p>
            <a:endParaRPr lang="pt-BR" dirty="0"/>
          </a:p>
          <a:p>
            <a:endParaRPr lang="pt-BR" dirty="0"/>
          </a:p>
          <a:p>
            <a:endParaRPr lang="pt-BR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852936"/>
            <a:ext cx="6480720" cy="3415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099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Resultados Obtidos - Teste Inicial	</a:t>
            </a: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Comparação melhor resultado com o método de mutação </a:t>
            </a:r>
          </a:p>
          <a:p>
            <a:endParaRPr lang="pt-BR" dirty="0"/>
          </a:p>
          <a:p>
            <a:endParaRPr lang="pt-BR" dirty="0"/>
          </a:p>
          <a:p>
            <a:endParaRPr lang="pt-BR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212975"/>
            <a:ext cx="6768752" cy="3072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064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Resultados Obtidos - Teste Inicial	</a:t>
            </a: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Comparação dos tempos de execução</a:t>
            </a:r>
          </a:p>
          <a:p>
            <a:pPr marL="68580" indent="0">
              <a:buNone/>
            </a:pPr>
            <a:endParaRPr lang="pt-BR" dirty="0" smtClean="0"/>
          </a:p>
          <a:p>
            <a:endParaRPr lang="pt-BR" dirty="0"/>
          </a:p>
          <a:p>
            <a:endParaRPr lang="pt-BR" dirty="0"/>
          </a:p>
          <a:p>
            <a:endParaRPr lang="pt-BR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140968"/>
            <a:ext cx="7344816" cy="3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177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Resultados Obtidos - Teste Inicial	</a:t>
            </a: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Desempenho carga de testes com 5000 gerações</a:t>
            </a:r>
          </a:p>
          <a:p>
            <a:pPr marL="68580" indent="0">
              <a:buNone/>
            </a:pPr>
            <a:endParaRPr lang="pt-BR" dirty="0" smtClean="0"/>
          </a:p>
          <a:p>
            <a:endParaRPr lang="pt-BR" dirty="0"/>
          </a:p>
          <a:p>
            <a:endParaRPr lang="pt-BR" dirty="0"/>
          </a:p>
          <a:p>
            <a:endParaRPr lang="pt-BR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284984"/>
            <a:ext cx="7128792" cy="3099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854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Resultados Obtidos - Teste Inicial	</a:t>
            </a: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Desempenho carga de testes com 5000 gerações</a:t>
            </a:r>
          </a:p>
          <a:p>
            <a:pPr marL="68580" indent="0">
              <a:buNone/>
            </a:pPr>
            <a:endParaRPr lang="pt-B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Encontra uma solução que atende a 70% das restrições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Total de 30 horas</a:t>
            </a:r>
            <a:endParaRPr lang="pt-BR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407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Resultados Obtidos - Teste </a:t>
            </a:r>
            <a:r>
              <a:rPr lang="pt-BR" dirty="0" smtClean="0"/>
              <a:t>Carga Completa</a:t>
            </a:r>
            <a:r>
              <a:rPr lang="pt-BR" dirty="0"/>
              <a:t>	</a:t>
            </a: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Comparação da evolução da carga completa com a carga inicial de teste</a:t>
            </a:r>
          </a:p>
          <a:p>
            <a:endParaRPr lang="pt-BR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304" y="3179030"/>
            <a:ext cx="6709072" cy="3053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46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Objetivos</a:t>
            </a:r>
          </a:p>
          <a:p>
            <a:endParaRPr lang="pt-B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Otimizar o tempo da resolução do problema de alocação, utilizando algoritmo genético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O trabalho é manual consome o tempo de 2 semanas para ser realizado e é passível de alterações</a:t>
            </a:r>
          </a:p>
        </p:txBody>
      </p:sp>
    </p:spTree>
    <p:extLst>
      <p:ext uri="{BB962C8B-B14F-4D97-AF65-F5344CB8AC3E}">
        <p14:creationId xmlns:p14="http://schemas.microsoft.com/office/powerpoint/2010/main" val="169154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Resultados Obtidos - Teste </a:t>
            </a:r>
            <a:r>
              <a:rPr lang="pt-BR" dirty="0" smtClean="0"/>
              <a:t>Carga Completa</a:t>
            </a:r>
            <a:r>
              <a:rPr lang="pt-BR" dirty="0"/>
              <a:t>	</a:t>
            </a: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Previsão </a:t>
            </a:r>
            <a:r>
              <a:rPr lang="pt-BR" dirty="0" smtClean="0"/>
              <a:t>carga completa 1 semana rodando.</a:t>
            </a:r>
            <a:endParaRPr lang="pt-BR" dirty="0" smtClean="0"/>
          </a:p>
          <a:p>
            <a:endParaRPr lang="pt-B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212976"/>
            <a:ext cx="6896100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494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Considerações Finais</a:t>
            </a:r>
            <a:r>
              <a:rPr lang="pt-BR" dirty="0"/>
              <a:t>	</a:t>
            </a: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Não é uma tarefa simples</a:t>
            </a:r>
          </a:p>
          <a:p>
            <a:r>
              <a:rPr lang="pt-BR" dirty="0" smtClean="0"/>
              <a:t>O algoritmo encontra uma solução que atende a 70% das restrições, porem deve se levar em consideração o tempo.</a:t>
            </a:r>
          </a:p>
          <a:p>
            <a:r>
              <a:rPr lang="pt-BR" dirty="0" smtClean="0"/>
              <a:t>O operador genético acelera a evolução quando a biodiversidade é grande</a:t>
            </a:r>
          </a:p>
          <a:p>
            <a:r>
              <a:rPr lang="pt-BR" dirty="0" smtClean="0"/>
              <a:t>O algoritmo gera uma solução inicial.</a:t>
            </a:r>
          </a:p>
          <a:p>
            <a:pPr marL="68580" indent="0"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22929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Considerações Finais </a:t>
            </a:r>
            <a:r>
              <a:rPr lang="pt-BR" dirty="0" smtClean="0"/>
              <a:t> - </a:t>
            </a:r>
            <a:br>
              <a:rPr lang="pt-BR" dirty="0" smtClean="0"/>
            </a:br>
            <a:r>
              <a:rPr lang="pt-BR" dirty="0" smtClean="0"/>
              <a:t>Trabalhos Futuros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Aplicação de técnicas para que não aconteça a convergência prematura.</a:t>
            </a:r>
          </a:p>
          <a:p>
            <a:pPr marL="68580" indent="0">
              <a:buNone/>
            </a:pPr>
            <a:r>
              <a:rPr lang="pt-BR" dirty="0"/>
              <a:t> </a:t>
            </a:r>
            <a:r>
              <a:rPr lang="pt-BR" dirty="0" smtClean="0"/>
              <a:t>  </a:t>
            </a:r>
            <a:r>
              <a:rPr lang="pt-BR" dirty="0" err="1" smtClean="0"/>
              <a:t>Ex</a:t>
            </a:r>
            <a:r>
              <a:rPr lang="pt-BR" dirty="0" smtClean="0"/>
              <a:t>: Utilização de técnicas para gerar a população inicial.</a:t>
            </a:r>
          </a:p>
          <a:p>
            <a:r>
              <a:rPr lang="pt-BR" dirty="0" smtClean="0"/>
              <a:t>Teste com parâmetros diferentes.</a:t>
            </a:r>
          </a:p>
          <a:p>
            <a:r>
              <a:rPr lang="pt-BR" dirty="0" smtClean="0"/>
              <a:t>Utilização de outros algoritmos para solucionar o mesmo problema.</a:t>
            </a:r>
          </a:p>
          <a:p>
            <a:pPr marL="68580" indent="0"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76307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Referencial Teórico. </a:t>
            </a: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SILVA, A. </a:t>
            </a:r>
            <a:r>
              <a:rPr lang="pt-BR" b="1" dirty="0"/>
              <a:t>Estudo e implementação, mediante recozimento simulado, </a:t>
            </a:r>
            <a:r>
              <a:rPr lang="pt-BR" b="1" dirty="0" smtClean="0"/>
              <a:t>do problema </a:t>
            </a:r>
            <a:r>
              <a:rPr lang="pt-BR" b="1" dirty="0"/>
              <a:t>de alocação de salas. </a:t>
            </a:r>
            <a:r>
              <a:rPr lang="pt-BR" dirty="0"/>
              <a:t>Monografia (Conclusão do curso) </a:t>
            </a:r>
            <a:r>
              <a:rPr lang="pt-BR" dirty="0" smtClean="0"/>
              <a:t>– Departamento de </a:t>
            </a:r>
            <a:r>
              <a:rPr lang="pt-BR" dirty="0"/>
              <a:t>Ciência da Computação, Universidade Federal de Lavras, 2005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/>
              <a:t>SUBRAMANIAN, A. et al. </a:t>
            </a:r>
            <a:r>
              <a:rPr lang="pt-BR" b="1" dirty="0"/>
              <a:t>Aplicação da </a:t>
            </a:r>
            <a:r>
              <a:rPr lang="pt-BR" b="1" dirty="0" err="1"/>
              <a:t>metaheurística</a:t>
            </a:r>
            <a:r>
              <a:rPr lang="pt-BR" b="1" dirty="0"/>
              <a:t> busca tabu na </a:t>
            </a:r>
            <a:r>
              <a:rPr lang="pt-BR" b="1" dirty="0" smtClean="0"/>
              <a:t>resolução do </a:t>
            </a:r>
            <a:r>
              <a:rPr lang="pt-BR" b="1" dirty="0"/>
              <a:t>problema de alocação de salas do centro de tecnologia da </a:t>
            </a:r>
            <a:r>
              <a:rPr lang="pt-BR" b="1" dirty="0" err="1"/>
              <a:t>ufpb</a:t>
            </a:r>
            <a:r>
              <a:rPr lang="pt-BR" b="1" dirty="0"/>
              <a:t>. </a:t>
            </a:r>
            <a:r>
              <a:rPr lang="pt-BR" dirty="0"/>
              <a:t>Anais </a:t>
            </a:r>
            <a:r>
              <a:rPr lang="pt-BR" dirty="0" smtClean="0"/>
              <a:t>do XXVI </a:t>
            </a:r>
            <a:r>
              <a:rPr lang="pt-BR" dirty="0"/>
              <a:t>Encontro Nacional de Engenharia de Produção, p. 1, 2006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/>
              <a:t>HAMAWAKI, C. D. L. </a:t>
            </a:r>
            <a:r>
              <a:rPr lang="pt-BR" b="1" dirty="0"/>
              <a:t>Geração automática de grade horária usando </a:t>
            </a:r>
            <a:r>
              <a:rPr lang="pt-BR" b="1" dirty="0" smtClean="0"/>
              <a:t>algoritmos genéticos</a:t>
            </a:r>
            <a:r>
              <a:rPr lang="pt-BR" b="1" dirty="0"/>
              <a:t>: o caso da faculdade de engenharia elétrica da </a:t>
            </a:r>
            <a:r>
              <a:rPr lang="pt-BR" b="1" dirty="0" err="1"/>
              <a:t>ufu</a:t>
            </a:r>
            <a:r>
              <a:rPr lang="pt-BR" b="1" dirty="0"/>
              <a:t>. </a:t>
            </a:r>
            <a:r>
              <a:rPr lang="pt-BR" dirty="0"/>
              <a:t>2011.</a:t>
            </a: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10830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Resultado base de testes apresentação.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Verificar o resultado.</a:t>
            </a: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66863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Perguntas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 algn="ctr">
              <a:buNone/>
            </a:pPr>
            <a:r>
              <a:rPr lang="pt-BR" sz="20000" dirty="0" smtClean="0"/>
              <a:t>??</a:t>
            </a:r>
          </a:p>
          <a:p>
            <a:pPr marL="68580" indent="0"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83815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Justificativa</a:t>
            </a:r>
          </a:p>
          <a:p>
            <a:pPr>
              <a:buFont typeface="Wingdings" panose="05000000000000000000" pitchFamily="2" charset="2"/>
              <a:buChar char="v"/>
            </a:pPr>
            <a:endParaRPr lang="pt-B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Aplicar as restrições especificas do prédio da Faculdade de Filosofia e Ciências Humanas alocado na Universidade Federal de Minas Gerais.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154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Referencial teórico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Problemas de otimização</a:t>
            </a:r>
          </a:p>
          <a:p>
            <a:r>
              <a:rPr lang="pt-BR" dirty="0" smtClean="0"/>
              <a:t>Heurística</a:t>
            </a:r>
          </a:p>
          <a:p>
            <a:r>
              <a:rPr lang="pt-BR" dirty="0" smtClean="0"/>
              <a:t>Busca Tabu</a:t>
            </a:r>
          </a:p>
          <a:p>
            <a:r>
              <a:rPr lang="pt-BR" dirty="0" smtClean="0"/>
              <a:t>Recozimento Simulado</a:t>
            </a:r>
          </a:p>
          <a:p>
            <a:pPr marL="6858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270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Referencial teórico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Algoritmos </a:t>
            </a:r>
            <a:r>
              <a:rPr lang="pt-BR" dirty="0" smtClean="0"/>
              <a:t>Genéticos</a:t>
            </a:r>
          </a:p>
          <a:p>
            <a:pPr>
              <a:buFont typeface="Wingdings" panose="05000000000000000000" pitchFamily="2" charset="2"/>
              <a:buChar char="v"/>
            </a:pPr>
            <a:endParaRPr lang="pt-B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genes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indivíduo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cromossomos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/>
              <a:t>p</a:t>
            </a:r>
            <a:r>
              <a:rPr lang="pt-BR" dirty="0" smtClean="0"/>
              <a:t>opulação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elitismo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seleção</a:t>
            </a:r>
            <a:endParaRPr lang="pt-BR" dirty="0"/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cruzamento,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mutação</a:t>
            </a:r>
            <a:endParaRPr lang="pt-BR" dirty="0"/>
          </a:p>
          <a:p>
            <a:pPr>
              <a:buFont typeface="Wingdings" panose="05000000000000000000" pitchFamily="2" charset="2"/>
              <a:buChar char="v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55706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Referencial teórico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TimeTabling</a:t>
            </a:r>
            <a:r>
              <a:rPr lang="pt-BR" dirty="0" smtClean="0"/>
              <a:t> (Problemas de alocação de </a:t>
            </a:r>
            <a:r>
              <a:rPr lang="pt-BR" dirty="0" err="1" smtClean="0"/>
              <a:t>horarios</a:t>
            </a:r>
            <a:r>
              <a:rPr lang="pt-BR" dirty="0" smtClean="0"/>
              <a:t>)</a:t>
            </a:r>
          </a:p>
          <a:p>
            <a:pPr marL="68580" indent="0">
              <a:buNone/>
            </a:pPr>
            <a:endParaRPr lang="pt-BR" u="sng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t-BR" dirty="0" err="1"/>
              <a:t>School</a:t>
            </a:r>
            <a:r>
              <a:rPr lang="pt-BR" dirty="0"/>
              <a:t> </a:t>
            </a:r>
            <a:r>
              <a:rPr lang="pt-BR" dirty="0" err="1" smtClean="0"/>
              <a:t>TimeTabling</a:t>
            </a:r>
            <a:endParaRPr lang="pt-B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t-BR" dirty="0" err="1"/>
              <a:t>Examination</a:t>
            </a:r>
            <a:r>
              <a:rPr lang="pt-BR" dirty="0"/>
              <a:t> </a:t>
            </a:r>
            <a:r>
              <a:rPr lang="pt-BR" dirty="0" err="1" smtClean="0"/>
              <a:t>TimeTabling</a:t>
            </a:r>
            <a:endParaRPr lang="pt-B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t-BR" dirty="0" err="1"/>
              <a:t>Course</a:t>
            </a:r>
            <a:r>
              <a:rPr lang="pt-BR" dirty="0"/>
              <a:t> </a:t>
            </a:r>
            <a:r>
              <a:rPr lang="pt-BR" dirty="0" err="1" smtClean="0"/>
              <a:t>TimeTabling</a:t>
            </a:r>
            <a:endParaRPr lang="pt-B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t-BR" dirty="0" err="1" smtClean="0"/>
              <a:t>Classroom</a:t>
            </a:r>
            <a:r>
              <a:rPr lang="pt-BR" dirty="0" smtClean="0"/>
              <a:t> </a:t>
            </a:r>
            <a:r>
              <a:rPr lang="pt-BR" dirty="0" err="1" smtClean="0"/>
              <a:t>Assignment</a:t>
            </a:r>
            <a:r>
              <a:rPr lang="pt-BR" dirty="0" smtClean="0"/>
              <a:t> (Problemas de alocação de </a:t>
            </a:r>
            <a:r>
              <a:rPr lang="pt-BR" u="sng" dirty="0" smtClean="0"/>
              <a:t>salas</a:t>
            </a:r>
            <a:r>
              <a:rPr lang="pt-BR" dirty="0" smtClean="0"/>
              <a:t>)</a:t>
            </a:r>
          </a:p>
          <a:p>
            <a:pPr marL="6858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706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Referencial teórico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Trabalhos Relacionados</a:t>
            </a:r>
          </a:p>
          <a:p>
            <a:endParaRPr lang="pt-B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t-BR" dirty="0"/>
              <a:t>Busca Tabu(SUBRAMANIAN et al., </a:t>
            </a:r>
            <a:r>
              <a:rPr lang="pt-BR" dirty="0" smtClean="0"/>
              <a:t>2006)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Recozimento simulado Silva(2005)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/>
              <a:t>Algoritmo Genético(HAMAWAKI, 2011</a:t>
            </a:r>
            <a:r>
              <a:rPr lang="pt-BR" dirty="0" smtClean="0"/>
              <a:t>)</a:t>
            </a:r>
          </a:p>
          <a:p>
            <a:pPr>
              <a:buFont typeface="Wingdings" panose="05000000000000000000" pitchFamily="2" charset="2"/>
              <a:buChar char="v"/>
            </a:pPr>
            <a:endParaRPr lang="pt-BR" dirty="0"/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Todos os trabalhos apresentam uma solução satisfatória através da utilização dos diferentes métodos de meta-heurísticas</a:t>
            </a:r>
          </a:p>
          <a:p>
            <a:pPr marL="6858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160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276</TotalTime>
  <Words>931</Words>
  <Application>Microsoft Office PowerPoint</Application>
  <PresentationFormat>Apresentação na tela (4:3)</PresentationFormat>
  <Paragraphs>230</Paragraphs>
  <Slides>45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45</vt:i4>
      </vt:variant>
    </vt:vector>
  </HeadingPairs>
  <TitlesOfParts>
    <vt:vector size="46" baseType="lpstr">
      <vt:lpstr>Austin</vt:lpstr>
      <vt:lpstr>Utilização do algoritmo genético para resolução do problema de alocação de salas</vt:lpstr>
      <vt:lpstr>Sumário</vt:lpstr>
      <vt:lpstr>Introdução </vt:lpstr>
      <vt:lpstr>Introdução </vt:lpstr>
      <vt:lpstr>Introdução </vt:lpstr>
      <vt:lpstr>Referencial teórico</vt:lpstr>
      <vt:lpstr>Referencial teórico</vt:lpstr>
      <vt:lpstr>Referencial teórico</vt:lpstr>
      <vt:lpstr>Referencial teórico</vt:lpstr>
      <vt:lpstr>Metodologia</vt:lpstr>
      <vt:lpstr>Metodologia</vt:lpstr>
      <vt:lpstr>Sistema Desenvolvido  - Restrições </vt:lpstr>
      <vt:lpstr>Sistema Desenvolvido  - Algoritmo Genético</vt:lpstr>
      <vt:lpstr>Sistema Desenvolvido  - Algoritmo Genético</vt:lpstr>
      <vt:lpstr>Sistema Desenvolvido  - Algoritmo Genético</vt:lpstr>
      <vt:lpstr>Sistema Desenvolvido  - Algoritmo Genético</vt:lpstr>
      <vt:lpstr>Sistema Desenvolvido - Algoritmo Genético</vt:lpstr>
      <vt:lpstr>Sistema Desenvolvido - Algoritmo Genético</vt:lpstr>
      <vt:lpstr>Sistema Desenvolvido - Algoritmo Genético</vt:lpstr>
      <vt:lpstr>Sistema Desenvolvido - Algoritmo Genético</vt:lpstr>
      <vt:lpstr>Sistema Desenvolvido - Algoritmo Genético</vt:lpstr>
      <vt:lpstr>Sistema Desenvolvido - Algoritmo Genético</vt:lpstr>
      <vt:lpstr>Sistema Desenvolvido - Algoritmo Genético</vt:lpstr>
      <vt:lpstr>Sistema Desenvolvido - Algoritmo Genético</vt:lpstr>
      <vt:lpstr>Resultados Obtidos </vt:lpstr>
      <vt:lpstr>Resultados Obtidos - Teste Inicial </vt:lpstr>
      <vt:lpstr>Base de dados para apresentação </vt:lpstr>
      <vt:lpstr>Resultados Obtidos - Teste Inicial  </vt:lpstr>
      <vt:lpstr>Resultados Obtidos - Teste Inicial  </vt:lpstr>
      <vt:lpstr>Resultados Obtidos - Teste Inicial  </vt:lpstr>
      <vt:lpstr>Resultados Obtidos - Teste Inicial  </vt:lpstr>
      <vt:lpstr>Resultados Obtidos - Teste Inicial  </vt:lpstr>
      <vt:lpstr>Resultados Obtidos - Teste Inicial  </vt:lpstr>
      <vt:lpstr>Resultados Obtidos - Teste Inicial  </vt:lpstr>
      <vt:lpstr>Resultados Obtidos - Teste Inicial  </vt:lpstr>
      <vt:lpstr>Resultados Obtidos - Teste Inicial  </vt:lpstr>
      <vt:lpstr>Resultados Obtidos - Teste Inicial  </vt:lpstr>
      <vt:lpstr>Resultados Obtidos - Teste Inicial  </vt:lpstr>
      <vt:lpstr>Resultados Obtidos - Teste Carga Completa  </vt:lpstr>
      <vt:lpstr>Resultados Obtidos - Teste Carga Completa  </vt:lpstr>
      <vt:lpstr>Considerações Finais  </vt:lpstr>
      <vt:lpstr>Considerações Finais  -  Trabalhos Futuros </vt:lpstr>
      <vt:lpstr>Referencial Teórico.  </vt:lpstr>
      <vt:lpstr>Resultado base de testes apresentação.</vt:lpstr>
      <vt:lpstr>Perguntas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Utilização de algorítimo genético para resolução do problema de alocação de salas (PAS)</dc:title>
  <dc:creator>gt4w-note01</dc:creator>
  <cp:lastModifiedBy>Alexandre</cp:lastModifiedBy>
  <cp:revision>22</cp:revision>
  <dcterms:created xsi:type="dcterms:W3CDTF">2013-10-28T19:27:20Z</dcterms:created>
  <dcterms:modified xsi:type="dcterms:W3CDTF">2013-12-03T21:09:33Z</dcterms:modified>
</cp:coreProperties>
</file>