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08" r:id="rId4"/>
    <p:sldId id="273" r:id="rId5"/>
    <p:sldId id="274" r:id="rId6"/>
    <p:sldId id="275" r:id="rId7"/>
    <p:sldId id="258" r:id="rId8"/>
    <p:sldId id="303" r:id="rId9"/>
    <p:sldId id="304" r:id="rId10"/>
    <p:sldId id="305" r:id="rId11"/>
    <p:sldId id="299" r:id="rId12"/>
    <p:sldId id="310" r:id="rId13"/>
    <p:sldId id="301" r:id="rId14"/>
    <p:sldId id="263" r:id="rId15"/>
    <p:sldId id="267" r:id="rId16"/>
    <p:sldId id="268" r:id="rId17"/>
    <p:sldId id="276" r:id="rId18"/>
    <p:sldId id="266" r:id="rId19"/>
    <p:sldId id="277" r:id="rId20"/>
    <p:sldId id="282" r:id="rId21"/>
    <p:sldId id="278" r:id="rId22"/>
    <p:sldId id="279" r:id="rId23"/>
    <p:sldId id="280" r:id="rId24"/>
    <p:sldId id="269" r:id="rId25"/>
    <p:sldId id="270" r:id="rId26"/>
    <p:sldId id="271" r:id="rId27"/>
    <p:sldId id="309" r:id="rId28"/>
    <p:sldId id="283" r:id="rId29"/>
    <p:sldId id="286" r:id="rId30"/>
    <p:sldId id="287" r:id="rId31"/>
    <p:sldId id="290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300" r:id="rId40"/>
    <p:sldId id="307" r:id="rId41"/>
    <p:sldId id="302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3" autoAdjust="0"/>
    <p:restoredTop sz="92540" autoAdjust="0"/>
  </p:normalViewPr>
  <p:slideViewPr>
    <p:cSldViewPr>
      <p:cViewPr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8D08-1CFE-4D6D-B752-8CC2B00FAFCA}" type="datetimeFigureOut">
              <a:rPr lang="pt-BR" smtClean="0"/>
              <a:t>04/12/2013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9B8C-1EB7-4E48-B4C6-7C4B2D5DB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0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4E65AD7-F3ED-4D7F-9D3B-85E61B18EBB0}" type="datetime1">
              <a:rPr lang="pt-BR" smtClean="0"/>
              <a:t>04/12/2013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C57-A13A-4543-90F7-CBE20092684A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6A4D-4E21-4875-86F4-8D1FA8A5013C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2F5-76DC-4F7B-A454-B24DCAEA35BF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1FCF-DC58-4A63-BEDE-F48A76A07E96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2BC7-264E-47E6-B9BF-25390B2937BA}" type="datetime1">
              <a:rPr lang="pt-BR" smtClean="0"/>
              <a:t>04/12/2013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9CA7-70E7-4216-932D-C8E6A5055D82}" type="datetime1">
              <a:rPr lang="pt-BR" smtClean="0"/>
              <a:t>04/12/2013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871F-7F07-40A5-8DC5-BC8C94536554}" type="datetime1">
              <a:rPr lang="pt-BR" smtClean="0"/>
              <a:t>04/12/2013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9F80-4BCD-498A-9200-3D9D685A914A}" type="datetime1">
              <a:rPr lang="pt-BR" smtClean="0"/>
              <a:t>04/12/2013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66E6-E7AB-4A6A-8827-DD8F869E6478}" type="datetime1">
              <a:rPr lang="pt-BR" smtClean="0"/>
              <a:t>04/12/2013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F17-0FAF-479C-AFA9-24EA8DDE9826}" type="datetime1">
              <a:rPr lang="pt-BR" smtClean="0"/>
              <a:t>04/12/2013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B7B0AB6-38B5-485E-85BA-7247C520F5E8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6016" y="4293096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Utilização do algoritmo genético para resolução do problema de alocação de salas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076056" y="5589240"/>
            <a:ext cx="643666" cy="365125"/>
          </a:xfrm>
        </p:spPr>
        <p:txBody>
          <a:bodyPr/>
          <a:lstStyle/>
          <a:p>
            <a:fld id="{695B8AFF-493B-4AA4-A2CD-F1B8BCED297E}" type="slidenum">
              <a:rPr lang="pt-BR" smtClean="0"/>
              <a:t>1</a:t>
            </a:fld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" y="1254820"/>
            <a:ext cx="4572000" cy="3508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600" b="1" dirty="0" smtClean="0"/>
          </a:p>
          <a:p>
            <a:pPr algn="ctr"/>
            <a:r>
              <a:rPr lang="pt-BR" sz="3600" b="1" dirty="0" smtClean="0"/>
              <a:t>Aluno</a:t>
            </a:r>
          </a:p>
          <a:p>
            <a:pPr algn="ctr"/>
            <a:r>
              <a:rPr lang="pt-BR" sz="3600" dirty="0" smtClean="0"/>
              <a:t>Alexandre Mendes</a:t>
            </a:r>
          </a:p>
          <a:p>
            <a:pPr algn="ctr"/>
            <a:endParaRPr lang="pt-BR" sz="3600" b="1" dirty="0"/>
          </a:p>
          <a:p>
            <a:pPr algn="ctr"/>
            <a:r>
              <a:rPr lang="pt-BR" sz="3600" b="1" dirty="0" smtClean="0"/>
              <a:t>Orientador</a:t>
            </a:r>
            <a:endParaRPr lang="pt-BR" sz="3600" b="1" dirty="0" smtClean="0"/>
          </a:p>
          <a:p>
            <a:pPr algn="ctr"/>
            <a:r>
              <a:rPr lang="pt-BR" sz="3600" dirty="0" smtClean="0"/>
              <a:t>João Caram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475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Trabalhos Relacionados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Busca </a:t>
            </a:r>
            <a:r>
              <a:rPr lang="pt-BR" dirty="0" smtClean="0"/>
              <a:t>Tabu, </a:t>
            </a:r>
            <a:r>
              <a:rPr lang="pt-BR" dirty="0" err="1" smtClean="0"/>
              <a:t>Subramanian</a:t>
            </a:r>
            <a:r>
              <a:rPr lang="pt-BR" dirty="0" smtClean="0"/>
              <a:t> et al ( </a:t>
            </a:r>
            <a:r>
              <a:rPr lang="pt-BR" dirty="0" smtClean="0"/>
              <a:t>2006</a:t>
            </a:r>
            <a:r>
              <a:rPr lang="pt-BR" dirty="0" smtClean="0"/>
              <a:t>).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Recozimento </a:t>
            </a:r>
            <a:r>
              <a:rPr lang="pt-BR" dirty="0" smtClean="0"/>
              <a:t>simulado, </a:t>
            </a:r>
            <a:r>
              <a:rPr lang="pt-BR" dirty="0" smtClean="0"/>
              <a:t>Silva(2005</a:t>
            </a:r>
            <a:r>
              <a:rPr lang="pt-BR" dirty="0" smtClean="0"/>
              <a:t>).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Algoritmo </a:t>
            </a:r>
            <a:r>
              <a:rPr lang="pt-BR" dirty="0" smtClean="0"/>
              <a:t>Genético, </a:t>
            </a:r>
            <a:r>
              <a:rPr lang="pt-BR" dirty="0" err="1" smtClean="0"/>
              <a:t>Hamawaki</a:t>
            </a:r>
            <a:r>
              <a:rPr lang="pt-BR" dirty="0" smtClean="0"/>
              <a:t>( </a:t>
            </a:r>
            <a:r>
              <a:rPr lang="pt-BR" dirty="0"/>
              <a:t>2011</a:t>
            </a:r>
            <a:r>
              <a:rPr lang="pt-BR" dirty="0" smtClean="0"/>
              <a:t>).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Todos os trabalhos apresentam uma solução satisfatória através da utilização dos diferentes métodos de </a:t>
            </a:r>
            <a:r>
              <a:rPr lang="pt-BR" dirty="0" smtClean="0"/>
              <a:t>meta-heurísticas.</a:t>
            </a:r>
            <a:endParaRPr lang="pt-BR" dirty="0" smtClean="0"/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10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16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Escolha </a:t>
            </a:r>
            <a:r>
              <a:rPr lang="pt-BR" dirty="0" smtClean="0"/>
              <a:t>do algoritmo </a:t>
            </a:r>
            <a:r>
              <a:rPr lang="pt-BR" dirty="0" smtClean="0"/>
              <a:t>genético.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Entrevista com o responsável da </a:t>
            </a:r>
            <a:r>
              <a:rPr lang="pt-BR" dirty="0" smtClean="0"/>
              <a:t>área.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Desenho dos </a:t>
            </a:r>
            <a:r>
              <a:rPr lang="pt-BR" dirty="0" smtClean="0"/>
              <a:t>diagramas.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Interpretação do problema para aplicar sobre o </a:t>
            </a:r>
            <a:r>
              <a:rPr lang="pt-BR" dirty="0" smtClean="0"/>
              <a:t>algoritmo.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Realização de testes.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11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909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Ferramentas Utilizadas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PostgreSQL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Play! Framework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12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45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Sistema Desenvolvido </a:t>
            </a:r>
            <a:r>
              <a:rPr lang="pt-BR" dirty="0" smtClean="0"/>
              <a:t> - Restrições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Restrições do problema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Os horários das salas devem atender a obrigatoriedade enviada pelos </a:t>
            </a:r>
            <a:r>
              <a:rPr lang="pt-BR" dirty="0" smtClean="0"/>
              <a:t>colegiados.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 capacidade da disciplina de ser atendida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Todas as obrigatoriedades de disciplina e horário de uma disciplina devem estar na mesma sala.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13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87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Gene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14</a:t>
            </a:fld>
            <a:endParaRPr lang="pt-BR" sz="3200" dirty="0"/>
          </a:p>
        </p:txBody>
      </p:sp>
      <p:pic>
        <p:nvPicPr>
          <p:cNvPr id="4099" name="Picture 3" descr="D:\workspace\tcc2\Documento\imagens\representacaoGe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5100" r="2974" b="5282"/>
          <a:stretch/>
        </p:blipFill>
        <p:spPr bwMode="auto">
          <a:xfrm>
            <a:off x="1043608" y="3140968"/>
            <a:ext cx="683783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Cromossomo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15</a:t>
            </a:fld>
            <a:endParaRPr lang="pt-BR" sz="3200" dirty="0"/>
          </a:p>
        </p:txBody>
      </p:sp>
      <p:pic>
        <p:nvPicPr>
          <p:cNvPr id="5122" name="Picture 2" descr="D:\workspace\tcc2\Documento\imagens\representacaoCromossom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2508" r="893" b="12370"/>
          <a:stretch/>
        </p:blipFill>
        <p:spPr bwMode="auto">
          <a:xfrm>
            <a:off x="611561" y="3895674"/>
            <a:ext cx="8064896" cy="66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Indivíduo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16</a:t>
            </a:fld>
            <a:endParaRPr lang="pt-BR" sz="3200" dirty="0"/>
          </a:p>
        </p:txBody>
      </p:sp>
      <p:pic>
        <p:nvPicPr>
          <p:cNvPr id="6146" name="Picture 2" descr="D:\workspace\tcc2\Documento\imagens\representacaoIndividu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9474" r="1557" b="15351"/>
          <a:stretch/>
        </p:blipFill>
        <p:spPr bwMode="auto">
          <a:xfrm>
            <a:off x="611560" y="3717032"/>
            <a:ext cx="7920880" cy="8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985668"/>
          </a:xfrm>
        </p:spPr>
        <p:txBody>
          <a:bodyPr>
            <a:normAutofit/>
          </a:bodyPr>
          <a:lstStyle/>
          <a:p>
            <a:r>
              <a:rPr lang="pt-BR" dirty="0" smtClean="0"/>
              <a:t>Função objetivo (</a:t>
            </a:r>
            <a:r>
              <a:rPr lang="pt-BR" i="1" dirty="0" smtClean="0"/>
              <a:t>fitness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Fórmula matemática que valida a aptidão do indivíduo no ambiente.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Resultado vai de 0 </a:t>
            </a:r>
            <a:r>
              <a:rPr lang="pt-BR" dirty="0" smtClean="0"/>
              <a:t>a100.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17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- Elitismo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Garantia da seleção do melhor </a:t>
            </a:r>
            <a:r>
              <a:rPr lang="pt-BR" dirty="0" smtClean="0"/>
              <a:t>indivíduo.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91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Representação </a:t>
            </a:r>
            <a:r>
              <a:rPr lang="pt-BR" dirty="0" smtClean="0"/>
              <a:t>Mutação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19</a:t>
            </a:fld>
            <a:endParaRPr lang="pt-BR" sz="3200" dirty="0"/>
          </a:p>
        </p:txBody>
      </p:sp>
      <p:pic>
        <p:nvPicPr>
          <p:cNvPr id="7170" name="Picture 2" descr="D:\workspace\tcc2\Documento\imagens\representacaoMutac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12362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Simulação de alocação</a:t>
            </a:r>
          </a:p>
          <a:p>
            <a:r>
              <a:rPr lang="pt-BR" dirty="0" smtClean="0"/>
              <a:t>Introdução</a:t>
            </a:r>
            <a:endParaRPr lang="pt-BR" dirty="0"/>
          </a:p>
          <a:p>
            <a:r>
              <a:rPr lang="pt-BR" dirty="0"/>
              <a:t>Referencial teórico</a:t>
            </a:r>
          </a:p>
          <a:p>
            <a:r>
              <a:rPr lang="pt-BR" dirty="0"/>
              <a:t>Metodologia</a:t>
            </a:r>
          </a:p>
          <a:p>
            <a:r>
              <a:rPr lang="pt-BR" dirty="0"/>
              <a:t>Sistema Desenvolvido</a:t>
            </a:r>
          </a:p>
          <a:p>
            <a:r>
              <a:rPr lang="pt-BR" dirty="0"/>
              <a:t>Resultados </a:t>
            </a:r>
            <a:r>
              <a:rPr lang="pt-BR" dirty="0" smtClean="0"/>
              <a:t>Obtidos</a:t>
            </a:r>
            <a:endParaRPr lang="pt-BR" dirty="0"/>
          </a:p>
          <a:p>
            <a:r>
              <a:rPr lang="pt-BR" dirty="0"/>
              <a:t>Considerações </a:t>
            </a:r>
            <a:r>
              <a:rPr lang="pt-BR" dirty="0" smtClean="0"/>
              <a:t>Finais</a:t>
            </a:r>
          </a:p>
          <a:p>
            <a:r>
              <a:rPr lang="pt-BR" dirty="0" smtClean="0"/>
              <a:t>Resultado da simulação de alocação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16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– Seleção por torneio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Seleciona 3 indivíduos  da população </a:t>
            </a:r>
            <a:r>
              <a:rPr lang="pt-BR" dirty="0" smtClean="0"/>
              <a:t>anterior.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Escolhe os 2 com maior fitness para realizar o </a:t>
            </a:r>
            <a:r>
              <a:rPr lang="pt-BR" dirty="0" smtClean="0"/>
              <a:t>crossover.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20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994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Indivíduos antes do crossover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21</a:t>
            </a:fld>
            <a:endParaRPr lang="pt-BR" sz="3200" dirty="0"/>
          </a:p>
        </p:txBody>
      </p:sp>
      <p:pic>
        <p:nvPicPr>
          <p:cNvPr id="4098" name="Picture 2" descr="E:\TI\Desenvolvimento\GitHub\tcc2\Documento\imagens\individuosAntesInsersaoGenetic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6563" r="2469" b="10987"/>
          <a:stretch/>
        </p:blipFill>
        <p:spPr bwMode="auto">
          <a:xfrm>
            <a:off x="569888" y="3577690"/>
            <a:ext cx="8006799" cy="190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do pai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22</a:t>
            </a:fld>
            <a:endParaRPr lang="pt-BR" sz="3200" dirty="0"/>
          </a:p>
        </p:txBody>
      </p:sp>
      <p:pic>
        <p:nvPicPr>
          <p:cNvPr id="5122" name="Picture 2" descr="E:\TI\Desenvolvimento\GitHub\tcc2\Documento\imagens\individuosAposInsersaoGenetic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567" r="1369" b="7870"/>
          <a:stretch/>
        </p:blipFill>
        <p:spPr bwMode="auto">
          <a:xfrm>
            <a:off x="539552" y="3496796"/>
            <a:ext cx="8064896" cy="189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da mãe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23</a:t>
            </a:fld>
            <a:endParaRPr lang="pt-BR" sz="3200" dirty="0"/>
          </a:p>
        </p:txBody>
      </p:sp>
      <p:pic>
        <p:nvPicPr>
          <p:cNvPr id="6146" name="Picture 2" descr="E:\TI\Desenvolvimento\GitHub\tcc2\Documento\imagens\insersaoMaterialMa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t="5204" r="2300" b="9762"/>
          <a:stretch/>
        </p:blipFill>
        <p:spPr bwMode="auto">
          <a:xfrm>
            <a:off x="732272" y="3789040"/>
            <a:ext cx="7848872" cy="18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</a:p>
        </p:txBody>
      </p:sp>
      <p:sp>
        <p:nvSpPr>
          <p:cNvPr id="21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algoritmo nova população</a:t>
            </a:r>
            <a:endParaRPr lang="pt-BR" dirty="0"/>
          </a:p>
        </p:txBody>
      </p:sp>
      <p:sp>
        <p:nvSpPr>
          <p:cNvPr id="172" name="Espaço Reservado para Número de Slide 1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24</a:t>
            </a:fld>
            <a:endParaRPr lang="pt-BR" sz="3200" dirty="0"/>
          </a:p>
        </p:txBody>
      </p:sp>
      <p:sp>
        <p:nvSpPr>
          <p:cNvPr id="5" name="Fluxograma: Conector 4"/>
          <p:cNvSpPr/>
          <p:nvPr/>
        </p:nvSpPr>
        <p:spPr>
          <a:xfrm>
            <a:off x="1543534" y="2933786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/>
          <p:cNvSpPr/>
          <p:nvPr/>
        </p:nvSpPr>
        <p:spPr>
          <a:xfrm>
            <a:off x="956792" y="3522091"/>
            <a:ext cx="1402084" cy="87205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Operador genético </a:t>
            </a:r>
            <a:r>
              <a:rPr lang="pt-BR" sz="1600" b="1" dirty="0" smtClean="0"/>
              <a:t>elitismo</a:t>
            </a:r>
            <a:endParaRPr lang="pt-BR" sz="1600" b="1" dirty="0"/>
          </a:p>
        </p:txBody>
      </p:sp>
      <p:sp>
        <p:nvSpPr>
          <p:cNvPr id="8" name="Fluxograma: Processo 7"/>
          <p:cNvSpPr/>
          <p:nvPr/>
        </p:nvSpPr>
        <p:spPr>
          <a:xfrm>
            <a:off x="2915816" y="3626760"/>
            <a:ext cx="1152128" cy="66272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Seleção Torneio</a:t>
            </a:r>
            <a:endParaRPr lang="pt-BR" sz="1600" b="1" dirty="0"/>
          </a:p>
        </p:txBody>
      </p:sp>
      <p:sp>
        <p:nvSpPr>
          <p:cNvPr id="10" name="Fluxograma: Processo 9"/>
          <p:cNvSpPr/>
          <p:nvPr/>
        </p:nvSpPr>
        <p:spPr>
          <a:xfrm>
            <a:off x="4644007" y="3550747"/>
            <a:ext cx="1350172" cy="8147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Operador genético crossover</a:t>
            </a:r>
            <a:endParaRPr lang="pt-BR" sz="1600" b="1" dirty="0"/>
          </a:p>
        </p:txBody>
      </p:sp>
      <p:sp>
        <p:nvSpPr>
          <p:cNvPr id="12" name="Fluxograma: Processo 11"/>
          <p:cNvSpPr/>
          <p:nvPr/>
        </p:nvSpPr>
        <p:spPr>
          <a:xfrm>
            <a:off x="6458747" y="3550747"/>
            <a:ext cx="1227958" cy="80593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Operador genético mutação</a:t>
            </a:r>
            <a:endParaRPr lang="pt-BR" b="1" dirty="0"/>
          </a:p>
        </p:txBody>
      </p:sp>
      <p:cxnSp>
        <p:nvCxnSpPr>
          <p:cNvPr id="14" name="Conector de seta reta 13"/>
          <p:cNvCxnSpPr>
            <a:stCxn id="5" idx="4"/>
            <a:endCxn id="6" idx="0"/>
          </p:cNvCxnSpPr>
          <p:nvPr/>
        </p:nvCxnSpPr>
        <p:spPr>
          <a:xfrm>
            <a:off x="1657834" y="3162386"/>
            <a:ext cx="0" cy="359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6" idx="3"/>
            <a:endCxn id="8" idx="1"/>
          </p:cNvCxnSpPr>
          <p:nvPr/>
        </p:nvCxnSpPr>
        <p:spPr>
          <a:xfrm>
            <a:off x="2358876" y="3958121"/>
            <a:ext cx="5569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Conector de seta reta 7176"/>
          <p:cNvCxnSpPr>
            <a:stCxn id="8" idx="3"/>
            <a:endCxn id="10" idx="1"/>
          </p:cNvCxnSpPr>
          <p:nvPr/>
        </p:nvCxnSpPr>
        <p:spPr>
          <a:xfrm flipV="1">
            <a:off x="4067944" y="3958120"/>
            <a:ext cx="57606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9" name="Conector de seta reta 7238"/>
          <p:cNvCxnSpPr>
            <a:stCxn id="10" idx="3"/>
            <a:endCxn id="12" idx="1"/>
          </p:cNvCxnSpPr>
          <p:nvPr/>
        </p:nvCxnSpPr>
        <p:spPr>
          <a:xfrm flipV="1">
            <a:off x="5994179" y="3953713"/>
            <a:ext cx="464568" cy="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2" name="Fluxograma: Decisão 7241"/>
          <p:cNvSpPr/>
          <p:nvPr/>
        </p:nvSpPr>
        <p:spPr>
          <a:xfrm>
            <a:off x="5754086" y="4560990"/>
            <a:ext cx="2637282" cy="129614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População atingiu o tamanho ?</a:t>
            </a:r>
            <a:endParaRPr lang="pt-BR" sz="1600" b="1" dirty="0"/>
          </a:p>
        </p:txBody>
      </p:sp>
      <p:cxnSp>
        <p:nvCxnSpPr>
          <p:cNvPr id="7244" name="Conector de seta reta 7243"/>
          <p:cNvCxnSpPr>
            <a:stCxn id="12" idx="2"/>
            <a:endCxn id="7242" idx="0"/>
          </p:cNvCxnSpPr>
          <p:nvPr/>
        </p:nvCxnSpPr>
        <p:spPr>
          <a:xfrm>
            <a:off x="7072726" y="4356678"/>
            <a:ext cx="1" cy="204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5" name="Conector angulado 7264"/>
          <p:cNvCxnSpPr>
            <a:stCxn id="7242" idx="1"/>
            <a:endCxn id="8" idx="2"/>
          </p:cNvCxnSpPr>
          <p:nvPr/>
        </p:nvCxnSpPr>
        <p:spPr>
          <a:xfrm rot="10800000">
            <a:off x="3491880" y="4289482"/>
            <a:ext cx="2262206" cy="9195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uxograma: Conector 162"/>
          <p:cNvSpPr/>
          <p:nvPr/>
        </p:nvSpPr>
        <p:spPr>
          <a:xfrm>
            <a:off x="6958426" y="6186784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cxnSp>
        <p:nvCxnSpPr>
          <p:cNvPr id="7268" name="Conector de seta reta 7267"/>
          <p:cNvCxnSpPr>
            <a:stCxn id="7242" idx="2"/>
            <a:endCxn id="163" idx="0"/>
          </p:cNvCxnSpPr>
          <p:nvPr/>
        </p:nvCxnSpPr>
        <p:spPr>
          <a:xfrm flipH="1">
            <a:off x="7072726" y="5857134"/>
            <a:ext cx="1" cy="32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ixaDeTexto 236"/>
          <p:cNvSpPr txBox="1"/>
          <p:nvPr/>
        </p:nvSpPr>
        <p:spPr>
          <a:xfrm>
            <a:off x="4291000" y="483973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38" name="CaixaDeTexto 237"/>
          <p:cNvSpPr txBox="1"/>
          <p:nvPr/>
        </p:nvSpPr>
        <p:spPr>
          <a:xfrm>
            <a:off x="7253693" y="581745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1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algoritmo genético</a:t>
            </a:r>
            <a:endParaRPr lang="pt-BR" dirty="0"/>
          </a:p>
        </p:txBody>
      </p:sp>
      <p:sp>
        <p:nvSpPr>
          <p:cNvPr id="8233" name="Espaço Reservado para Número de Slide 82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25</a:t>
            </a:fld>
            <a:endParaRPr lang="pt-BR" sz="3200" dirty="0"/>
          </a:p>
        </p:txBody>
      </p:sp>
      <p:sp>
        <p:nvSpPr>
          <p:cNvPr id="5" name="Fluxograma: Conector 4"/>
          <p:cNvSpPr/>
          <p:nvPr/>
        </p:nvSpPr>
        <p:spPr>
          <a:xfrm>
            <a:off x="6977980" y="1332112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/>
          <p:cNvSpPr/>
          <p:nvPr/>
        </p:nvSpPr>
        <p:spPr>
          <a:xfrm>
            <a:off x="6391238" y="1929957"/>
            <a:ext cx="1402084" cy="87205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População inicial</a:t>
            </a:r>
            <a:endParaRPr lang="pt-BR" sz="1600" b="1" dirty="0"/>
          </a:p>
        </p:txBody>
      </p:sp>
      <p:sp>
        <p:nvSpPr>
          <p:cNvPr id="7" name="Fluxograma: Processo 6"/>
          <p:cNvSpPr/>
          <p:nvPr/>
        </p:nvSpPr>
        <p:spPr>
          <a:xfrm>
            <a:off x="2060900" y="3020255"/>
            <a:ext cx="1277783" cy="66272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Nova População</a:t>
            </a:r>
            <a:endParaRPr lang="pt-BR" sz="1600" b="1" dirty="0"/>
          </a:p>
        </p:txBody>
      </p:sp>
      <p:sp>
        <p:nvSpPr>
          <p:cNvPr id="8" name="Fluxograma: Processo 7"/>
          <p:cNvSpPr/>
          <p:nvPr/>
        </p:nvSpPr>
        <p:spPr>
          <a:xfrm>
            <a:off x="6436254" y="5094860"/>
            <a:ext cx="1350172" cy="8147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Persiste o melhor indivíduo</a:t>
            </a:r>
            <a:endParaRPr lang="pt-BR" sz="1600" b="1" dirty="0"/>
          </a:p>
        </p:txBody>
      </p:sp>
      <p:sp>
        <p:nvSpPr>
          <p:cNvPr id="10" name="Fluxograma: Decisão 9"/>
          <p:cNvSpPr/>
          <p:nvPr/>
        </p:nvSpPr>
        <p:spPr>
          <a:xfrm>
            <a:off x="5576976" y="3078519"/>
            <a:ext cx="3024336" cy="16600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 população contem o resultado ?</a:t>
            </a:r>
            <a:endParaRPr lang="pt-BR" sz="1600" b="1" dirty="0"/>
          </a:p>
        </p:txBody>
      </p:sp>
      <p:sp>
        <p:nvSpPr>
          <p:cNvPr id="11" name="Fluxograma: Conector 10"/>
          <p:cNvSpPr/>
          <p:nvPr/>
        </p:nvSpPr>
        <p:spPr>
          <a:xfrm>
            <a:off x="6983660" y="6188384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2" name="Fluxograma: Decisão 11"/>
          <p:cNvSpPr/>
          <p:nvPr/>
        </p:nvSpPr>
        <p:spPr>
          <a:xfrm>
            <a:off x="784826" y="4143186"/>
            <a:ext cx="3829932" cy="1757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 número de gerações atingiu o tamanho limite?</a:t>
            </a:r>
            <a:endParaRPr lang="pt-BR" sz="1600" b="1" dirty="0"/>
          </a:p>
        </p:txBody>
      </p:sp>
      <p:cxnSp>
        <p:nvCxnSpPr>
          <p:cNvPr id="13" name="Conector de seta reta 12"/>
          <p:cNvCxnSpPr>
            <a:stCxn id="5" idx="4"/>
            <a:endCxn id="6" idx="0"/>
          </p:cNvCxnSpPr>
          <p:nvPr/>
        </p:nvCxnSpPr>
        <p:spPr>
          <a:xfrm>
            <a:off x="7092280" y="1560712"/>
            <a:ext cx="0" cy="369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2"/>
            <a:endCxn id="10" idx="0"/>
          </p:cNvCxnSpPr>
          <p:nvPr/>
        </p:nvCxnSpPr>
        <p:spPr>
          <a:xfrm flipH="1">
            <a:off x="7089144" y="2802016"/>
            <a:ext cx="3136" cy="276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0" idx="2"/>
            <a:endCxn id="8" idx="0"/>
          </p:cNvCxnSpPr>
          <p:nvPr/>
        </p:nvCxnSpPr>
        <p:spPr>
          <a:xfrm>
            <a:off x="7089144" y="4738599"/>
            <a:ext cx="22196" cy="356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8" idx="2"/>
            <a:endCxn id="11" idx="0"/>
          </p:cNvCxnSpPr>
          <p:nvPr/>
        </p:nvCxnSpPr>
        <p:spPr>
          <a:xfrm flipH="1">
            <a:off x="7097960" y="5909606"/>
            <a:ext cx="13380" cy="278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0" idx="1"/>
            <a:endCxn id="12" idx="3"/>
          </p:cNvCxnSpPr>
          <p:nvPr/>
        </p:nvCxnSpPr>
        <p:spPr>
          <a:xfrm flipH="1">
            <a:off x="4614758" y="3908559"/>
            <a:ext cx="962218" cy="11133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2" idx="2"/>
            <a:endCxn id="8" idx="1"/>
          </p:cNvCxnSpPr>
          <p:nvPr/>
        </p:nvCxnSpPr>
        <p:spPr>
          <a:xfrm flipV="1">
            <a:off x="2699792" y="5502233"/>
            <a:ext cx="3736462" cy="398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12" idx="0"/>
            <a:endCxn id="7" idx="2"/>
          </p:cNvCxnSpPr>
          <p:nvPr/>
        </p:nvCxnSpPr>
        <p:spPr>
          <a:xfrm flipV="1">
            <a:off x="2699792" y="3682976"/>
            <a:ext cx="0" cy="46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7" idx="3"/>
            <a:endCxn id="10" idx="0"/>
          </p:cNvCxnSpPr>
          <p:nvPr/>
        </p:nvCxnSpPr>
        <p:spPr>
          <a:xfrm flipV="1">
            <a:off x="3338683" y="3078519"/>
            <a:ext cx="3750461" cy="273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9" name="CaixaDeTexto 8228"/>
          <p:cNvSpPr txBox="1"/>
          <p:nvPr/>
        </p:nvSpPr>
        <p:spPr>
          <a:xfrm>
            <a:off x="5110243" y="44652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2843808" y="377535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4614758" y="567912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7230347" y="465255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2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Configuração da maquina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Intel </a:t>
            </a:r>
            <a:r>
              <a:rPr lang="pt-BR" dirty="0"/>
              <a:t>(R) Core (TM) i5 </a:t>
            </a:r>
            <a:r>
              <a:rPr lang="pt-BR" dirty="0" smtClean="0"/>
              <a:t>3.40GHz. 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16Gb </a:t>
            </a:r>
            <a:r>
              <a:rPr lang="pt-BR" dirty="0"/>
              <a:t>de memória </a:t>
            </a:r>
            <a:r>
              <a:rPr lang="pt-BR" dirty="0" smtClean="0"/>
              <a:t>RAM.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Sistema operacional </a:t>
            </a:r>
            <a:r>
              <a:rPr lang="pt-BR" dirty="0"/>
              <a:t>Windows 7 </a:t>
            </a:r>
            <a:r>
              <a:rPr lang="pt-BR" dirty="0" smtClean="0"/>
              <a:t>64bit.</a:t>
            </a:r>
            <a:endParaRPr lang="pt-BR" dirty="0" smtClean="0"/>
          </a:p>
          <a:p>
            <a:endParaRPr lang="pt-BR" u="sng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26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970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iniciais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27</a:t>
            </a:fld>
            <a:endParaRPr lang="pt-BR" sz="3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45354"/>
            <a:ext cx="3816424" cy="374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9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Inicial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Teste Inicial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10 </a:t>
            </a:r>
            <a:r>
              <a:rPr lang="pt-BR" dirty="0" smtClean="0"/>
              <a:t>salas com 14 horários.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46 disciplinas e suas restrições de </a:t>
            </a:r>
            <a:r>
              <a:rPr lang="pt-BR" dirty="0" smtClean="0"/>
              <a:t>horário.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980 genes.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 do teste inicial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Descobrir o desempenho do algoritmo </a:t>
            </a:r>
            <a:r>
              <a:rPr lang="pt-BR" dirty="0" smtClean="0"/>
              <a:t>em função da sua adaptação no ambiente </a:t>
            </a:r>
            <a:r>
              <a:rPr lang="pt-BR" dirty="0"/>
              <a:t>antes de utilizar </a:t>
            </a:r>
            <a:r>
              <a:rPr lang="pt-BR" dirty="0" smtClean="0"/>
              <a:t> a carga </a:t>
            </a:r>
            <a:r>
              <a:rPr lang="pt-BR" dirty="0" smtClean="0"/>
              <a:t>completa.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6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dos testes realizados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29</a:t>
            </a:fld>
            <a:endParaRPr lang="pt-BR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3" y="2921248"/>
            <a:ext cx="6781275" cy="334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1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Base de dados para simulação de alocação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61751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Composição dos dados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 smtClean="0"/>
              <a:t>salas.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3 </a:t>
            </a:r>
            <a:r>
              <a:rPr lang="pt-BR" dirty="0" smtClean="0"/>
              <a:t>disciplinas.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6 horários.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84 genes.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909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melhoria genética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30</a:t>
            </a:fld>
            <a:endParaRPr lang="pt-BR" sz="3200" dirty="0"/>
          </a:p>
        </p:txBody>
      </p:sp>
      <p:pic>
        <p:nvPicPr>
          <p:cNvPr id="11266" name="Gráfico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96046"/>
            <a:ext cx="532288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a utilização de crossover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31</a:t>
            </a:fld>
            <a:endParaRPr lang="pt-BR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480720" cy="341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Comparação melhor resultado com o parâmetro de crossover e o método de mutação 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32</a:t>
            </a:fld>
            <a:endParaRPr lang="pt-BR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2" y="3030736"/>
            <a:ext cx="7014029" cy="31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dos tempos de execução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33</a:t>
            </a:fld>
            <a:endParaRPr lang="pt-BR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67360"/>
            <a:ext cx="7681817" cy="328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34</a:t>
            </a:fld>
            <a:endParaRPr lang="pt-BR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7128792" cy="309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5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Encontra uma solução que atende a 70% das </a:t>
            </a:r>
            <a:r>
              <a:rPr lang="pt-BR" dirty="0" smtClean="0"/>
              <a:t>restrições.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Consumo de 30 </a:t>
            </a:r>
            <a:r>
              <a:rPr lang="pt-BR" dirty="0" smtClean="0"/>
              <a:t>horas.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35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Carga Completa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completa.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36</a:t>
            </a:fld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4" y="2968104"/>
            <a:ext cx="7524218" cy="345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Finais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calibragem do algoritmo não é uma tarefa simples.</a:t>
            </a:r>
          </a:p>
          <a:p>
            <a:endParaRPr lang="pt-BR" dirty="0" smtClean="0"/>
          </a:p>
          <a:p>
            <a:r>
              <a:rPr lang="pt-BR" dirty="0" smtClean="0"/>
              <a:t>O algoritmo encontra uma solução inicial que atende a 70% das restrições, porem deve se levar em consideração o tempo de execução.</a:t>
            </a:r>
          </a:p>
          <a:p>
            <a:pPr marL="68580" indent="0">
              <a:buNone/>
            </a:pPr>
            <a:endParaRPr lang="pt-BR" dirty="0" smtClean="0"/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37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292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Considerações Finais </a:t>
            </a:r>
            <a:r>
              <a:rPr lang="pt-BR" dirty="0" smtClean="0"/>
              <a:t> - </a:t>
            </a:r>
            <a:br>
              <a:rPr lang="pt-BR" dirty="0" smtClean="0"/>
            </a:br>
            <a:r>
              <a:rPr lang="pt-BR" dirty="0" smtClean="0"/>
              <a:t>Trabalhos Futuros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Técnicas para que não aconteça a convergência prematura.</a:t>
            </a:r>
          </a:p>
          <a:p>
            <a:r>
              <a:rPr lang="pt-BR" dirty="0" smtClean="0"/>
              <a:t>Técnicas para gerar a população inicial.</a:t>
            </a:r>
          </a:p>
          <a:p>
            <a:r>
              <a:rPr lang="pt-BR" dirty="0" smtClean="0"/>
              <a:t>Teste com parâmetros diferentes.</a:t>
            </a:r>
          </a:p>
          <a:p>
            <a:r>
              <a:rPr lang="pt-BR" dirty="0" smtClean="0"/>
              <a:t>Utilização de outros algoritmos para solucionar o mesmo problema.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63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Referencial Teórico. 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SILVA, A. </a:t>
            </a:r>
            <a:r>
              <a:rPr lang="pt-BR" b="1" dirty="0"/>
              <a:t>Estudo e implementação, mediante recozimento simulado, </a:t>
            </a:r>
            <a:r>
              <a:rPr lang="pt-BR" b="1" dirty="0" smtClean="0"/>
              <a:t>do problema </a:t>
            </a:r>
            <a:r>
              <a:rPr lang="pt-BR" b="1" dirty="0"/>
              <a:t>de alocação de salas. </a:t>
            </a:r>
            <a:r>
              <a:rPr lang="pt-BR" dirty="0"/>
              <a:t>Monografia (Conclusão do curso) </a:t>
            </a:r>
            <a:r>
              <a:rPr lang="pt-BR" dirty="0" smtClean="0"/>
              <a:t>– Departamento de </a:t>
            </a:r>
            <a:r>
              <a:rPr lang="pt-BR" dirty="0"/>
              <a:t>Ciência da Computação, Universidade Federal de Lavras, 2005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SUBRAMANIAN, A. et al. </a:t>
            </a:r>
            <a:r>
              <a:rPr lang="pt-BR" b="1" dirty="0"/>
              <a:t>Aplicação da </a:t>
            </a:r>
            <a:r>
              <a:rPr lang="pt-BR" b="1" dirty="0" err="1"/>
              <a:t>metaheurística</a:t>
            </a:r>
            <a:r>
              <a:rPr lang="pt-BR" b="1" dirty="0"/>
              <a:t> busca tabu na </a:t>
            </a:r>
            <a:r>
              <a:rPr lang="pt-BR" b="1" dirty="0" smtClean="0"/>
              <a:t>resolução do </a:t>
            </a:r>
            <a:r>
              <a:rPr lang="pt-BR" b="1" dirty="0"/>
              <a:t>problema de alocação de salas do centro de tecnologia da </a:t>
            </a:r>
            <a:r>
              <a:rPr lang="pt-BR" b="1" dirty="0" err="1"/>
              <a:t>ufpb</a:t>
            </a:r>
            <a:r>
              <a:rPr lang="pt-BR" b="1" dirty="0"/>
              <a:t>. </a:t>
            </a:r>
            <a:r>
              <a:rPr lang="pt-BR" dirty="0"/>
              <a:t>Anais </a:t>
            </a:r>
            <a:r>
              <a:rPr lang="pt-BR" dirty="0" smtClean="0"/>
              <a:t>do XXVI </a:t>
            </a:r>
            <a:r>
              <a:rPr lang="pt-BR" dirty="0"/>
              <a:t>Encontro Nacional de Engenharia de Produção, p. 1, 2006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HAMAWAKI, C. D. L. </a:t>
            </a:r>
            <a:r>
              <a:rPr lang="pt-BR" b="1" dirty="0"/>
              <a:t>Geração automática de grade horária usando </a:t>
            </a:r>
            <a:r>
              <a:rPr lang="pt-BR" b="1" dirty="0" smtClean="0"/>
              <a:t>algoritmos genéticos</a:t>
            </a:r>
            <a:r>
              <a:rPr lang="pt-BR" b="1" dirty="0"/>
              <a:t>: o caso da faculdade de engenharia elétrica da </a:t>
            </a:r>
            <a:r>
              <a:rPr lang="pt-BR" b="1" dirty="0" err="1"/>
              <a:t>ufu</a:t>
            </a:r>
            <a:r>
              <a:rPr lang="pt-BR" b="1" dirty="0"/>
              <a:t>. </a:t>
            </a:r>
            <a:r>
              <a:rPr lang="pt-BR" dirty="0"/>
              <a:t>2011.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39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83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Contextualização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Problema de Alocação de Salas </a:t>
            </a:r>
            <a:r>
              <a:rPr lang="pt-BR" dirty="0" smtClean="0"/>
              <a:t>PAS.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Meta-heurística Algoritmo </a:t>
            </a:r>
            <a:r>
              <a:rPr lang="pt-BR" dirty="0" smtClean="0"/>
              <a:t>Genético.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Alocação de 149 disciplinas em 50 </a:t>
            </a:r>
            <a:r>
              <a:rPr lang="pt-BR" dirty="0" smtClean="0"/>
              <a:t>salas e 14 horários </a:t>
            </a:r>
            <a:r>
              <a:rPr lang="pt-BR" dirty="0" smtClean="0"/>
              <a:t>disponíveis na Faculdade de Filosofia e Ciências Humanas que pertence Universidade Federal de Minas Gerais (UFMG).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4900 genes por indivíduo.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4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01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 da simulação de alocação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Verificar o resultado.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40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686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Perguntas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pt-BR" sz="20000" dirty="0" smtClean="0"/>
              <a:t>??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41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381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Otimizar o tempo da resolução do problema de alocação, utilizando algoritmo </a:t>
            </a:r>
            <a:r>
              <a:rPr lang="pt-BR" dirty="0" smtClean="0"/>
              <a:t>genético.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 trabalho é manual consome o tempo de 2 semanas para ser realizado e é passível de </a:t>
            </a:r>
            <a:r>
              <a:rPr lang="pt-BR" dirty="0" smtClean="0"/>
              <a:t>alterações.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pPr/>
              <a:t>5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Aplicar as restrições especificas do prédio da Faculdade de Filosofia e Ciências Humanas alocado.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6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otimização</a:t>
            </a:r>
          </a:p>
          <a:p>
            <a:r>
              <a:rPr lang="pt-BR" dirty="0" smtClean="0"/>
              <a:t>Meta-heurística</a:t>
            </a:r>
          </a:p>
          <a:p>
            <a:r>
              <a:rPr lang="pt-BR" dirty="0" smtClean="0"/>
              <a:t>Busca Tabu</a:t>
            </a:r>
          </a:p>
          <a:p>
            <a:r>
              <a:rPr lang="pt-BR" dirty="0" smtClean="0"/>
              <a:t>Recozimento Simulado</a:t>
            </a:r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7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27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Algoritmos </a:t>
            </a:r>
            <a:r>
              <a:rPr lang="pt-BR" dirty="0" smtClean="0"/>
              <a:t>Genéticos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genes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indivíduo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cromossomos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</a:t>
            </a:r>
            <a:r>
              <a:rPr lang="pt-BR" dirty="0" smtClean="0"/>
              <a:t>opulação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elitismo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seleção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cruzamento,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mutação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70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TimeTabling</a:t>
            </a:r>
            <a:r>
              <a:rPr lang="pt-BR" dirty="0" smtClean="0"/>
              <a:t> (Problemas de alocação de </a:t>
            </a:r>
            <a:r>
              <a:rPr lang="pt-BR" dirty="0" err="1" smtClean="0"/>
              <a:t>horarios</a:t>
            </a:r>
            <a:r>
              <a:rPr lang="pt-BR" dirty="0" smtClean="0"/>
              <a:t>)</a:t>
            </a:r>
          </a:p>
          <a:p>
            <a:pPr marL="68580" indent="0">
              <a:buNone/>
            </a:pPr>
            <a:endParaRPr lang="pt-BR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School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Examination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Course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Classroom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(Problemas de alocação de salas</a:t>
            </a:r>
            <a:r>
              <a:rPr lang="pt-BR" dirty="0" smtClean="0"/>
              <a:t>).</a:t>
            </a:r>
            <a:endParaRPr lang="pt-BR" dirty="0" smtClean="0"/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9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70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970</Words>
  <Application>Microsoft Office PowerPoint</Application>
  <PresentationFormat>Apresentação na tela (4:3)</PresentationFormat>
  <Paragraphs>265</Paragraphs>
  <Slides>41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Austin</vt:lpstr>
      <vt:lpstr>Utilização do algoritmo genético para resolução do problema de alocação de salas</vt:lpstr>
      <vt:lpstr>Sumário</vt:lpstr>
      <vt:lpstr>Base de dados para simulação de alocação</vt:lpstr>
      <vt:lpstr>Introdução </vt:lpstr>
      <vt:lpstr>Introdução </vt:lpstr>
      <vt:lpstr>Introdução </vt:lpstr>
      <vt:lpstr>Referencial teórico</vt:lpstr>
      <vt:lpstr>Referencial teórico</vt:lpstr>
      <vt:lpstr>Referencial teórico</vt:lpstr>
      <vt:lpstr>Referencial teórico</vt:lpstr>
      <vt:lpstr>Metodologia</vt:lpstr>
      <vt:lpstr>Metodologia</vt:lpstr>
      <vt:lpstr>Sistema Desenvolvido  - Restrições </vt:lpstr>
      <vt:lpstr>Sistema Desenvolvido  - Algoritmo Genético</vt:lpstr>
      <vt:lpstr>Sistema Desenvolvido  - Algoritmo Genético</vt:lpstr>
      <vt:lpstr>Sistema Desenvolvido  - Algoritmo Genético</vt:lpstr>
      <vt:lpstr>Sistema Desenvolvido 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Resultados Obtidos </vt:lpstr>
      <vt:lpstr>Resultados Obtidos - Teste Inicial  </vt:lpstr>
      <vt:lpstr>Resultados Obtidos - Teste Inicial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Carga Completa  </vt:lpstr>
      <vt:lpstr>Considerações Finais  </vt:lpstr>
      <vt:lpstr>Considerações Finais  -  Trabalhos Futuros </vt:lpstr>
      <vt:lpstr>Referencial Teórico.  </vt:lpstr>
      <vt:lpstr>Resultado da simulação de alocação</vt:lpstr>
      <vt:lpstr>Perguntas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algorítimo genético para resolução do problema de alocação de salas (PAS)</dc:title>
  <dc:creator>gt4w-note01</dc:creator>
  <cp:lastModifiedBy>gt4w-note01</cp:lastModifiedBy>
  <cp:revision>49</cp:revision>
  <dcterms:created xsi:type="dcterms:W3CDTF">2013-10-28T19:27:20Z</dcterms:created>
  <dcterms:modified xsi:type="dcterms:W3CDTF">2013-12-04T21:24:07Z</dcterms:modified>
</cp:coreProperties>
</file>