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73" r:id="rId4"/>
    <p:sldId id="281" r:id="rId5"/>
    <p:sldId id="274" r:id="rId6"/>
    <p:sldId id="275" r:id="rId7"/>
    <p:sldId id="258" r:id="rId8"/>
    <p:sldId id="259" r:id="rId9"/>
    <p:sldId id="299" r:id="rId10"/>
    <p:sldId id="260" r:id="rId11"/>
    <p:sldId id="261" r:id="rId12"/>
    <p:sldId id="262" r:id="rId13"/>
    <p:sldId id="263" r:id="rId14"/>
    <p:sldId id="267" r:id="rId15"/>
    <p:sldId id="268" r:id="rId16"/>
    <p:sldId id="276" r:id="rId17"/>
    <p:sldId id="266" r:id="rId18"/>
    <p:sldId id="277" r:id="rId19"/>
    <p:sldId id="282" r:id="rId20"/>
    <p:sldId id="278" r:id="rId21"/>
    <p:sldId id="279" r:id="rId22"/>
    <p:sldId id="280" r:id="rId23"/>
    <p:sldId id="269" r:id="rId24"/>
    <p:sldId id="270" r:id="rId25"/>
    <p:sldId id="271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4" autoAdjust="0"/>
    <p:restoredTop sz="76258" autoAdjust="0"/>
  </p:normalViewPr>
  <p:slideViewPr>
    <p:cSldViewPr>
      <p:cViewPr>
        <p:scale>
          <a:sx n="75" d="100"/>
          <a:sy n="75" d="100"/>
        </p:scale>
        <p:origin x="-247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CA6A6C-2AC3-4218-B9A0-62CA25DAEC4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</a:t>
            </a:r>
            <a:r>
              <a:rPr lang="pt-BR" dirty="0" smtClean="0"/>
              <a:t>do </a:t>
            </a:r>
            <a:r>
              <a:rPr lang="pt-BR" dirty="0" smtClean="0"/>
              <a:t>algoritmo genético para resolução do problema de alocação de </a:t>
            </a:r>
            <a:r>
              <a:rPr lang="pt-BR" dirty="0" smtClean="0"/>
              <a:t>salas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</a:t>
            </a:r>
            <a:r>
              <a:rPr lang="pt-BR" dirty="0" smtClean="0"/>
              <a:t>Desenvolvido - 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caso de </a:t>
            </a:r>
            <a:r>
              <a:rPr lang="pt-BR" dirty="0" smtClean="0"/>
              <a:t>uso</a:t>
            </a:r>
          </a:p>
          <a:p>
            <a:endParaRPr lang="pt-BR" dirty="0"/>
          </a:p>
        </p:txBody>
      </p:sp>
      <p:pic>
        <p:nvPicPr>
          <p:cNvPr id="4" name="Picture 2" descr="E:\TI\Desenvolvimento\GitHub\tcc2\Documento\imagens\diagramaCasoU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728963" cy="37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Modelagem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entidade </a:t>
            </a:r>
          </a:p>
          <a:p>
            <a:pPr marL="68580" indent="0">
              <a:buNone/>
            </a:pPr>
            <a:r>
              <a:rPr lang="pt-BR" dirty="0" err="1"/>
              <a:t>r</a:t>
            </a:r>
            <a:r>
              <a:rPr lang="pt-BR" dirty="0" err="1" smtClean="0"/>
              <a:t>elaciomento</a:t>
            </a:r>
            <a:endParaRPr lang="pt-BR" dirty="0"/>
          </a:p>
        </p:txBody>
      </p:sp>
      <p:pic>
        <p:nvPicPr>
          <p:cNvPr id="2051" name="Picture 3" descr="E:\TI\Desenvolvimento\GitHub\tcc2\Documento\imagens\diagramaEntidadeRelaciona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1518692"/>
            <a:ext cx="3309519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Modelagem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5" name="Picture 2" descr="E:\TI\Desenvolvimento\GitHub\tcc2\Documento\imagens\diagramaCla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88" y="2276872"/>
            <a:ext cx="4032447" cy="41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Gene</a:t>
            </a:r>
            <a:endParaRPr lang="pt-BR" dirty="0"/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6" y="3124200"/>
            <a:ext cx="3924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Cromossomo</a:t>
            </a:r>
            <a:endParaRPr lang="pt-BR" dirty="0"/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435927"/>
            <a:ext cx="54006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Indivíduo</a:t>
            </a:r>
            <a:endParaRPr lang="pt-BR" dirty="0"/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3380509"/>
            <a:ext cx="607853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985668"/>
          </a:xfrm>
        </p:spPr>
        <p:txBody>
          <a:bodyPr>
            <a:normAutofit/>
          </a:bodyPr>
          <a:lstStyle/>
          <a:p>
            <a:r>
              <a:rPr lang="pt-BR" dirty="0" smtClean="0"/>
              <a:t>Função objetivo</a:t>
            </a:r>
          </a:p>
          <a:p>
            <a:endParaRPr lang="pt-BR" dirty="0"/>
          </a:p>
          <a:p>
            <a:pPr marL="68580" indent="0">
              <a:buNone/>
            </a:pPr>
            <a:r>
              <a:rPr lang="pt-BR" sz="1200" b="1" dirty="0" smtClean="0"/>
              <a:t>Restrição  obrigatoriedade entre disciplina e horário</a:t>
            </a:r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dirty="0" smtClean="0"/>
              <a:t>fitness01 =  </a:t>
            </a:r>
            <a:r>
              <a:rPr lang="pt-BR" sz="1200" dirty="0" err="1" smtClean="0"/>
              <a:t>somatórioRelaciomentosAtendidos</a:t>
            </a:r>
            <a:r>
              <a:rPr lang="pt-BR" sz="1200" dirty="0" smtClean="0"/>
              <a:t> </a:t>
            </a:r>
            <a:r>
              <a:rPr lang="pt-BR" sz="1200" dirty="0"/>
              <a:t>* 100 / </a:t>
            </a:r>
            <a:r>
              <a:rPr lang="pt-BR" sz="1200" dirty="0" err="1" smtClean="0"/>
              <a:t>quantidadDisciplinaHorario</a:t>
            </a:r>
            <a:endParaRPr lang="pt-BR" sz="1200" dirty="0" smtClean="0"/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b="1" dirty="0" smtClean="0"/>
              <a:t>Restrição capacidade da sala</a:t>
            </a:r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dirty="0" smtClean="0"/>
              <a:t>fitness02 </a:t>
            </a:r>
            <a:r>
              <a:rPr lang="pt-BR" sz="1200" dirty="0"/>
              <a:t>=  </a:t>
            </a:r>
            <a:r>
              <a:rPr lang="pt-BR" sz="1200" dirty="0" err="1"/>
              <a:t>somatórioRelaciomentosAtendidos</a:t>
            </a:r>
            <a:r>
              <a:rPr lang="pt-BR" sz="1200" dirty="0"/>
              <a:t> * 100 / </a:t>
            </a:r>
            <a:r>
              <a:rPr lang="pt-BR" sz="1200" dirty="0" err="1" smtClean="0"/>
              <a:t>quantidadDisciplinaHorario</a:t>
            </a:r>
            <a:endParaRPr lang="pt-BR" sz="1200" dirty="0" smtClean="0"/>
          </a:p>
          <a:p>
            <a:pPr marL="68580" indent="0">
              <a:buNone/>
            </a:pPr>
            <a:endParaRPr lang="pt-BR" sz="1200" dirty="0" smtClean="0"/>
          </a:p>
          <a:p>
            <a:pPr marL="68580" indent="0">
              <a:buNone/>
            </a:pPr>
            <a:r>
              <a:rPr lang="pt-BR" sz="1200" b="1" dirty="0" smtClean="0"/>
              <a:t>Restrição todos os relacionamentos de obrigatoriedade entre disciplina e horário</a:t>
            </a:r>
          </a:p>
          <a:p>
            <a:pPr marL="68580" indent="0">
              <a:buNone/>
            </a:pPr>
            <a:endParaRPr lang="pt-BR" sz="1200" dirty="0"/>
          </a:p>
          <a:p>
            <a:pPr marL="68580" indent="0">
              <a:buNone/>
            </a:pPr>
            <a:r>
              <a:rPr lang="pt-BR" sz="1200" dirty="0" smtClean="0"/>
              <a:t>fitness03 </a:t>
            </a:r>
            <a:r>
              <a:rPr lang="pt-BR" sz="1200" dirty="0"/>
              <a:t>=  </a:t>
            </a:r>
            <a:r>
              <a:rPr lang="pt-BR" sz="1200" dirty="0" err="1"/>
              <a:t>somatórioRelaciomentosAtendidos</a:t>
            </a:r>
            <a:r>
              <a:rPr lang="pt-BR" sz="1200" dirty="0"/>
              <a:t> * 100 / </a:t>
            </a:r>
            <a:r>
              <a:rPr lang="pt-BR" sz="1200" dirty="0" err="1"/>
              <a:t>quantidadDisciplinaHorario</a:t>
            </a:r>
            <a:endParaRPr lang="pt-BR" sz="1200" dirty="0"/>
          </a:p>
          <a:p>
            <a:pPr marL="68580" indent="0">
              <a:buNone/>
            </a:pPr>
            <a:endParaRPr lang="pt-BR" sz="1200" u="sng" dirty="0"/>
          </a:p>
          <a:p>
            <a:pPr marL="68580" indent="0">
              <a:buNone/>
            </a:pPr>
            <a:r>
              <a:rPr lang="pt-BR" sz="1200" dirty="0" smtClean="0"/>
              <a:t>(fitness01+fitness02+fitness03</a:t>
            </a:r>
            <a:r>
              <a:rPr lang="pt-BR" sz="1200" dirty="0"/>
              <a:t>)/3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4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- Elitismo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Garantia da seleção do melhor indivíduo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Representação Mutação</a:t>
            </a:r>
            <a:endParaRPr lang="pt-BR" dirty="0"/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65" y="3140968"/>
            <a:ext cx="613568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 smtClean="0"/>
              <a:t>– Seleção por torneio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Seleciona 3 indivíduos  da população anterior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Escolhe os 2 com maior fitness para realizar o crossover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Justificativa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Indivíduos antes do crossover</a:t>
            </a:r>
            <a:endParaRPr lang="pt-BR" dirty="0"/>
          </a:p>
        </p:txBody>
      </p:sp>
      <p:pic>
        <p:nvPicPr>
          <p:cNvPr id="4098" name="Picture 2" descr="E:\TI\Desenvolvimento\GitHub\tcc2\Documento\imagens\individuosAntesInsersaoGenet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83101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do pai</a:t>
            </a:r>
            <a:endParaRPr lang="pt-BR" dirty="0"/>
          </a:p>
        </p:txBody>
      </p:sp>
      <p:pic>
        <p:nvPicPr>
          <p:cNvPr id="5122" name="Picture 2" descr="E:\TI\Desenvolvimento\GitHub\tcc2\Documento\imagens\individuosAposInsersaoGenet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3097"/>
            <a:ext cx="6783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da mãe</a:t>
            </a:r>
            <a:endParaRPr lang="pt-BR" dirty="0"/>
          </a:p>
        </p:txBody>
      </p:sp>
      <p:pic>
        <p:nvPicPr>
          <p:cNvPr id="6146" name="Picture 2" descr="E:\TI\Desenvolvimento\GitHub\tcc2\Documento\imagens\insersaoMaterialM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32" y="3234680"/>
            <a:ext cx="6878637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população</a:t>
            </a:r>
            <a:endParaRPr lang="pt-BR" dirty="0"/>
          </a:p>
        </p:txBody>
      </p:sp>
      <p:pic>
        <p:nvPicPr>
          <p:cNvPr id="7170" name="Picture 2" descr="E:\TI\Desenvolvimento\GitHub\tcc2\Documento\imagens\fluxoNovaPopul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89" y="1772816"/>
            <a:ext cx="3533303" cy="50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 smtClean="0"/>
              <a:t>algoritmo</a:t>
            </a:r>
          </a:p>
          <a:p>
            <a:pPr marL="68580" indent="0">
              <a:buNone/>
            </a:pPr>
            <a:r>
              <a:rPr lang="pt-BR" dirty="0" smtClean="0"/>
              <a:t>genético</a:t>
            </a:r>
            <a:endParaRPr lang="pt-BR" dirty="0"/>
          </a:p>
        </p:txBody>
      </p:sp>
      <p:pic>
        <p:nvPicPr>
          <p:cNvPr id="8194" name="Picture 2" descr="E:\TI\Desenvolvimento\GitHub\tcc2\Documento\imagens\fluxoAlgoriti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60" y="2276872"/>
            <a:ext cx="388193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da maquina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Intel </a:t>
            </a:r>
            <a:r>
              <a:rPr lang="pt-BR" dirty="0"/>
              <a:t>(R) Core (TM) i5 3.40GHz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16Gb </a:t>
            </a:r>
            <a:r>
              <a:rPr lang="pt-BR" dirty="0"/>
              <a:t>de memória RAM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Sistema operacional </a:t>
            </a:r>
            <a:r>
              <a:rPr lang="pt-BR" dirty="0"/>
              <a:t>Windows 7 </a:t>
            </a:r>
            <a:r>
              <a:rPr lang="pt-BR" dirty="0" smtClean="0"/>
              <a:t>64bit</a:t>
            </a:r>
            <a:endParaRPr lang="pt-BR" dirty="0" smtClean="0"/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Inicial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Teste Inicial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10 salas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46 disciplinas e suas restrições de horário</a:t>
            </a:r>
          </a:p>
          <a:p>
            <a:endParaRPr lang="pt-BR" dirty="0" smtClean="0"/>
          </a:p>
          <a:p>
            <a:r>
              <a:rPr lang="pt-BR" dirty="0" smtClean="0"/>
              <a:t>Objetivo do teste inicial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Descobrir o desempenho do algoritmo antes de utilizar a carga completa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iniciais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71750"/>
            <a:ext cx="2933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3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parâmetros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Sem o parâmetro de mutação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Sem o parâmetro de crossover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8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dos testes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4" y="2924944"/>
            <a:ext cx="6781275" cy="334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Problema de Alocação de Salas PAS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Meta-heurística Algoritmo Genético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Alocação de 149 disciplinas em 50 salas disponíveis na Faculdade de Filosofia e Ciências Humanas.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Melhoria genética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Troca dos genes para um posição que respeite as restrições do problema.</a:t>
            </a:r>
          </a:p>
        </p:txBody>
      </p:sp>
    </p:spTree>
    <p:extLst>
      <p:ext uri="{BB962C8B-B14F-4D97-AF65-F5344CB8AC3E}">
        <p14:creationId xmlns:p14="http://schemas.microsoft.com/office/powerpoint/2010/main" val="11840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melhoria genética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1266" name="Gráfic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6046"/>
            <a:ext cx="53228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crossover e melhoria genética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Inserção do parâmetro de crossover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Dobro da população metade do crossover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Dobro da população metade do crossover 2</a:t>
            </a:r>
            <a:endParaRPr lang="pt-BR" dirty="0"/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793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dos testes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80720" cy="34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melhor resultado com o método de mutação 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5"/>
            <a:ext cx="6768752" cy="30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dos tempos de execução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7344816" cy="3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Encontra uma solução que atende a 70% das restrições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Total de 30 horas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da evolução da carga completa com a carga inicial de teste</a:t>
            </a:r>
          </a:p>
          <a:p>
            <a:endParaRPr 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4" y="3179030"/>
            <a:ext cx="6709072" cy="305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Previsão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4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Restrições do problema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Os horários das salas devem atender a obrigatoriedade enviada pelos colegiados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 capacidade da disciplina de ser atendida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Todas as obrigatoriedades de disciplina e horário de uma disciplina devem estar na mesma sala.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2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Finais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é uma tarefa simples</a:t>
            </a:r>
          </a:p>
          <a:p>
            <a:r>
              <a:rPr lang="pt-BR" dirty="0" smtClean="0"/>
              <a:t>O algoritmo encontra uma solução que atende a 70% das restrições, porem deve se levar em consideração o tempo.</a:t>
            </a:r>
          </a:p>
          <a:p>
            <a:r>
              <a:rPr lang="pt-BR" dirty="0" smtClean="0"/>
              <a:t>O operador genético acelera a evolução quando a biodiversidade é grande</a:t>
            </a:r>
          </a:p>
          <a:p>
            <a:r>
              <a:rPr lang="pt-BR" dirty="0" smtClean="0"/>
              <a:t>O algoritmo gera uma solução inicial.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9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Trabalhos Futuros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Aplicação de técnicas para que não aconteça a convergência prematura.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Ex</a:t>
            </a:r>
            <a:r>
              <a:rPr lang="pt-BR" dirty="0" smtClean="0"/>
              <a:t>: Utilização de técnicas para gerar a população inicial.</a:t>
            </a:r>
          </a:p>
          <a:p>
            <a:r>
              <a:rPr lang="pt-BR" dirty="0" smtClean="0"/>
              <a:t>Teste com parâmetros diferentes.</a:t>
            </a:r>
          </a:p>
          <a:p>
            <a:r>
              <a:rPr lang="pt-BR" dirty="0" smtClean="0"/>
              <a:t>Utilização de outros algoritmos para solucionar o mesmo problema.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Referencial Teórico.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Vou escolher ainda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8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Estudo da implementação do algoritmo genético.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Otimizar o tempo da resolução do problema de alocação que é de 2 semanas realizando um trabalho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Identificar os melhores parâmetros iniciais a serem utilizados pelo algoritmo.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Aplicar as restrições especificas do prédio da Faculdade de Filosofia e Ciências Humanas alocado na Universidade Federal de Minas Gerais.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</a:t>
            </a:r>
            <a:r>
              <a:rPr lang="pt-BR" dirty="0" smtClean="0"/>
              <a:t>otimização</a:t>
            </a:r>
            <a:endParaRPr lang="pt-BR" dirty="0" smtClean="0"/>
          </a:p>
          <a:p>
            <a:r>
              <a:rPr lang="pt-BR" dirty="0" smtClean="0"/>
              <a:t>Heurística</a:t>
            </a:r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r>
              <a:rPr lang="pt-BR" dirty="0" smtClean="0"/>
              <a:t>Algoritmos Genéticos</a:t>
            </a:r>
          </a:p>
          <a:p>
            <a:r>
              <a:rPr lang="pt-BR" dirty="0" err="1" smtClean="0"/>
              <a:t>TimeTabling</a:t>
            </a:r>
            <a:endParaRPr lang="pt-BR" dirty="0" smtClean="0"/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</a:t>
            </a:r>
            <a:r>
              <a:rPr lang="pt-BR" dirty="0" smtClean="0"/>
              <a:t>Utilizadas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Play! Framework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do algoritmo genético</a:t>
            </a:r>
          </a:p>
          <a:p>
            <a:r>
              <a:rPr lang="pt-BR" dirty="0" smtClean="0"/>
              <a:t>Entrevista com o responsável da área</a:t>
            </a:r>
          </a:p>
          <a:p>
            <a:r>
              <a:rPr lang="pt-BR" dirty="0" smtClean="0"/>
              <a:t>Desenho dos diagramas</a:t>
            </a:r>
          </a:p>
          <a:p>
            <a:r>
              <a:rPr lang="pt-BR" dirty="0" smtClean="0"/>
              <a:t>Interpretação do problema para aplicar sobre o algoritmo</a:t>
            </a:r>
          </a:p>
          <a:p>
            <a:r>
              <a:rPr lang="pt-BR" dirty="0" smtClean="0"/>
              <a:t>Realização de testes.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246</TotalTime>
  <Words>725</Words>
  <Application>Microsoft Office PowerPoint</Application>
  <PresentationFormat>Apresentação na tela (4:3)</PresentationFormat>
  <Paragraphs>187</Paragraphs>
  <Slides>42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Austin</vt:lpstr>
      <vt:lpstr>Utilização do algoritmo genético para resolução do problema de alocação de salas</vt:lpstr>
      <vt:lpstr>Sumário</vt:lpstr>
      <vt:lpstr>Introdução </vt:lpstr>
      <vt:lpstr>Introdução </vt:lpstr>
      <vt:lpstr>Introdução </vt:lpstr>
      <vt:lpstr>Introdução </vt:lpstr>
      <vt:lpstr>Referencial teórico</vt:lpstr>
      <vt:lpstr>Metodologia</vt:lpstr>
      <vt:lpstr>Metodologia</vt:lpstr>
      <vt:lpstr>Sistema Desenvolvido - Modelagem</vt:lpstr>
      <vt:lpstr>Sistema Desenvolvido - Modelagem</vt:lpstr>
      <vt:lpstr>Sistema Desenvolvido - Modelagem</vt:lpstr>
      <vt:lpstr>Algoritmo Genético</vt:lpstr>
      <vt:lpstr>Algoritmo Genético</vt:lpstr>
      <vt:lpstr>Algoritmo Genético</vt:lpstr>
      <vt:lpstr>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Resultados Obtidos </vt:lpstr>
      <vt:lpstr>Resultados Obtidos - Teste Inicial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Carga Completa  </vt:lpstr>
      <vt:lpstr>Resultados Obtidos - Teste Carga Completa  </vt:lpstr>
      <vt:lpstr>Considerações Finais  </vt:lpstr>
      <vt:lpstr>Trabalhos Futuros </vt:lpstr>
      <vt:lpstr>Referencial Teórico.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Alexandre</cp:lastModifiedBy>
  <cp:revision>16</cp:revision>
  <dcterms:created xsi:type="dcterms:W3CDTF">2013-10-28T19:27:20Z</dcterms:created>
  <dcterms:modified xsi:type="dcterms:W3CDTF">2013-12-02T22:20:37Z</dcterms:modified>
</cp:coreProperties>
</file>