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54"/>
  </p:notesMasterIdLst>
  <p:handoutMasterIdLst>
    <p:handoutMasterId r:id="rId55"/>
  </p:handoutMasterIdLst>
  <p:sldIdLst>
    <p:sldId id="256" r:id="rId5"/>
    <p:sldId id="257" r:id="rId6"/>
    <p:sldId id="280" r:id="rId7"/>
    <p:sldId id="287" r:id="rId8"/>
    <p:sldId id="276" r:id="rId9"/>
    <p:sldId id="288" r:id="rId10"/>
    <p:sldId id="277" r:id="rId11"/>
    <p:sldId id="264" r:id="rId12"/>
    <p:sldId id="265" r:id="rId13"/>
    <p:sldId id="367" r:id="rId14"/>
    <p:sldId id="368" r:id="rId15"/>
    <p:sldId id="369" r:id="rId16"/>
    <p:sldId id="370" r:id="rId17"/>
    <p:sldId id="371" r:id="rId18"/>
    <p:sldId id="372" r:id="rId19"/>
    <p:sldId id="293" r:id="rId20"/>
    <p:sldId id="350" r:id="rId21"/>
    <p:sldId id="373" r:id="rId22"/>
    <p:sldId id="294" r:id="rId23"/>
    <p:sldId id="374" r:id="rId24"/>
    <p:sldId id="375" r:id="rId25"/>
    <p:sldId id="376" r:id="rId26"/>
    <p:sldId id="377" r:id="rId27"/>
    <p:sldId id="381" r:id="rId28"/>
    <p:sldId id="382" r:id="rId29"/>
    <p:sldId id="383" r:id="rId30"/>
    <p:sldId id="384" r:id="rId31"/>
    <p:sldId id="385" r:id="rId32"/>
    <p:sldId id="386" r:id="rId33"/>
    <p:sldId id="379" r:id="rId34"/>
    <p:sldId id="378" r:id="rId35"/>
    <p:sldId id="380" r:id="rId36"/>
    <p:sldId id="395" r:id="rId37"/>
    <p:sldId id="396" r:id="rId38"/>
    <p:sldId id="397" r:id="rId39"/>
    <p:sldId id="398" r:id="rId40"/>
    <p:sldId id="394" r:id="rId41"/>
    <p:sldId id="387" r:id="rId42"/>
    <p:sldId id="388" r:id="rId43"/>
    <p:sldId id="390" r:id="rId44"/>
    <p:sldId id="391" r:id="rId45"/>
    <p:sldId id="392" r:id="rId46"/>
    <p:sldId id="366" r:id="rId47"/>
    <p:sldId id="393" r:id="rId48"/>
    <p:sldId id="389" r:id="rId49"/>
    <p:sldId id="317" r:id="rId50"/>
    <p:sldId id="299" r:id="rId51"/>
    <p:sldId id="282" r:id="rId52"/>
    <p:sldId id="275" r:id="rId53"/>
  </p:sldIdLst>
  <p:sldSz cx="9144000" cy="5143500" type="screen16x9"/>
  <p:notesSz cx="6858000" cy="9144000"/>
  <p:embeddedFontLst>
    <p:embeddedFont>
      <p:font typeface="Aptos Narrow" panose="020B0004020202020204" pitchFamily="34" charset="0"/>
      <p:regular r:id="rId56"/>
      <p:bold r:id="rId57"/>
      <p:italic r:id="rId58"/>
      <p:boldItalic r:id="rId59"/>
    </p:embeddedFont>
    <p:embeddedFont>
      <p:font typeface="Century Gothic" panose="020B0502020202020204" pitchFamily="34" charset="0"/>
      <p:regular r:id="rId60"/>
      <p:bold r:id="rId61"/>
      <p:italic r:id="rId62"/>
      <p:boldItalic r:id="rId63"/>
    </p:embeddedFont>
    <p:embeddedFont>
      <p:font typeface="Consolas" panose="020B0609020204030204" pitchFamily="49" charset="0"/>
      <p:regular r:id="rId64"/>
      <p:bold r:id="rId65"/>
      <p:italic r:id="rId66"/>
      <p:boldItalic r:id="rId67"/>
    </p:embeddedFont>
    <p:embeddedFont>
      <p:font typeface="Segoe UI" panose="020B0502040204020203" pitchFamily="34" charset="0"/>
      <p:regular r:id="rId68"/>
      <p:bold r:id="rId69"/>
      <p:italic r:id="rId70"/>
      <p:boldItalic r:id="rId71"/>
    </p:embeddedFont>
    <p:embeddedFont>
      <p:font typeface="Segoe UI Semibold" panose="020B0702040204020203" pitchFamily="34" charset="0"/>
      <p:bold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6" roundtripDataSignature="AMtx7mhwFzdV1RQWT0+yRhKLCIJdYxHt+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4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B8F696-5E9E-4023-84FD-A0E4807327E1}" v="6" dt="2025-03-15T20:51:50.73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964" autoAdjust="0"/>
  </p:normalViewPr>
  <p:slideViewPr>
    <p:cSldViewPr snapToGrid="0">
      <p:cViewPr varScale="1">
        <p:scale>
          <a:sx n="69" d="100"/>
          <a:sy n="69" d="100"/>
        </p:scale>
        <p:origin x="2814" y="288"/>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8.fntdata"/><Relationship Id="rId68" Type="http://schemas.openxmlformats.org/officeDocument/2006/relationships/font" Target="fonts/font13.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6.fntdata"/><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font" Target="fonts/font17.fntdata"/><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font" Target="fonts/font18.fntdata"/><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handoutMaster" Target="handoutMasters/handoutMaster1.xml"/><Relationship Id="rId76" Type="http://customschemas.google.com/relationships/presentationmetadata" Target="metadata"/><Relationship Id="rId7" Type="http://schemas.openxmlformats.org/officeDocument/2006/relationships/slide" Target="slides/slide3.xml"/><Relationship Id="rId71" Type="http://schemas.openxmlformats.org/officeDocument/2006/relationships/font" Target="fonts/font16.fntdata"/><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nrique Souza" userId="e16f5053fa474369" providerId="LiveId" clId="{B4B8F696-5E9E-4023-84FD-A0E4807327E1}"/>
    <pc:docChg chg="undo custSel addSld modSld">
      <pc:chgData name="Henrique Souza" userId="e16f5053fa474369" providerId="LiveId" clId="{B4B8F696-5E9E-4023-84FD-A0E4807327E1}" dt="2025-03-16T23:05:54.319" v="493" actId="22"/>
      <pc:docMkLst>
        <pc:docMk/>
      </pc:docMkLst>
      <pc:sldChg chg="modSp mod">
        <pc:chgData name="Henrique Souza" userId="e16f5053fa474369" providerId="LiveId" clId="{B4B8F696-5E9E-4023-84FD-A0E4807327E1}" dt="2025-03-15T20:39:57.378" v="111" actId="20577"/>
        <pc:sldMkLst>
          <pc:docMk/>
          <pc:sldMk cId="0" sldId="264"/>
        </pc:sldMkLst>
        <pc:spChg chg="mod">
          <ac:chgData name="Henrique Souza" userId="e16f5053fa474369" providerId="LiveId" clId="{B4B8F696-5E9E-4023-84FD-A0E4807327E1}" dt="2025-03-15T20:39:57.378" v="111" actId="20577"/>
          <ac:spMkLst>
            <pc:docMk/>
            <pc:sldMk cId="0" sldId="264"/>
            <ac:spMk id="184" creationId="{00000000-0000-0000-0000-000000000000}"/>
          </ac:spMkLst>
        </pc:spChg>
      </pc:sldChg>
      <pc:sldChg chg="mod modShow">
        <pc:chgData name="Henrique Souza" userId="e16f5053fa474369" providerId="LiveId" clId="{B4B8F696-5E9E-4023-84FD-A0E4807327E1}" dt="2025-03-15T20:34:33.470" v="20" actId="729"/>
        <pc:sldMkLst>
          <pc:docMk/>
          <pc:sldMk cId="0" sldId="265"/>
        </pc:sldMkLst>
      </pc:sldChg>
      <pc:sldChg chg="modSp mod">
        <pc:chgData name="Henrique Souza" userId="e16f5053fa474369" providerId="LiveId" clId="{B4B8F696-5E9E-4023-84FD-A0E4807327E1}" dt="2025-03-15T15:03:18.701" v="17" actId="20577"/>
        <pc:sldMkLst>
          <pc:docMk/>
          <pc:sldMk cId="1393734078" sldId="276"/>
        </pc:sldMkLst>
        <pc:spChg chg="mod">
          <ac:chgData name="Henrique Souza" userId="e16f5053fa474369" providerId="LiveId" clId="{B4B8F696-5E9E-4023-84FD-A0E4807327E1}" dt="2025-03-15T15:03:18.701" v="17" actId="20577"/>
          <ac:spMkLst>
            <pc:docMk/>
            <pc:sldMk cId="1393734078" sldId="276"/>
            <ac:spMk id="154" creationId="{00000000-0000-0000-0000-000000000000}"/>
          </ac:spMkLst>
        </pc:spChg>
        <pc:spChg chg="mod">
          <ac:chgData name="Henrique Souza" userId="e16f5053fa474369" providerId="LiveId" clId="{B4B8F696-5E9E-4023-84FD-A0E4807327E1}" dt="2025-03-15T15:03:01.847" v="1"/>
          <ac:spMkLst>
            <pc:docMk/>
            <pc:sldMk cId="1393734078" sldId="276"/>
            <ac:spMk id="155" creationId="{00000000-0000-0000-0000-000000000000}"/>
          </ac:spMkLst>
        </pc:spChg>
      </pc:sldChg>
      <pc:sldChg chg="modSp mod">
        <pc:chgData name="Henrique Souza" userId="e16f5053fa474369" providerId="LiveId" clId="{B4B8F696-5E9E-4023-84FD-A0E4807327E1}" dt="2025-03-15T20:54:55.112" v="421" actId="242"/>
        <pc:sldMkLst>
          <pc:docMk/>
          <pc:sldMk cId="2315204132" sldId="277"/>
        </pc:sldMkLst>
        <pc:spChg chg="mod">
          <ac:chgData name="Henrique Souza" userId="e16f5053fa474369" providerId="LiveId" clId="{B4B8F696-5E9E-4023-84FD-A0E4807327E1}" dt="2025-03-15T20:54:55.112" v="421" actId="242"/>
          <ac:spMkLst>
            <pc:docMk/>
            <pc:sldMk cId="2315204132" sldId="277"/>
            <ac:spMk id="168" creationId="{00000000-0000-0000-0000-000000000000}"/>
          </ac:spMkLst>
        </pc:spChg>
      </pc:sldChg>
      <pc:sldChg chg="mod modShow">
        <pc:chgData name="Henrique Souza" userId="e16f5053fa474369" providerId="LiveId" clId="{B4B8F696-5E9E-4023-84FD-A0E4807327E1}" dt="2025-03-15T20:34:33.470" v="20" actId="729"/>
        <pc:sldMkLst>
          <pc:docMk/>
          <pc:sldMk cId="3159590825" sldId="293"/>
        </pc:sldMkLst>
      </pc:sldChg>
      <pc:sldChg chg="mod modShow">
        <pc:chgData name="Henrique Souza" userId="e16f5053fa474369" providerId="LiveId" clId="{B4B8F696-5E9E-4023-84FD-A0E4807327E1}" dt="2025-03-15T20:34:33.470" v="20" actId="729"/>
        <pc:sldMkLst>
          <pc:docMk/>
          <pc:sldMk cId="2927315938" sldId="294"/>
        </pc:sldMkLst>
      </pc:sldChg>
      <pc:sldChg chg="addSp delSp modSp mod">
        <pc:chgData name="Henrique Souza" userId="e16f5053fa474369" providerId="LiveId" clId="{B4B8F696-5E9E-4023-84FD-A0E4807327E1}" dt="2025-03-16T23:05:54.319" v="493" actId="22"/>
        <pc:sldMkLst>
          <pc:docMk/>
          <pc:sldMk cId="4195145980" sldId="299"/>
        </pc:sldMkLst>
        <pc:spChg chg="add del mod">
          <ac:chgData name="Henrique Souza" userId="e16f5053fa474369" providerId="LiveId" clId="{B4B8F696-5E9E-4023-84FD-A0E4807327E1}" dt="2025-03-16T23:00:39.046" v="491" actId="478"/>
          <ac:spMkLst>
            <pc:docMk/>
            <pc:sldMk cId="4195145980" sldId="299"/>
            <ac:spMk id="3" creationId="{B36D59E6-B75A-18E4-398F-9949E46AA3B7}"/>
          </ac:spMkLst>
        </pc:spChg>
        <pc:spChg chg="del">
          <ac:chgData name="Henrique Souza" userId="e16f5053fa474369" providerId="LiveId" clId="{B4B8F696-5E9E-4023-84FD-A0E4807327E1}" dt="2025-03-16T23:00:36.606" v="490" actId="478"/>
          <ac:spMkLst>
            <pc:docMk/>
            <pc:sldMk cId="4195145980" sldId="299"/>
            <ac:spMk id="4" creationId="{B7D38E73-2109-66DD-E229-E7109681A5C3}"/>
          </ac:spMkLst>
        </pc:spChg>
        <pc:spChg chg="del">
          <ac:chgData name="Henrique Souza" userId="e16f5053fa474369" providerId="LiveId" clId="{B4B8F696-5E9E-4023-84FD-A0E4807327E1}" dt="2025-03-16T23:00:33.484" v="489" actId="478"/>
          <ac:spMkLst>
            <pc:docMk/>
            <pc:sldMk cId="4195145980" sldId="299"/>
            <ac:spMk id="5" creationId="{F232AD4E-336F-4656-0E6A-261693F29563}"/>
          </ac:spMkLst>
        </pc:spChg>
        <pc:spChg chg="add del mod">
          <ac:chgData name="Henrique Souza" userId="e16f5053fa474369" providerId="LiveId" clId="{B4B8F696-5E9E-4023-84FD-A0E4807327E1}" dt="2025-03-16T23:05:54.061" v="492" actId="478"/>
          <ac:spMkLst>
            <pc:docMk/>
            <pc:sldMk cId="4195145980" sldId="299"/>
            <ac:spMk id="7" creationId="{48D5400A-C66B-A3F6-9481-822679BF8ED3}"/>
          </ac:spMkLst>
        </pc:spChg>
        <pc:picChg chg="add">
          <ac:chgData name="Henrique Souza" userId="e16f5053fa474369" providerId="LiveId" clId="{B4B8F696-5E9E-4023-84FD-A0E4807327E1}" dt="2025-03-16T23:05:54.319" v="493" actId="22"/>
          <ac:picMkLst>
            <pc:docMk/>
            <pc:sldMk cId="4195145980" sldId="299"/>
            <ac:picMk id="9" creationId="{A4F9A784-D8B8-9FBC-8258-98ED398C2A6D}"/>
          </ac:picMkLst>
        </pc:picChg>
      </pc:sldChg>
      <pc:sldChg chg="modSp mod">
        <pc:chgData name="Henrique Souza" userId="e16f5053fa474369" providerId="LiveId" clId="{B4B8F696-5E9E-4023-84FD-A0E4807327E1}" dt="2025-03-16T23:00:28.116" v="488" actId="20577"/>
        <pc:sldMkLst>
          <pc:docMk/>
          <pc:sldMk cId="1370538157" sldId="317"/>
        </pc:sldMkLst>
        <pc:spChg chg="mod">
          <ac:chgData name="Henrique Souza" userId="e16f5053fa474369" providerId="LiveId" clId="{B4B8F696-5E9E-4023-84FD-A0E4807327E1}" dt="2025-03-16T23:00:28.116" v="488" actId="20577"/>
          <ac:spMkLst>
            <pc:docMk/>
            <pc:sldMk cId="1370538157" sldId="317"/>
            <ac:spMk id="194" creationId="{A25507F4-58EB-46AC-F239-92D74B98F483}"/>
          </ac:spMkLst>
        </pc:spChg>
      </pc:sldChg>
      <pc:sldChg chg="mod modShow">
        <pc:chgData name="Henrique Souza" userId="e16f5053fa474369" providerId="LiveId" clId="{B4B8F696-5E9E-4023-84FD-A0E4807327E1}" dt="2025-03-15T20:34:33.470" v="20" actId="729"/>
        <pc:sldMkLst>
          <pc:docMk/>
          <pc:sldMk cId="741701466" sldId="350"/>
        </pc:sldMkLst>
      </pc:sldChg>
      <pc:sldChg chg="mod modShow">
        <pc:chgData name="Henrique Souza" userId="e16f5053fa474369" providerId="LiveId" clId="{B4B8F696-5E9E-4023-84FD-A0E4807327E1}" dt="2025-03-15T20:34:33.470" v="20" actId="729"/>
        <pc:sldMkLst>
          <pc:docMk/>
          <pc:sldMk cId="1560431330" sldId="367"/>
        </pc:sldMkLst>
      </pc:sldChg>
      <pc:sldChg chg="mod modShow">
        <pc:chgData name="Henrique Souza" userId="e16f5053fa474369" providerId="LiveId" clId="{B4B8F696-5E9E-4023-84FD-A0E4807327E1}" dt="2025-03-15T20:34:33.470" v="20" actId="729"/>
        <pc:sldMkLst>
          <pc:docMk/>
          <pc:sldMk cId="1898600898" sldId="368"/>
        </pc:sldMkLst>
      </pc:sldChg>
      <pc:sldChg chg="mod modShow">
        <pc:chgData name="Henrique Souza" userId="e16f5053fa474369" providerId="LiveId" clId="{B4B8F696-5E9E-4023-84FD-A0E4807327E1}" dt="2025-03-15T20:34:33.470" v="20" actId="729"/>
        <pc:sldMkLst>
          <pc:docMk/>
          <pc:sldMk cId="1781571617" sldId="369"/>
        </pc:sldMkLst>
      </pc:sldChg>
      <pc:sldChg chg="mod modShow">
        <pc:chgData name="Henrique Souza" userId="e16f5053fa474369" providerId="LiveId" clId="{B4B8F696-5E9E-4023-84FD-A0E4807327E1}" dt="2025-03-15T20:34:33.470" v="20" actId="729"/>
        <pc:sldMkLst>
          <pc:docMk/>
          <pc:sldMk cId="1814170234" sldId="370"/>
        </pc:sldMkLst>
      </pc:sldChg>
      <pc:sldChg chg="mod modShow">
        <pc:chgData name="Henrique Souza" userId="e16f5053fa474369" providerId="LiveId" clId="{B4B8F696-5E9E-4023-84FD-A0E4807327E1}" dt="2025-03-15T20:34:33.470" v="20" actId="729"/>
        <pc:sldMkLst>
          <pc:docMk/>
          <pc:sldMk cId="1149876663" sldId="371"/>
        </pc:sldMkLst>
      </pc:sldChg>
      <pc:sldChg chg="mod modShow">
        <pc:chgData name="Henrique Souza" userId="e16f5053fa474369" providerId="LiveId" clId="{B4B8F696-5E9E-4023-84FD-A0E4807327E1}" dt="2025-03-15T20:34:33.470" v="20" actId="729"/>
        <pc:sldMkLst>
          <pc:docMk/>
          <pc:sldMk cId="3099503565" sldId="372"/>
        </pc:sldMkLst>
      </pc:sldChg>
      <pc:sldChg chg="mod modShow">
        <pc:chgData name="Henrique Souza" userId="e16f5053fa474369" providerId="LiveId" clId="{B4B8F696-5E9E-4023-84FD-A0E4807327E1}" dt="2025-03-15T20:34:33.470" v="20" actId="729"/>
        <pc:sldMkLst>
          <pc:docMk/>
          <pc:sldMk cId="2736099607" sldId="373"/>
        </pc:sldMkLst>
      </pc:sldChg>
      <pc:sldChg chg="mod modShow">
        <pc:chgData name="Henrique Souza" userId="e16f5053fa474369" providerId="LiveId" clId="{B4B8F696-5E9E-4023-84FD-A0E4807327E1}" dt="2025-03-15T20:34:33.470" v="20" actId="729"/>
        <pc:sldMkLst>
          <pc:docMk/>
          <pc:sldMk cId="548682946" sldId="374"/>
        </pc:sldMkLst>
      </pc:sldChg>
      <pc:sldChg chg="mod modShow">
        <pc:chgData name="Henrique Souza" userId="e16f5053fa474369" providerId="LiveId" clId="{B4B8F696-5E9E-4023-84FD-A0E4807327E1}" dt="2025-03-15T20:34:33.470" v="20" actId="729"/>
        <pc:sldMkLst>
          <pc:docMk/>
          <pc:sldMk cId="1539416313" sldId="375"/>
        </pc:sldMkLst>
      </pc:sldChg>
      <pc:sldChg chg="mod modShow">
        <pc:chgData name="Henrique Souza" userId="e16f5053fa474369" providerId="LiveId" clId="{B4B8F696-5E9E-4023-84FD-A0E4807327E1}" dt="2025-03-15T20:34:33.470" v="20" actId="729"/>
        <pc:sldMkLst>
          <pc:docMk/>
          <pc:sldMk cId="4177667943" sldId="376"/>
        </pc:sldMkLst>
      </pc:sldChg>
      <pc:sldChg chg="mod modShow">
        <pc:chgData name="Henrique Souza" userId="e16f5053fa474369" providerId="LiveId" clId="{B4B8F696-5E9E-4023-84FD-A0E4807327E1}" dt="2025-03-15T20:34:33.470" v="20" actId="729"/>
        <pc:sldMkLst>
          <pc:docMk/>
          <pc:sldMk cId="2620984554" sldId="377"/>
        </pc:sldMkLst>
      </pc:sldChg>
      <pc:sldChg chg="mod modShow">
        <pc:chgData name="Henrique Souza" userId="e16f5053fa474369" providerId="LiveId" clId="{B4B8F696-5E9E-4023-84FD-A0E4807327E1}" dt="2025-03-15T20:34:33.470" v="20" actId="729"/>
        <pc:sldMkLst>
          <pc:docMk/>
          <pc:sldMk cId="535353760" sldId="378"/>
        </pc:sldMkLst>
      </pc:sldChg>
      <pc:sldChg chg="mod modShow">
        <pc:chgData name="Henrique Souza" userId="e16f5053fa474369" providerId="LiveId" clId="{B4B8F696-5E9E-4023-84FD-A0E4807327E1}" dt="2025-03-15T20:34:33.470" v="20" actId="729"/>
        <pc:sldMkLst>
          <pc:docMk/>
          <pc:sldMk cId="1501495195" sldId="379"/>
        </pc:sldMkLst>
      </pc:sldChg>
      <pc:sldChg chg="modSp mod">
        <pc:chgData name="Henrique Souza" userId="e16f5053fa474369" providerId="LiveId" clId="{B4B8F696-5E9E-4023-84FD-A0E4807327E1}" dt="2025-03-15T20:39:09.211" v="45" actId="20577"/>
        <pc:sldMkLst>
          <pc:docMk/>
          <pc:sldMk cId="3853209465" sldId="380"/>
        </pc:sldMkLst>
        <pc:spChg chg="mod">
          <ac:chgData name="Henrique Souza" userId="e16f5053fa474369" providerId="LiveId" clId="{B4B8F696-5E9E-4023-84FD-A0E4807327E1}" dt="2025-03-15T20:39:09.211" v="45" actId="20577"/>
          <ac:spMkLst>
            <pc:docMk/>
            <pc:sldMk cId="3853209465" sldId="380"/>
            <ac:spMk id="196" creationId="{FAF0A056-0EE2-6FFD-89C2-7BFF935DABFA}"/>
          </ac:spMkLst>
        </pc:spChg>
      </pc:sldChg>
      <pc:sldChg chg="mod modShow">
        <pc:chgData name="Henrique Souza" userId="e16f5053fa474369" providerId="LiveId" clId="{B4B8F696-5E9E-4023-84FD-A0E4807327E1}" dt="2025-03-15T20:34:33.470" v="20" actId="729"/>
        <pc:sldMkLst>
          <pc:docMk/>
          <pc:sldMk cId="1207369420" sldId="381"/>
        </pc:sldMkLst>
      </pc:sldChg>
      <pc:sldChg chg="mod modShow">
        <pc:chgData name="Henrique Souza" userId="e16f5053fa474369" providerId="LiveId" clId="{B4B8F696-5E9E-4023-84FD-A0E4807327E1}" dt="2025-03-15T20:34:33.470" v="20" actId="729"/>
        <pc:sldMkLst>
          <pc:docMk/>
          <pc:sldMk cId="2426563775" sldId="382"/>
        </pc:sldMkLst>
      </pc:sldChg>
      <pc:sldChg chg="mod modShow">
        <pc:chgData name="Henrique Souza" userId="e16f5053fa474369" providerId="LiveId" clId="{B4B8F696-5E9E-4023-84FD-A0E4807327E1}" dt="2025-03-15T20:34:33.470" v="20" actId="729"/>
        <pc:sldMkLst>
          <pc:docMk/>
          <pc:sldMk cId="2130999812" sldId="383"/>
        </pc:sldMkLst>
      </pc:sldChg>
      <pc:sldChg chg="mod modShow">
        <pc:chgData name="Henrique Souza" userId="e16f5053fa474369" providerId="LiveId" clId="{B4B8F696-5E9E-4023-84FD-A0E4807327E1}" dt="2025-03-15T20:34:33.470" v="20" actId="729"/>
        <pc:sldMkLst>
          <pc:docMk/>
          <pc:sldMk cId="2344504209" sldId="384"/>
        </pc:sldMkLst>
      </pc:sldChg>
      <pc:sldChg chg="mod modShow">
        <pc:chgData name="Henrique Souza" userId="e16f5053fa474369" providerId="LiveId" clId="{B4B8F696-5E9E-4023-84FD-A0E4807327E1}" dt="2025-03-15T20:34:33.470" v="20" actId="729"/>
        <pc:sldMkLst>
          <pc:docMk/>
          <pc:sldMk cId="1779782726" sldId="385"/>
        </pc:sldMkLst>
      </pc:sldChg>
      <pc:sldChg chg="mod modShow">
        <pc:chgData name="Henrique Souza" userId="e16f5053fa474369" providerId="LiveId" clId="{B4B8F696-5E9E-4023-84FD-A0E4807327E1}" dt="2025-03-15T20:34:33.470" v="20" actId="729"/>
        <pc:sldMkLst>
          <pc:docMk/>
          <pc:sldMk cId="399237474" sldId="386"/>
        </pc:sldMkLst>
      </pc:sldChg>
      <pc:sldChg chg="modNotesTx">
        <pc:chgData name="Henrique Souza" userId="e16f5053fa474369" providerId="LiveId" clId="{B4B8F696-5E9E-4023-84FD-A0E4807327E1}" dt="2025-03-15T21:20:28.408" v="427"/>
        <pc:sldMkLst>
          <pc:docMk/>
          <pc:sldMk cId="1038936322" sldId="388"/>
        </pc:sldMkLst>
      </pc:sldChg>
      <pc:sldChg chg="modNotesTx">
        <pc:chgData name="Henrique Souza" userId="e16f5053fa474369" providerId="LiveId" clId="{B4B8F696-5E9E-4023-84FD-A0E4807327E1}" dt="2025-03-16T02:44:50.306" v="428"/>
        <pc:sldMkLst>
          <pc:docMk/>
          <pc:sldMk cId="1886870473" sldId="390"/>
        </pc:sldMkLst>
      </pc:sldChg>
      <pc:sldChg chg="modNotesTx">
        <pc:chgData name="Henrique Souza" userId="e16f5053fa474369" providerId="LiveId" clId="{B4B8F696-5E9E-4023-84FD-A0E4807327E1}" dt="2025-03-16T03:22:52.150" v="436"/>
        <pc:sldMkLst>
          <pc:docMk/>
          <pc:sldMk cId="2921449308" sldId="391"/>
        </pc:sldMkLst>
      </pc:sldChg>
      <pc:sldChg chg="modSp mod">
        <pc:chgData name="Henrique Souza" userId="e16f5053fa474369" providerId="LiveId" clId="{B4B8F696-5E9E-4023-84FD-A0E4807327E1}" dt="2025-03-15T20:39:13.998" v="46" actId="20577"/>
        <pc:sldMkLst>
          <pc:docMk/>
          <pc:sldMk cId="3804407375" sldId="393"/>
        </pc:sldMkLst>
        <pc:spChg chg="mod">
          <ac:chgData name="Henrique Souza" userId="e16f5053fa474369" providerId="LiveId" clId="{B4B8F696-5E9E-4023-84FD-A0E4807327E1}" dt="2025-03-15T20:39:13.998" v="46" actId="20577"/>
          <ac:spMkLst>
            <pc:docMk/>
            <pc:sldMk cId="3804407375" sldId="393"/>
            <ac:spMk id="196" creationId="{CC3CE1E9-72F4-D305-A7EC-59CEB10981D4}"/>
          </ac:spMkLst>
        </pc:spChg>
      </pc:sldChg>
      <pc:sldChg chg="add">
        <pc:chgData name="Henrique Souza" userId="e16f5053fa474369" providerId="LiveId" clId="{B4B8F696-5E9E-4023-84FD-A0E4807327E1}" dt="2025-03-15T20:39:03.434" v="44" actId="2890"/>
        <pc:sldMkLst>
          <pc:docMk/>
          <pc:sldMk cId="2062758058" sldId="394"/>
        </pc:sldMkLst>
      </pc:sldChg>
      <pc:sldChg chg="addSp modSp new mod modClrScheme chgLayout modNotesTx">
        <pc:chgData name="Henrique Souza" userId="e16f5053fa474369" providerId="LiveId" clId="{B4B8F696-5E9E-4023-84FD-A0E4807327E1}" dt="2025-03-15T20:43:01.107" v="221"/>
        <pc:sldMkLst>
          <pc:docMk/>
          <pc:sldMk cId="534159730" sldId="395"/>
        </pc:sldMkLst>
        <pc:spChg chg="mod ord">
          <ac:chgData name="Henrique Souza" userId="e16f5053fa474369" providerId="LiveId" clId="{B4B8F696-5E9E-4023-84FD-A0E4807327E1}" dt="2025-03-15T20:40:09.912" v="113" actId="700"/>
          <ac:spMkLst>
            <pc:docMk/>
            <pc:sldMk cId="534159730" sldId="395"/>
            <ac:spMk id="2" creationId="{7B0EA5B5-02BC-3ED7-E0CB-AD9153822C49}"/>
          </ac:spMkLst>
        </pc:spChg>
        <pc:spChg chg="add mod ord">
          <ac:chgData name="Henrique Souza" userId="e16f5053fa474369" providerId="LiveId" clId="{B4B8F696-5E9E-4023-84FD-A0E4807327E1}" dt="2025-03-15T20:40:20.211" v="145" actId="20577"/>
          <ac:spMkLst>
            <pc:docMk/>
            <pc:sldMk cId="534159730" sldId="395"/>
            <ac:spMk id="3" creationId="{E00E192C-BECB-E43A-7273-2D4CE76894AF}"/>
          </ac:spMkLst>
        </pc:spChg>
        <pc:spChg chg="add mod ord">
          <ac:chgData name="Henrique Souza" userId="e16f5053fa474369" providerId="LiveId" clId="{B4B8F696-5E9E-4023-84FD-A0E4807327E1}" dt="2025-03-15T20:41:48.681" v="201"/>
          <ac:spMkLst>
            <pc:docMk/>
            <pc:sldMk cId="534159730" sldId="395"/>
            <ac:spMk id="4" creationId="{3CC65617-B1CC-2667-F16E-2EEFEF848EE2}"/>
          </ac:spMkLst>
        </pc:spChg>
      </pc:sldChg>
      <pc:sldChg chg="modSp new mod modNotesTx">
        <pc:chgData name="Henrique Souza" userId="e16f5053fa474369" providerId="LiveId" clId="{B4B8F696-5E9E-4023-84FD-A0E4807327E1}" dt="2025-03-15T20:44:02.474" v="255" actId="20577"/>
        <pc:sldMkLst>
          <pc:docMk/>
          <pc:sldMk cId="2140852843" sldId="396"/>
        </pc:sldMkLst>
        <pc:spChg chg="mod">
          <ac:chgData name="Henrique Souza" userId="e16f5053fa474369" providerId="LiveId" clId="{B4B8F696-5E9E-4023-84FD-A0E4807327E1}" dt="2025-03-15T20:40:56.142" v="182" actId="20577"/>
          <ac:spMkLst>
            <pc:docMk/>
            <pc:sldMk cId="2140852843" sldId="396"/>
            <ac:spMk id="2" creationId="{405E9315-C44D-508D-6197-98F4DB425077}"/>
          </ac:spMkLst>
        </pc:spChg>
        <pc:spChg chg="mod">
          <ac:chgData name="Henrique Souza" userId="e16f5053fa474369" providerId="LiveId" clId="{B4B8F696-5E9E-4023-84FD-A0E4807327E1}" dt="2025-03-15T20:43:42.273" v="227"/>
          <ac:spMkLst>
            <pc:docMk/>
            <pc:sldMk cId="2140852843" sldId="396"/>
            <ac:spMk id="3" creationId="{C5A179CE-9311-C74E-B25C-71EB78AEA2D0}"/>
          </ac:spMkLst>
        </pc:spChg>
      </pc:sldChg>
      <pc:sldChg chg="addSp delSp modSp add mod">
        <pc:chgData name="Henrique Souza" userId="e16f5053fa474369" providerId="LiveId" clId="{B4B8F696-5E9E-4023-84FD-A0E4807327E1}" dt="2025-03-15T20:51:32.090" v="273" actId="14734"/>
        <pc:sldMkLst>
          <pc:docMk/>
          <pc:sldMk cId="1853867096" sldId="397"/>
        </pc:sldMkLst>
        <pc:spChg chg="mod">
          <ac:chgData name="Henrique Souza" userId="e16f5053fa474369" providerId="LiveId" clId="{B4B8F696-5E9E-4023-84FD-A0E4807327E1}" dt="2025-03-15T20:41:05.113" v="191" actId="20577"/>
          <ac:spMkLst>
            <pc:docMk/>
            <pc:sldMk cId="1853867096" sldId="397"/>
            <ac:spMk id="2" creationId="{77C8F375-3DB1-9810-9248-4DEE6CB33899}"/>
          </ac:spMkLst>
        </pc:spChg>
        <pc:spChg chg="del">
          <ac:chgData name="Henrique Souza" userId="e16f5053fa474369" providerId="LiveId" clId="{B4B8F696-5E9E-4023-84FD-A0E4807327E1}" dt="2025-03-15T20:50:18.990" v="256" actId="478"/>
          <ac:spMkLst>
            <pc:docMk/>
            <pc:sldMk cId="1853867096" sldId="397"/>
            <ac:spMk id="3" creationId="{89798BEC-A2D6-0D12-03C6-DC1E883B8EAA}"/>
          </ac:spMkLst>
        </pc:spChg>
        <pc:graphicFrameChg chg="add mod">
          <ac:chgData name="Henrique Souza" userId="e16f5053fa474369" providerId="LiveId" clId="{B4B8F696-5E9E-4023-84FD-A0E4807327E1}" dt="2025-03-15T20:50:19.369" v="257"/>
          <ac:graphicFrameMkLst>
            <pc:docMk/>
            <pc:sldMk cId="1853867096" sldId="397"/>
            <ac:graphicFrameMk id="5" creationId="{71D685CB-3EE7-A694-D419-9D8D8948F072}"/>
          </ac:graphicFrameMkLst>
        </pc:graphicFrameChg>
        <pc:graphicFrameChg chg="add mod">
          <ac:chgData name="Henrique Souza" userId="e16f5053fa474369" providerId="LiveId" clId="{B4B8F696-5E9E-4023-84FD-A0E4807327E1}" dt="2025-03-15T20:50:19.369" v="257"/>
          <ac:graphicFrameMkLst>
            <pc:docMk/>
            <pc:sldMk cId="1853867096" sldId="397"/>
            <ac:graphicFrameMk id="6" creationId="{55BBEF73-BBB1-55A5-6E37-B62959DA8BBC}"/>
          </ac:graphicFrameMkLst>
        </pc:graphicFrameChg>
        <pc:graphicFrameChg chg="add mod">
          <ac:chgData name="Henrique Souza" userId="e16f5053fa474369" providerId="LiveId" clId="{B4B8F696-5E9E-4023-84FD-A0E4807327E1}" dt="2025-03-15T20:50:19.369" v="257"/>
          <ac:graphicFrameMkLst>
            <pc:docMk/>
            <pc:sldMk cId="1853867096" sldId="397"/>
            <ac:graphicFrameMk id="7" creationId="{BDB9F720-71AC-301B-F04D-21689F7CFA44}"/>
          </ac:graphicFrameMkLst>
        </pc:graphicFrameChg>
        <pc:graphicFrameChg chg="add mod">
          <ac:chgData name="Henrique Souza" userId="e16f5053fa474369" providerId="LiveId" clId="{B4B8F696-5E9E-4023-84FD-A0E4807327E1}" dt="2025-03-15T20:50:19.369" v="257"/>
          <ac:graphicFrameMkLst>
            <pc:docMk/>
            <pc:sldMk cId="1853867096" sldId="397"/>
            <ac:graphicFrameMk id="8" creationId="{BF873600-A637-52DC-A6EA-CE52BA102942}"/>
          </ac:graphicFrameMkLst>
        </pc:graphicFrameChg>
        <pc:graphicFrameChg chg="add mod">
          <ac:chgData name="Henrique Souza" userId="e16f5053fa474369" providerId="LiveId" clId="{B4B8F696-5E9E-4023-84FD-A0E4807327E1}" dt="2025-03-15T20:50:19.369" v="257"/>
          <ac:graphicFrameMkLst>
            <pc:docMk/>
            <pc:sldMk cId="1853867096" sldId="397"/>
            <ac:graphicFrameMk id="9" creationId="{4486134A-51AB-C204-C8AD-91FB8621E2EF}"/>
          </ac:graphicFrameMkLst>
        </pc:graphicFrameChg>
        <pc:graphicFrameChg chg="add mod">
          <ac:chgData name="Henrique Souza" userId="e16f5053fa474369" providerId="LiveId" clId="{B4B8F696-5E9E-4023-84FD-A0E4807327E1}" dt="2025-03-15T20:50:19.369" v="257"/>
          <ac:graphicFrameMkLst>
            <pc:docMk/>
            <pc:sldMk cId="1853867096" sldId="397"/>
            <ac:graphicFrameMk id="10" creationId="{4FA2B82B-A3B8-99D5-D44B-07874AFD347B}"/>
          </ac:graphicFrameMkLst>
        </pc:graphicFrameChg>
        <pc:graphicFrameChg chg="add mod">
          <ac:chgData name="Henrique Souza" userId="e16f5053fa474369" providerId="LiveId" clId="{B4B8F696-5E9E-4023-84FD-A0E4807327E1}" dt="2025-03-15T20:50:19.369" v="257"/>
          <ac:graphicFrameMkLst>
            <pc:docMk/>
            <pc:sldMk cId="1853867096" sldId="397"/>
            <ac:graphicFrameMk id="11" creationId="{6C3C43EE-60DA-2CF8-DA5D-80E50E7CFA22}"/>
          </ac:graphicFrameMkLst>
        </pc:graphicFrameChg>
        <pc:graphicFrameChg chg="add mod modGraphic">
          <ac:chgData name="Henrique Souza" userId="e16f5053fa474369" providerId="LiveId" clId="{B4B8F696-5E9E-4023-84FD-A0E4807327E1}" dt="2025-03-15T20:51:32.090" v="273" actId="14734"/>
          <ac:graphicFrameMkLst>
            <pc:docMk/>
            <pc:sldMk cId="1853867096" sldId="397"/>
            <ac:graphicFrameMk id="12" creationId="{17A131E5-9AE9-00AF-DD49-AB87AC0C2615}"/>
          </ac:graphicFrameMkLst>
        </pc:graphicFrameChg>
      </pc:sldChg>
      <pc:sldChg chg="addSp delSp modSp add mod modNotesTx">
        <pc:chgData name="Henrique Souza" userId="e16f5053fa474369" providerId="LiveId" clId="{B4B8F696-5E9E-4023-84FD-A0E4807327E1}" dt="2025-03-15T20:53:29.139" v="289"/>
        <pc:sldMkLst>
          <pc:docMk/>
          <pc:sldMk cId="977474031" sldId="398"/>
        </pc:sldMkLst>
        <pc:graphicFrameChg chg="add mod modGraphic">
          <ac:chgData name="Henrique Souza" userId="e16f5053fa474369" providerId="LiveId" clId="{B4B8F696-5E9E-4023-84FD-A0E4807327E1}" dt="2025-03-15T20:52:15.871" v="288" actId="1076"/>
          <ac:graphicFrameMkLst>
            <pc:docMk/>
            <pc:sldMk cId="977474031" sldId="398"/>
            <ac:graphicFrameMk id="3" creationId="{742A51E7-6C81-16D6-1A34-91B5C3CF995D}"/>
          </ac:graphicFrameMkLst>
        </pc:graphicFrameChg>
        <pc:graphicFrameChg chg="del">
          <ac:chgData name="Henrique Souza" userId="e16f5053fa474369" providerId="LiveId" clId="{B4B8F696-5E9E-4023-84FD-A0E4807327E1}" dt="2025-03-15T20:51:50.458" v="275" actId="478"/>
          <ac:graphicFrameMkLst>
            <pc:docMk/>
            <pc:sldMk cId="977474031" sldId="398"/>
            <ac:graphicFrameMk id="12" creationId="{0CAA585F-55A7-CEE4-B265-B246A56F2CB4}"/>
          </ac:graphicFrameMkLst>
        </pc:graphicFrameChg>
      </pc:sldChg>
    </pc:docChg>
  </pc:docChgLst>
  <pc:docChgLst>
    <pc:chgData name="Henrique Souza" userId="e16f5053fa474369" providerId="LiveId" clId="{B2BAD3FF-019C-4BA0-9ED9-2B6E623CF3FD}"/>
    <pc:docChg chg="undo custSel addSld delSld modSld sldOrd">
      <pc:chgData name="Henrique Souza" userId="e16f5053fa474369" providerId="LiveId" clId="{B2BAD3FF-019C-4BA0-9ED9-2B6E623CF3FD}" dt="2024-11-25T01:21:56.734" v="950" actId="729"/>
      <pc:docMkLst>
        <pc:docMk/>
      </pc:docMkLst>
      <pc:sldChg chg="add del">
        <pc:chgData name="Henrique Souza" userId="e16f5053fa474369" providerId="LiveId" clId="{B2BAD3FF-019C-4BA0-9ED9-2B6E623CF3FD}" dt="2024-11-10T02:07:13.365" v="233" actId="47"/>
        <pc:sldMkLst>
          <pc:docMk/>
          <pc:sldMk cId="477887693" sldId="260"/>
        </pc:sldMkLst>
      </pc:sldChg>
      <pc:sldChg chg="add del">
        <pc:chgData name="Henrique Souza" userId="e16f5053fa474369" providerId="LiveId" clId="{B2BAD3FF-019C-4BA0-9ED9-2B6E623CF3FD}" dt="2024-11-10T02:07:13.365" v="233" actId="47"/>
        <pc:sldMkLst>
          <pc:docMk/>
          <pc:sldMk cId="3482530628" sldId="262"/>
        </pc:sldMkLst>
      </pc:sldChg>
      <pc:sldChg chg="del mod modShow">
        <pc:chgData name="Henrique Souza" userId="e16f5053fa474369" providerId="LiveId" clId="{B2BAD3FF-019C-4BA0-9ED9-2B6E623CF3FD}" dt="2024-11-10T01:40:39.756" v="14" actId="47"/>
        <pc:sldMkLst>
          <pc:docMk/>
          <pc:sldMk cId="0" sldId="263"/>
        </pc:sldMkLst>
      </pc:sldChg>
      <pc:sldChg chg="modSp mod">
        <pc:chgData name="Henrique Souza" userId="e16f5053fa474369" providerId="LiveId" clId="{B2BAD3FF-019C-4BA0-9ED9-2B6E623CF3FD}" dt="2024-11-10T01:50:34.806" v="174" actId="20577"/>
        <pc:sldMkLst>
          <pc:docMk/>
          <pc:sldMk cId="0" sldId="264"/>
        </pc:sldMkLst>
      </pc:sldChg>
      <pc:sldChg chg="modSp mod">
        <pc:chgData name="Henrique Souza" userId="e16f5053fa474369" providerId="LiveId" clId="{B2BAD3FF-019C-4BA0-9ED9-2B6E623CF3FD}" dt="2024-11-10T01:44:24.727" v="124" actId="20577"/>
        <pc:sldMkLst>
          <pc:docMk/>
          <pc:sldMk cId="0" sldId="265"/>
        </pc:sldMkLst>
      </pc:sldChg>
      <pc:sldChg chg="add del">
        <pc:chgData name="Henrique Souza" userId="e16f5053fa474369" providerId="LiveId" clId="{B2BAD3FF-019C-4BA0-9ED9-2B6E623CF3FD}" dt="2024-11-10T02:07:13.365" v="233" actId="47"/>
        <pc:sldMkLst>
          <pc:docMk/>
          <pc:sldMk cId="431737623" sldId="267"/>
        </pc:sldMkLst>
      </pc:sldChg>
      <pc:sldChg chg="add del">
        <pc:chgData name="Henrique Souza" userId="e16f5053fa474369" providerId="LiveId" clId="{B2BAD3FF-019C-4BA0-9ED9-2B6E623CF3FD}" dt="2024-11-10T02:07:13.365" v="233" actId="47"/>
        <pc:sldMkLst>
          <pc:docMk/>
          <pc:sldMk cId="2403457311" sldId="268"/>
        </pc:sldMkLst>
      </pc:sldChg>
      <pc:sldChg chg="add del">
        <pc:chgData name="Henrique Souza" userId="e16f5053fa474369" providerId="LiveId" clId="{B2BAD3FF-019C-4BA0-9ED9-2B6E623CF3FD}" dt="2024-11-10T02:07:13.365" v="233" actId="47"/>
        <pc:sldMkLst>
          <pc:docMk/>
          <pc:sldMk cId="1585867685" sldId="270"/>
        </pc:sldMkLst>
      </pc:sldChg>
      <pc:sldChg chg="modSp mod">
        <pc:chgData name="Henrique Souza" userId="e16f5053fa474369" providerId="LiveId" clId="{B2BAD3FF-019C-4BA0-9ED9-2B6E623CF3FD}" dt="2024-11-09T17:46:09.560" v="5" actId="20577"/>
        <pc:sldMkLst>
          <pc:docMk/>
          <pc:sldMk cId="1393734078" sldId="276"/>
        </pc:sldMkLst>
      </pc:sldChg>
      <pc:sldChg chg="modSp mod">
        <pc:chgData name="Henrique Souza" userId="e16f5053fa474369" providerId="LiveId" clId="{B2BAD3FF-019C-4BA0-9ED9-2B6E623CF3FD}" dt="2024-11-10T01:40:28.862" v="12" actId="14100"/>
        <pc:sldMkLst>
          <pc:docMk/>
          <pc:sldMk cId="2315204132" sldId="277"/>
        </pc:sldMkLst>
      </pc:sldChg>
      <pc:sldChg chg="add del">
        <pc:chgData name="Henrique Souza" userId="e16f5053fa474369" providerId="LiveId" clId="{B2BAD3FF-019C-4BA0-9ED9-2B6E623CF3FD}" dt="2024-11-10T02:07:13.365" v="233" actId="47"/>
        <pc:sldMkLst>
          <pc:docMk/>
          <pc:sldMk cId="984356727" sldId="278"/>
        </pc:sldMkLst>
      </pc:sldChg>
      <pc:sldChg chg="add del">
        <pc:chgData name="Henrique Souza" userId="e16f5053fa474369" providerId="LiveId" clId="{B2BAD3FF-019C-4BA0-9ED9-2B6E623CF3FD}" dt="2024-11-10T02:07:13.365" v="233" actId="47"/>
        <pc:sldMkLst>
          <pc:docMk/>
          <pc:sldMk cId="3448223962" sldId="279"/>
        </pc:sldMkLst>
      </pc:sldChg>
      <pc:sldChg chg="modSp add mod modNotesTx">
        <pc:chgData name="Henrique Souza" userId="e16f5053fa474369" providerId="LiveId" clId="{B2BAD3FF-019C-4BA0-9ED9-2B6E623CF3FD}" dt="2024-11-10T02:08:52.959" v="247" actId="20577"/>
        <pc:sldMkLst>
          <pc:docMk/>
          <pc:sldMk cId="1468757721" sldId="282"/>
        </pc:sldMkLst>
      </pc:sldChg>
      <pc:sldChg chg="add del">
        <pc:chgData name="Henrique Souza" userId="e16f5053fa474369" providerId="LiveId" clId="{B2BAD3FF-019C-4BA0-9ED9-2B6E623CF3FD}" dt="2024-11-10T02:07:13.365" v="233" actId="47"/>
        <pc:sldMkLst>
          <pc:docMk/>
          <pc:sldMk cId="3179099180" sldId="286"/>
        </pc:sldMkLst>
      </pc:sldChg>
      <pc:sldChg chg="mod modShow">
        <pc:chgData name="Henrique Souza" userId="e16f5053fa474369" providerId="LiveId" clId="{B2BAD3FF-019C-4BA0-9ED9-2B6E623CF3FD}" dt="2024-11-10T01:39:52.849" v="6" actId="729"/>
        <pc:sldMkLst>
          <pc:docMk/>
          <pc:sldMk cId="0" sldId="288"/>
        </pc:sldMkLst>
      </pc:sldChg>
      <pc:sldChg chg="add del">
        <pc:chgData name="Henrique Souza" userId="e16f5053fa474369" providerId="LiveId" clId="{B2BAD3FF-019C-4BA0-9ED9-2B6E623CF3FD}" dt="2024-11-10T02:07:13.365" v="233" actId="47"/>
        <pc:sldMkLst>
          <pc:docMk/>
          <pc:sldMk cId="405866196" sldId="289"/>
        </pc:sldMkLst>
      </pc:sldChg>
      <pc:sldChg chg="add del">
        <pc:chgData name="Henrique Souza" userId="e16f5053fa474369" providerId="LiveId" clId="{B2BAD3FF-019C-4BA0-9ED9-2B6E623CF3FD}" dt="2024-11-10T02:07:13.365" v="233" actId="47"/>
        <pc:sldMkLst>
          <pc:docMk/>
          <pc:sldMk cId="3931850751" sldId="290"/>
        </pc:sldMkLst>
      </pc:sldChg>
      <pc:sldChg chg="add del">
        <pc:chgData name="Henrique Souza" userId="e16f5053fa474369" providerId="LiveId" clId="{B2BAD3FF-019C-4BA0-9ED9-2B6E623CF3FD}" dt="2024-11-10T02:07:13.365" v="233" actId="47"/>
        <pc:sldMkLst>
          <pc:docMk/>
          <pc:sldMk cId="3333858292" sldId="291"/>
        </pc:sldMkLst>
      </pc:sldChg>
      <pc:sldChg chg="add del">
        <pc:chgData name="Henrique Souza" userId="e16f5053fa474369" providerId="LiveId" clId="{B2BAD3FF-019C-4BA0-9ED9-2B6E623CF3FD}" dt="2024-11-10T02:07:13.365" v="233" actId="47"/>
        <pc:sldMkLst>
          <pc:docMk/>
          <pc:sldMk cId="3895080296" sldId="292"/>
        </pc:sldMkLst>
      </pc:sldChg>
      <pc:sldChg chg="modSp mod ord">
        <pc:chgData name="Henrique Souza" userId="e16f5053fa474369" providerId="LiveId" clId="{B2BAD3FF-019C-4BA0-9ED9-2B6E623CF3FD}" dt="2024-11-10T02:06:37.686" v="230" actId="20577"/>
        <pc:sldMkLst>
          <pc:docMk/>
          <pc:sldMk cId="3159590825" sldId="293"/>
        </pc:sldMkLst>
      </pc:sldChg>
      <pc:sldChg chg="modSp mod ord">
        <pc:chgData name="Henrique Souza" userId="e16f5053fa474369" providerId="LiveId" clId="{B2BAD3FF-019C-4BA0-9ED9-2B6E623CF3FD}" dt="2024-11-10T01:47:23.240" v="147" actId="20577"/>
        <pc:sldMkLst>
          <pc:docMk/>
          <pc:sldMk cId="2927315938" sldId="294"/>
        </pc:sldMkLst>
      </pc:sldChg>
      <pc:sldChg chg="add del">
        <pc:chgData name="Henrique Souza" userId="e16f5053fa474369" providerId="LiveId" clId="{B2BAD3FF-019C-4BA0-9ED9-2B6E623CF3FD}" dt="2024-11-10T02:07:13.365" v="233" actId="47"/>
        <pc:sldMkLst>
          <pc:docMk/>
          <pc:sldMk cId="2416163790" sldId="295"/>
        </pc:sldMkLst>
      </pc:sldChg>
      <pc:sldChg chg="add del">
        <pc:chgData name="Henrique Souza" userId="e16f5053fa474369" providerId="LiveId" clId="{B2BAD3FF-019C-4BA0-9ED9-2B6E623CF3FD}" dt="2024-11-10T02:07:13.365" v="233" actId="47"/>
        <pc:sldMkLst>
          <pc:docMk/>
          <pc:sldMk cId="1693527336" sldId="296"/>
        </pc:sldMkLst>
      </pc:sldChg>
      <pc:sldChg chg="add del">
        <pc:chgData name="Henrique Souza" userId="e16f5053fa474369" providerId="LiveId" clId="{B2BAD3FF-019C-4BA0-9ED9-2B6E623CF3FD}" dt="2024-11-10T02:07:13.365" v="233" actId="47"/>
        <pc:sldMkLst>
          <pc:docMk/>
          <pc:sldMk cId="2894745531" sldId="297"/>
        </pc:sldMkLst>
      </pc:sldChg>
      <pc:sldChg chg="add del">
        <pc:chgData name="Henrique Souza" userId="e16f5053fa474369" providerId="LiveId" clId="{B2BAD3FF-019C-4BA0-9ED9-2B6E623CF3FD}" dt="2024-11-10T02:07:13.365" v="233" actId="47"/>
        <pc:sldMkLst>
          <pc:docMk/>
          <pc:sldMk cId="4265525988" sldId="298"/>
        </pc:sldMkLst>
      </pc:sldChg>
      <pc:sldChg chg="add del">
        <pc:chgData name="Henrique Souza" userId="e16f5053fa474369" providerId="LiveId" clId="{B2BAD3FF-019C-4BA0-9ED9-2B6E623CF3FD}" dt="2024-11-10T02:07:13.365" v="233" actId="47"/>
        <pc:sldMkLst>
          <pc:docMk/>
          <pc:sldMk cId="3816713397" sldId="299"/>
        </pc:sldMkLst>
      </pc:sldChg>
      <pc:sldChg chg="modSp add mod">
        <pc:chgData name="Henrique Souza" userId="e16f5053fa474369" providerId="LiveId" clId="{B2BAD3FF-019C-4BA0-9ED9-2B6E623CF3FD}" dt="2024-11-10T03:25:47.896" v="310" actId="1076"/>
        <pc:sldMkLst>
          <pc:docMk/>
          <pc:sldMk cId="4195145980" sldId="299"/>
        </pc:sldMkLst>
      </pc:sldChg>
      <pc:sldChg chg="add del">
        <pc:chgData name="Henrique Souza" userId="e16f5053fa474369" providerId="LiveId" clId="{B2BAD3FF-019C-4BA0-9ED9-2B6E623CF3FD}" dt="2024-11-10T02:07:13.365" v="233" actId="47"/>
        <pc:sldMkLst>
          <pc:docMk/>
          <pc:sldMk cId="2599991606" sldId="300"/>
        </pc:sldMkLst>
      </pc:sldChg>
      <pc:sldChg chg="add del">
        <pc:chgData name="Henrique Souza" userId="e16f5053fa474369" providerId="LiveId" clId="{B2BAD3FF-019C-4BA0-9ED9-2B6E623CF3FD}" dt="2024-11-10T02:07:13.365" v="233" actId="47"/>
        <pc:sldMkLst>
          <pc:docMk/>
          <pc:sldMk cId="2742833662" sldId="301"/>
        </pc:sldMkLst>
      </pc:sldChg>
      <pc:sldChg chg="add del">
        <pc:chgData name="Henrique Souza" userId="e16f5053fa474369" providerId="LiveId" clId="{B2BAD3FF-019C-4BA0-9ED9-2B6E623CF3FD}" dt="2024-11-10T02:07:13.365" v="233" actId="47"/>
        <pc:sldMkLst>
          <pc:docMk/>
          <pc:sldMk cId="322303215" sldId="302"/>
        </pc:sldMkLst>
      </pc:sldChg>
      <pc:sldChg chg="add del">
        <pc:chgData name="Henrique Souza" userId="e16f5053fa474369" providerId="LiveId" clId="{B2BAD3FF-019C-4BA0-9ED9-2B6E623CF3FD}" dt="2024-11-10T02:07:13.365" v="233" actId="47"/>
        <pc:sldMkLst>
          <pc:docMk/>
          <pc:sldMk cId="2766862786" sldId="303"/>
        </pc:sldMkLst>
      </pc:sldChg>
      <pc:sldChg chg="add del">
        <pc:chgData name="Henrique Souza" userId="e16f5053fa474369" providerId="LiveId" clId="{B2BAD3FF-019C-4BA0-9ED9-2B6E623CF3FD}" dt="2024-11-10T02:07:13.365" v="233" actId="47"/>
        <pc:sldMkLst>
          <pc:docMk/>
          <pc:sldMk cId="1704244947" sldId="305"/>
        </pc:sldMkLst>
      </pc:sldChg>
      <pc:sldChg chg="add del">
        <pc:chgData name="Henrique Souza" userId="e16f5053fa474369" providerId="LiveId" clId="{B2BAD3FF-019C-4BA0-9ED9-2B6E623CF3FD}" dt="2024-11-10T02:07:13.365" v="233" actId="47"/>
        <pc:sldMkLst>
          <pc:docMk/>
          <pc:sldMk cId="1449874181" sldId="306"/>
        </pc:sldMkLst>
      </pc:sldChg>
      <pc:sldChg chg="add del">
        <pc:chgData name="Henrique Souza" userId="e16f5053fa474369" providerId="LiveId" clId="{B2BAD3FF-019C-4BA0-9ED9-2B6E623CF3FD}" dt="2024-11-10T02:07:13.365" v="233" actId="47"/>
        <pc:sldMkLst>
          <pc:docMk/>
          <pc:sldMk cId="1792121114" sldId="307"/>
        </pc:sldMkLst>
      </pc:sldChg>
      <pc:sldChg chg="add del">
        <pc:chgData name="Henrique Souza" userId="e16f5053fa474369" providerId="LiveId" clId="{B2BAD3FF-019C-4BA0-9ED9-2B6E623CF3FD}" dt="2024-11-10T02:07:13.365" v="233" actId="47"/>
        <pc:sldMkLst>
          <pc:docMk/>
          <pc:sldMk cId="1871014685" sldId="308"/>
        </pc:sldMkLst>
      </pc:sldChg>
      <pc:sldChg chg="add del">
        <pc:chgData name="Henrique Souza" userId="e16f5053fa474369" providerId="LiveId" clId="{B2BAD3FF-019C-4BA0-9ED9-2B6E623CF3FD}" dt="2024-11-10T02:07:13.365" v="233" actId="47"/>
        <pc:sldMkLst>
          <pc:docMk/>
          <pc:sldMk cId="3276043654" sldId="309"/>
        </pc:sldMkLst>
      </pc:sldChg>
      <pc:sldChg chg="add del">
        <pc:chgData name="Henrique Souza" userId="e16f5053fa474369" providerId="LiveId" clId="{B2BAD3FF-019C-4BA0-9ED9-2B6E623CF3FD}" dt="2024-11-10T02:07:13.365" v="233" actId="47"/>
        <pc:sldMkLst>
          <pc:docMk/>
          <pc:sldMk cId="1198860700" sldId="310"/>
        </pc:sldMkLst>
      </pc:sldChg>
      <pc:sldChg chg="add del">
        <pc:chgData name="Henrique Souza" userId="e16f5053fa474369" providerId="LiveId" clId="{B2BAD3FF-019C-4BA0-9ED9-2B6E623CF3FD}" dt="2024-11-10T02:07:13.365" v="233" actId="47"/>
        <pc:sldMkLst>
          <pc:docMk/>
          <pc:sldMk cId="1128317977" sldId="311"/>
        </pc:sldMkLst>
      </pc:sldChg>
      <pc:sldChg chg="add del">
        <pc:chgData name="Henrique Souza" userId="e16f5053fa474369" providerId="LiveId" clId="{B2BAD3FF-019C-4BA0-9ED9-2B6E623CF3FD}" dt="2024-11-10T02:07:13.365" v="233" actId="47"/>
        <pc:sldMkLst>
          <pc:docMk/>
          <pc:sldMk cId="1525068879" sldId="312"/>
        </pc:sldMkLst>
      </pc:sldChg>
      <pc:sldChg chg="add del">
        <pc:chgData name="Henrique Souza" userId="e16f5053fa474369" providerId="LiveId" clId="{B2BAD3FF-019C-4BA0-9ED9-2B6E623CF3FD}" dt="2024-11-10T02:07:13.365" v="233" actId="47"/>
        <pc:sldMkLst>
          <pc:docMk/>
          <pc:sldMk cId="2065847132" sldId="313"/>
        </pc:sldMkLst>
      </pc:sldChg>
      <pc:sldChg chg="add del">
        <pc:chgData name="Henrique Souza" userId="e16f5053fa474369" providerId="LiveId" clId="{B2BAD3FF-019C-4BA0-9ED9-2B6E623CF3FD}" dt="2024-11-10T02:07:13.365" v="233" actId="47"/>
        <pc:sldMkLst>
          <pc:docMk/>
          <pc:sldMk cId="786526744" sldId="314"/>
        </pc:sldMkLst>
      </pc:sldChg>
      <pc:sldChg chg="add del">
        <pc:chgData name="Henrique Souza" userId="e16f5053fa474369" providerId="LiveId" clId="{B2BAD3FF-019C-4BA0-9ED9-2B6E623CF3FD}" dt="2024-11-10T02:07:13.365" v="233" actId="47"/>
        <pc:sldMkLst>
          <pc:docMk/>
          <pc:sldMk cId="1886665125" sldId="315"/>
        </pc:sldMkLst>
      </pc:sldChg>
      <pc:sldChg chg="add del">
        <pc:chgData name="Henrique Souza" userId="e16f5053fa474369" providerId="LiveId" clId="{B2BAD3FF-019C-4BA0-9ED9-2B6E623CF3FD}" dt="2024-11-10T02:07:13.365" v="233" actId="47"/>
        <pc:sldMkLst>
          <pc:docMk/>
          <pc:sldMk cId="3259750672" sldId="316"/>
        </pc:sldMkLst>
      </pc:sldChg>
      <pc:sldChg chg="modSp mod">
        <pc:chgData name="Henrique Souza" userId="e16f5053fa474369" providerId="LiveId" clId="{B2BAD3FF-019C-4BA0-9ED9-2B6E623CF3FD}" dt="2024-11-10T02:07:43.828" v="236" actId="20577"/>
        <pc:sldMkLst>
          <pc:docMk/>
          <pc:sldMk cId="1370538157" sldId="317"/>
        </pc:sldMkLst>
      </pc:sldChg>
      <pc:sldChg chg="modSp del mod">
        <pc:chgData name="Henrique Souza" userId="e16f5053fa474369" providerId="LiveId" clId="{B2BAD3FF-019C-4BA0-9ED9-2B6E623CF3FD}" dt="2024-11-10T02:24:13.743" v="251" actId="47"/>
        <pc:sldMkLst>
          <pc:docMk/>
          <pc:sldMk cId="1288457665" sldId="318"/>
        </pc:sldMkLst>
      </pc:sldChg>
      <pc:sldChg chg="modSp del mod">
        <pc:chgData name="Henrique Souza" userId="e16f5053fa474369" providerId="LiveId" clId="{B2BAD3FF-019C-4BA0-9ED9-2B6E623CF3FD}" dt="2024-11-10T02:24:13.743" v="251" actId="47"/>
        <pc:sldMkLst>
          <pc:docMk/>
          <pc:sldMk cId="3611906021" sldId="319"/>
        </pc:sldMkLst>
      </pc:sldChg>
      <pc:sldChg chg="modSp add mod">
        <pc:chgData name="Henrique Souza" userId="e16f5053fa474369" providerId="LiveId" clId="{B2BAD3FF-019C-4BA0-9ED9-2B6E623CF3FD}" dt="2024-11-10T03:23:16.145" v="281" actId="1076"/>
        <pc:sldMkLst>
          <pc:docMk/>
          <pc:sldMk cId="741701466" sldId="350"/>
        </pc:sldMkLst>
      </pc:sldChg>
      <pc:sldChg chg="add del">
        <pc:chgData name="Henrique Souza" userId="e16f5053fa474369" providerId="LiveId" clId="{B2BAD3FF-019C-4BA0-9ED9-2B6E623CF3FD}" dt="2024-11-10T02:04:10.015" v="199" actId="47"/>
        <pc:sldMkLst>
          <pc:docMk/>
          <pc:sldMk cId="2882348527" sldId="365"/>
        </pc:sldMkLst>
      </pc:sldChg>
      <pc:sldChg chg="modSp add mod">
        <pc:chgData name="Henrique Souza" userId="e16f5053fa474369" providerId="LiveId" clId="{B2BAD3FF-019C-4BA0-9ED9-2B6E623CF3FD}" dt="2024-11-10T03:25:34.392" v="308" actId="1076"/>
        <pc:sldMkLst>
          <pc:docMk/>
          <pc:sldMk cId="2365962193" sldId="366"/>
        </pc:sldMkLst>
      </pc:sldChg>
      <pc:sldChg chg="modSp add mod">
        <pc:chgData name="Henrique Souza" userId="e16f5053fa474369" providerId="LiveId" clId="{B2BAD3FF-019C-4BA0-9ED9-2B6E623CF3FD}" dt="2024-11-10T03:22:37.573" v="274" actId="1076"/>
        <pc:sldMkLst>
          <pc:docMk/>
          <pc:sldMk cId="1560431330" sldId="367"/>
        </pc:sldMkLst>
      </pc:sldChg>
      <pc:sldChg chg="modSp add mod modNotesTx">
        <pc:chgData name="Henrique Souza" userId="e16f5053fa474369" providerId="LiveId" clId="{B2BAD3FF-019C-4BA0-9ED9-2B6E623CF3FD}" dt="2024-11-24T16:25:28.174" v="949" actId="20577"/>
        <pc:sldMkLst>
          <pc:docMk/>
          <pc:sldMk cId="1898600898" sldId="368"/>
        </pc:sldMkLst>
      </pc:sldChg>
      <pc:sldChg chg="modSp add mod">
        <pc:chgData name="Henrique Souza" userId="e16f5053fa474369" providerId="LiveId" clId="{B2BAD3FF-019C-4BA0-9ED9-2B6E623CF3FD}" dt="2024-11-10T03:22:49.222" v="276" actId="1076"/>
        <pc:sldMkLst>
          <pc:docMk/>
          <pc:sldMk cId="1781571617" sldId="369"/>
        </pc:sldMkLst>
      </pc:sldChg>
      <pc:sldChg chg="modSp add mod">
        <pc:chgData name="Henrique Souza" userId="e16f5053fa474369" providerId="LiveId" clId="{B2BAD3FF-019C-4BA0-9ED9-2B6E623CF3FD}" dt="2024-11-10T03:22:55.106" v="277" actId="1076"/>
        <pc:sldMkLst>
          <pc:docMk/>
          <pc:sldMk cId="1814170234" sldId="370"/>
        </pc:sldMkLst>
      </pc:sldChg>
      <pc:sldChg chg="modSp add mod">
        <pc:chgData name="Henrique Souza" userId="e16f5053fa474369" providerId="LiveId" clId="{B2BAD3FF-019C-4BA0-9ED9-2B6E623CF3FD}" dt="2024-11-10T03:23:00.825" v="278" actId="1076"/>
        <pc:sldMkLst>
          <pc:docMk/>
          <pc:sldMk cId="1149876663" sldId="371"/>
        </pc:sldMkLst>
      </pc:sldChg>
      <pc:sldChg chg="modSp add mod">
        <pc:chgData name="Henrique Souza" userId="e16f5053fa474369" providerId="LiveId" clId="{B2BAD3FF-019C-4BA0-9ED9-2B6E623CF3FD}" dt="2024-11-10T03:23:06.149" v="279" actId="1076"/>
        <pc:sldMkLst>
          <pc:docMk/>
          <pc:sldMk cId="3099503565" sldId="372"/>
        </pc:sldMkLst>
      </pc:sldChg>
      <pc:sldChg chg="modSp add mod">
        <pc:chgData name="Henrique Souza" userId="e16f5053fa474369" providerId="LiveId" clId="{B2BAD3FF-019C-4BA0-9ED9-2B6E623CF3FD}" dt="2024-11-10T03:23:24.829" v="283" actId="1076"/>
        <pc:sldMkLst>
          <pc:docMk/>
          <pc:sldMk cId="2736099607" sldId="373"/>
        </pc:sldMkLst>
      </pc:sldChg>
      <pc:sldChg chg="modSp add mod">
        <pc:chgData name="Henrique Souza" userId="e16f5053fa474369" providerId="LiveId" clId="{B2BAD3FF-019C-4BA0-9ED9-2B6E623CF3FD}" dt="2024-11-10T03:23:37.102" v="285" actId="1076"/>
        <pc:sldMkLst>
          <pc:docMk/>
          <pc:sldMk cId="548682946" sldId="374"/>
        </pc:sldMkLst>
      </pc:sldChg>
      <pc:sldChg chg="add del setBg">
        <pc:chgData name="Henrique Souza" userId="e16f5053fa474369" providerId="LiveId" clId="{B2BAD3FF-019C-4BA0-9ED9-2B6E623CF3FD}" dt="2024-11-10T01:46:54.340" v="138"/>
        <pc:sldMkLst>
          <pc:docMk/>
          <pc:sldMk cId="4077662097" sldId="374"/>
        </pc:sldMkLst>
      </pc:sldChg>
      <pc:sldChg chg="modSp add mod">
        <pc:chgData name="Henrique Souza" userId="e16f5053fa474369" providerId="LiveId" clId="{B2BAD3FF-019C-4BA0-9ED9-2B6E623CF3FD}" dt="2024-11-10T03:23:43.820" v="286" actId="1076"/>
        <pc:sldMkLst>
          <pc:docMk/>
          <pc:sldMk cId="1539416313" sldId="375"/>
        </pc:sldMkLst>
      </pc:sldChg>
      <pc:sldChg chg="modSp add mod">
        <pc:chgData name="Henrique Souza" userId="e16f5053fa474369" providerId="LiveId" clId="{B2BAD3FF-019C-4BA0-9ED9-2B6E623CF3FD}" dt="2024-11-10T03:23:49.571" v="287" actId="1076"/>
        <pc:sldMkLst>
          <pc:docMk/>
          <pc:sldMk cId="4177667943" sldId="376"/>
        </pc:sldMkLst>
      </pc:sldChg>
      <pc:sldChg chg="modSp add mod">
        <pc:chgData name="Henrique Souza" userId="e16f5053fa474369" providerId="LiveId" clId="{B2BAD3FF-019C-4BA0-9ED9-2B6E623CF3FD}" dt="2024-11-10T03:23:56.699" v="288" actId="1076"/>
        <pc:sldMkLst>
          <pc:docMk/>
          <pc:sldMk cId="2620984554" sldId="377"/>
        </pc:sldMkLst>
      </pc:sldChg>
      <pc:sldChg chg="modSp add mod">
        <pc:chgData name="Henrique Souza" userId="e16f5053fa474369" providerId="LiveId" clId="{B2BAD3FF-019C-4BA0-9ED9-2B6E623CF3FD}" dt="2024-11-10T03:24:56.534" v="301" actId="1076"/>
        <pc:sldMkLst>
          <pc:docMk/>
          <pc:sldMk cId="535353760" sldId="378"/>
        </pc:sldMkLst>
      </pc:sldChg>
      <pc:sldChg chg="modSp add mod setBg">
        <pc:chgData name="Henrique Souza" userId="e16f5053fa474369" providerId="LiveId" clId="{B2BAD3FF-019C-4BA0-9ED9-2B6E623CF3FD}" dt="2024-11-10T01:50:14.778" v="164" actId="20577"/>
        <pc:sldMkLst>
          <pc:docMk/>
          <pc:sldMk cId="1501495195" sldId="379"/>
        </pc:sldMkLst>
      </pc:sldChg>
      <pc:sldChg chg="modSp add mod setBg">
        <pc:chgData name="Henrique Souza" userId="e16f5053fa474369" providerId="LiveId" clId="{B2BAD3FF-019C-4BA0-9ED9-2B6E623CF3FD}" dt="2024-11-10T02:03:34.703" v="191" actId="20577"/>
        <pc:sldMkLst>
          <pc:docMk/>
          <pc:sldMk cId="3853209465" sldId="380"/>
        </pc:sldMkLst>
      </pc:sldChg>
      <pc:sldChg chg="modSp add mod">
        <pc:chgData name="Henrique Souza" userId="e16f5053fa474369" providerId="LiveId" clId="{B2BAD3FF-019C-4BA0-9ED9-2B6E623CF3FD}" dt="2024-11-10T03:24:02.172" v="289" actId="1076"/>
        <pc:sldMkLst>
          <pc:docMk/>
          <pc:sldMk cId="1207369420" sldId="381"/>
        </pc:sldMkLst>
      </pc:sldChg>
      <pc:sldChg chg="modSp add mod">
        <pc:chgData name="Henrique Souza" userId="e16f5053fa474369" providerId="LiveId" clId="{B2BAD3FF-019C-4BA0-9ED9-2B6E623CF3FD}" dt="2024-11-10T03:24:09.270" v="290" actId="1076"/>
        <pc:sldMkLst>
          <pc:docMk/>
          <pc:sldMk cId="2426563775" sldId="382"/>
        </pc:sldMkLst>
      </pc:sldChg>
      <pc:sldChg chg="modSp add mod">
        <pc:chgData name="Henrique Souza" userId="e16f5053fa474369" providerId="LiveId" clId="{B2BAD3FF-019C-4BA0-9ED9-2B6E623CF3FD}" dt="2024-11-10T03:24:20.938" v="291" actId="1076"/>
        <pc:sldMkLst>
          <pc:docMk/>
          <pc:sldMk cId="2130999812" sldId="383"/>
        </pc:sldMkLst>
      </pc:sldChg>
      <pc:sldChg chg="modSp add mod">
        <pc:chgData name="Henrique Souza" userId="e16f5053fa474369" providerId="LiveId" clId="{B2BAD3FF-019C-4BA0-9ED9-2B6E623CF3FD}" dt="2024-11-10T03:24:26.707" v="292" actId="1076"/>
        <pc:sldMkLst>
          <pc:docMk/>
          <pc:sldMk cId="2344504209" sldId="384"/>
        </pc:sldMkLst>
      </pc:sldChg>
      <pc:sldChg chg="modSp add mod">
        <pc:chgData name="Henrique Souza" userId="e16f5053fa474369" providerId="LiveId" clId="{B2BAD3FF-019C-4BA0-9ED9-2B6E623CF3FD}" dt="2024-11-10T03:24:33.558" v="293" actId="1076"/>
        <pc:sldMkLst>
          <pc:docMk/>
          <pc:sldMk cId="1779782726" sldId="385"/>
        </pc:sldMkLst>
      </pc:sldChg>
      <pc:sldChg chg="modSp add mod">
        <pc:chgData name="Henrique Souza" userId="e16f5053fa474369" providerId="LiveId" clId="{B2BAD3FF-019C-4BA0-9ED9-2B6E623CF3FD}" dt="2024-11-10T03:24:45.981" v="297" actId="1076"/>
        <pc:sldMkLst>
          <pc:docMk/>
          <pc:sldMk cId="399237474" sldId="386"/>
        </pc:sldMkLst>
      </pc:sldChg>
      <pc:sldChg chg="add del">
        <pc:chgData name="Henrique Souza" userId="e16f5053fa474369" providerId="LiveId" clId="{B2BAD3FF-019C-4BA0-9ED9-2B6E623CF3FD}" dt="2024-11-10T01:53:25.269" v="185"/>
        <pc:sldMkLst>
          <pc:docMk/>
          <pc:sldMk cId="2764871360" sldId="386"/>
        </pc:sldMkLst>
      </pc:sldChg>
      <pc:sldChg chg="modSp add mod">
        <pc:chgData name="Henrique Souza" userId="e16f5053fa474369" providerId="LiveId" clId="{B2BAD3FF-019C-4BA0-9ED9-2B6E623CF3FD}" dt="2024-11-10T03:25:02.304" v="302" actId="1076"/>
        <pc:sldMkLst>
          <pc:docMk/>
          <pc:sldMk cId="1595776070" sldId="387"/>
        </pc:sldMkLst>
      </pc:sldChg>
      <pc:sldChg chg="modSp add del mod">
        <pc:chgData name="Henrique Souza" userId="e16f5053fa474369" providerId="LiveId" clId="{B2BAD3FF-019C-4BA0-9ED9-2B6E623CF3FD}" dt="2024-11-10T01:53:25.269" v="185"/>
        <pc:sldMkLst>
          <pc:docMk/>
          <pc:sldMk cId="1883174655" sldId="387"/>
        </pc:sldMkLst>
      </pc:sldChg>
      <pc:sldChg chg="modSp add mod">
        <pc:chgData name="Henrique Souza" userId="e16f5053fa474369" providerId="LiveId" clId="{B2BAD3FF-019C-4BA0-9ED9-2B6E623CF3FD}" dt="2024-11-10T03:25:07.714" v="303" actId="1076"/>
        <pc:sldMkLst>
          <pc:docMk/>
          <pc:sldMk cId="1038936322" sldId="388"/>
        </pc:sldMkLst>
      </pc:sldChg>
      <pc:sldChg chg="add del">
        <pc:chgData name="Henrique Souza" userId="e16f5053fa474369" providerId="LiveId" clId="{B2BAD3FF-019C-4BA0-9ED9-2B6E623CF3FD}" dt="2024-11-10T01:53:25.269" v="185"/>
        <pc:sldMkLst>
          <pc:docMk/>
          <pc:sldMk cId="2963559420" sldId="388"/>
        </pc:sldMkLst>
      </pc:sldChg>
      <pc:sldChg chg="add del">
        <pc:chgData name="Henrique Souza" userId="e16f5053fa474369" providerId="LiveId" clId="{B2BAD3FF-019C-4BA0-9ED9-2B6E623CF3FD}" dt="2024-11-10T01:53:25.269" v="185"/>
        <pc:sldMkLst>
          <pc:docMk/>
          <pc:sldMk cId="1746788981" sldId="389"/>
        </pc:sldMkLst>
      </pc:sldChg>
      <pc:sldChg chg="modSp add del mod">
        <pc:chgData name="Henrique Souza" userId="e16f5053fa474369" providerId="LiveId" clId="{B2BAD3FF-019C-4BA0-9ED9-2B6E623CF3FD}" dt="2024-11-10T03:25:40.145" v="309" actId="1076"/>
        <pc:sldMkLst>
          <pc:docMk/>
          <pc:sldMk cId="2449566630" sldId="389"/>
        </pc:sldMkLst>
      </pc:sldChg>
      <pc:sldChg chg="add del">
        <pc:chgData name="Henrique Souza" userId="e16f5053fa474369" providerId="LiveId" clId="{B2BAD3FF-019C-4BA0-9ED9-2B6E623CF3FD}" dt="2024-11-10T02:04:38.690" v="202" actId="2696"/>
        <pc:sldMkLst>
          <pc:docMk/>
          <pc:sldMk cId="2817357946" sldId="389"/>
        </pc:sldMkLst>
      </pc:sldChg>
      <pc:sldChg chg="modSp add del mod">
        <pc:chgData name="Henrique Souza" userId="e16f5053fa474369" providerId="LiveId" clId="{B2BAD3FF-019C-4BA0-9ED9-2B6E623CF3FD}" dt="2024-11-10T01:53:25.269" v="185"/>
        <pc:sldMkLst>
          <pc:docMk/>
          <pc:sldMk cId="1816626773" sldId="390"/>
        </pc:sldMkLst>
      </pc:sldChg>
      <pc:sldChg chg="modSp add mod">
        <pc:chgData name="Henrique Souza" userId="e16f5053fa474369" providerId="LiveId" clId="{B2BAD3FF-019C-4BA0-9ED9-2B6E623CF3FD}" dt="2024-11-10T03:25:13.843" v="304" actId="1076"/>
        <pc:sldMkLst>
          <pc:docMk/>
          <pc:sldMk cId="1886870473" sldId="390"/>
        </pc:sldMkLst>
      </pc:sldChg>
      <pc:sldChg chg="modSp add mod">
        <pc:chgData name="Henrique Souza" userId="e16f5053fa474369" providerId="LiveId" clId="{B2BAD3FF-019C-4BA0-9ED9-2B6E623CF3FD}" dt="2024-11-10T03:25:19.759" v="305" actId="1076"/>
        <pc:sldMkLst>
          <pc:docMk/>
          <pc:sldMk cId="2921449308" sldId="391"/>
        </pc:sldMkLst>
      </pc:sldChg>
      <pc:sldChg chg="modSp add mod modShow">
        <pc:chgData name="Henrique Souza" userId="e16f5053fa474369" providerId="LiveId" clId="{B2BAD3FF-019C-4BA0-9ED9-2B6E623CF3FD}" dt="2024-11-25T01:21:56.734" v="950" actId="729"/>
        <pc:sldMkLst>
          <pc:docMk/>
          <pc:sldMk cId="4015774779" sldId="392"/>
        </pc:sldMkLst>
      </pc:sldChg>
      <pc:sldChg chg="modSp add mod setBg">
        <pc:chgData name="Henrique Souza" userId="e16f5053fa474369" providerId="LiveId" clId="{B2BAD3FF-019C-4BA0-9ED9-2B6E623CF3FD}" dt="2024-11-10T02:05:49.673" v="219" actId="20577"/>
        <pc:sldMkLst>
          <pc:docMk/>
          <pc:sldMk cId="3804407375" sldId="393"/>
        </pc:sldMkLst>
      </pc:sldChg>
      <pc:sldMasterChg chg="addSldLayout delSldLayout">
        <pc:chgData name="Henrique Souza" userId="e16f5053fa474369" providerId="LiveId" clId="{B2BAD3FF-019C-4BA0-9ED9-2B6E623CF3FD}" dt="2024-11-10T02:04:10.015" v="199" actId="47"/>
        <pc:sldMasterMkLst>
          <pc:docMk/>
          <pc:sldMasterMk cId="671348263" sldId="2147483661"/>
        </pc:sldMasterMkLst>
        <pc:sldLayoutChg chg="add del">
          <pc:chgData name="Henrique Souza" userId="e16f5053fa474369" providerId="LiveId" clId="{B2BAD3FF-019C-4BA0-9ED9-2B6E623CF3FD}" dt="2024-11-10T02:04:10.015" v="199" actId="47"/>
          <pc:sldLayoutMkLst>
            <pc:docMk/>
            <pc:sldMasterMk cId="671348263" sldId="2147483661"/>
            <pc:sldLayoutMk cId="1905187504" sldId="214748367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E47409C7-1C92-A9C6-2C93-52FF63F64AF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a:extLst>
              <a:ext uri="{FF2B5EF4-FFF2-40B4-BE49-F238E27FC236}">
                <a16:creationId xmlns:a16="http://schemas.microsoft.com/office/drawing/2014/main" id="{AEB7A2FE-D6CA-5CEC-A17F-767404FB6A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3ACD89-84F2-4FCD-B408-91D27EC0AD04}" type="datetimeFigureOut">
              <a:rPr lang="pt-BR" smtClean="0"/>
              <a:t>16/03/2025</a:t>
            </a:fld>
            <a:endParaRPr lang="pt-BR"/>
          </a:p>
        </p:txBody>
      </p:sp>
      <p:sp>
        <p:nvSpPr>
          <p:cNvPr id="4" name="Espaço Reservado para Rodapé 3">
            <a:extLst>
              <a:ext uri="{FF2B5EF4-FFF2-40B4-BE49-F238E27FC236}">
                <a16:creationId xmlns:a16="http://schemas.microsoft.com/office/drawing/2014/main" id="{50A5BE6D-7DDB-63B4-1EA1-1FDE3D4E8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a:extLst>
              <a:ext uri="{FF2B5EF4-FFF2-40B4-BE49-F238E27FC236}">
                <a16:creationId xmlns:a16="http://schemas.microsoft.com/office/drawing/2014/main" id="{981F6A54-3B34-EBA4-DF79-AA25143DF7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3F4931-27AD-432E-872C-AD1087166D22}" type="slidenum">
              <a:rPr lang="pt-BR" smtClean="0"/>
              <a:t>‹nº›</a:t>
            </a:fld>
            <a:endParaRPr lang="pt-BR"/>
          </a:p>
        </p:txBody>
      </p:sp>
    </p:spTree>
    <p:extLst>
      <p:ext uri="{BB962C8B-B14F-4D97-AF65-F5344CB8AC3E}">
        <p14:creationId xmlns:p14="http://schemas.microsoft.com/office/powerpoint/2010/main" val="278570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aka.ms/az204lab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116295da5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116295da5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dirty="0">
                <a:solidFill>
                  <a:srgbClr val="000000"/>
                </a:solidFill>
                <a:effectLst/>
                <a:latin typeface="Aptos"/>
                <a:ea typeface="Aptos"/>
                <a:cs typeface="Aptos"/>
              </a:rPr>
              <a:t>Números muito altos de repositórios e marcas podem afetar o desempenho do registro. Exclua periodicamente repositórios, marcas e imagens não utilizados como parte da rotina de manutenção de registro. Recursos de registro excluídos, como repositórios, imagens e marcas </a:t>
            </a:r>
            <a:r>
              <a:rPr lang="pt-BR" sz="1200" b="0" i="1" strike="noStrike" cap="none" spc="0" baseline="0" dirty="0">
                <a:solidFill>
                  <a:srgbClr val="000000"/>
                </a:solidFill>
                <a:effectLst/>
                <a:latin typeface="Aptos"/>
                <a:ea typeface="Aptos"/>
                <a:cs typeface="Aptos"/>
              </a:rPr>
              <a:t>não poderão</a:t>
            </a:r>
            <a:r>
              <a:rPr lang="pt-BR" sz="1200" b="0" i="0" strike="noStrike" cap="none" spc="0" baseline="0" dirty="0">
                <a:solidFill>
                  <a:srgbClr val="000000"/>
                </a:solidFill>
                <a:effectLst/>
                <a:latin typeface="Aptos"/>
                <a:ea typeface="Aptos"/>
                <a:cs typeface="Aptos"/>
              </a:rPr>
              <a:t> ser recuperados após a exclusão.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12</a:t>
            </a:fld>
            <a:endParaRPr lang="en-US"/>
          </a:p>
        </p:txBody>
      </p:sp>
    </p:spTree>
    <p:extLst>
      <p:ext uri="{BB962C8B-B14F-4D97-AF65-F5344CB8AC3E}">
        <p14:creationId xmlns:p14="http://schemas.microsoft.com/office/powerpoint/2010/main" val="3494334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a:solidFill>
                  <a:srgbClr val="000000"/>
                </a:solidFill>
                <a:effectLst/>
                <a:latin typeface="Aptos"/>
                <a:ea typeface="Aptos"/>
                <a:cs typeface="Aptos"/>
              </a:rPr>
              <a:t>Tarefa rápida</a:t>
            </a:r>
          </a:p>
          <a:p>
            <a:r>
              <a:rPr lang="pt-BR" sz="1200" b="0" i="0" strike="noStrike" cap="none" spc="0" baseline="0">
                <a:solidFill>
                  <a:srgbClr val="000000"/>
                </a:solidFill>
                <a:effectLst/>
                <a:latin typeface="Aptos"/>
                <a:ea typeface="Aptos"/>
                <a:cs typeface="Aptos"/>
              </a:rPr>
              <a:t>Compile e envie por push uma única imagem de contêiner para um registro de contêiner sob demanda, no Azure, sem a necessidade de uma instalação local do Docker Engine.</a:t>
            </a:r>
          </a:p>
          <a:p>
            <a:r>
              <a:rPr lang="pt-BR" sz="1200" b="0" i="0" strike="noStrike" cap="none" spc="0" baseline="0">
                <a:solidFill>
                  <a:srgbClr val="000000"/>
                </a:solidFill>
                <a:effectLst/>
                <a:latin typeface="Aptos"/>
                <a:ea typeface="Aptos"/>
                <a:cs typeface="Aptos"/>
              </a:rPr>
              <a:t>Antes que você confirme sua primeira linha de código, o recurso tarefas rápidas das Tarefas do ACR pode fornecer uma experiência de desenvolvimento integrada ao descarregar os builds de imagem de contêiner no Azure. Com as tarefas rápidas, você pode verificar suas definições de build automatizadas e detectar possíveis problemas antes de confirmar o código.</a:t>
            </a:r>
          </a:p>
          <a:p>
            <a:endParaRPr lang="en-US"/>
          </a:p>
          <a:p>
            <a:r>
              <a:rPr lang="pt-BR" sz="1200" b="1" i="0" strike="noStrike" cap="none" spc="0" baseline="0">
                <a:solidFill>
                  <a:srgbClr val="000000"/>
                </a:solidFill>
                <a:effectLst/>
                <a:latin typeface="Aptos"/>
                <a:ea typeface="Aptos"/>
                <a:cs typeface="Aptos"/>
              </a:rPr>
              <a:t>Tarefa de gatilho na atualização do código-fonte</a:t>
            </a:r>
          </a:p>
          <a:p>
            <a:r>
              <a:rPr lang="pt-BR" sz="1200" b="0" i="0" strike="noStrike" cap="none" spc="0" baseline="0">
                <a:solidFill>
                  <a:srgbClr val="000000"/>
                </a:solidFill>
                <a:effectLst/>
                <a:latin typeface="Aptos"/>
                <a:ea typeface="Aptos"/>
                <a:cs typeface="Aptos"/>
              </a:rPr>
              <a:t>Aciona uma compilação de imagem de contêiner ou uma tarefa de várias etapas quando o código for confirmado ou uma solicitação de pull será realizada ou atualizada em um repositório Git público ou privado no GitHub ou no Azure DevOps. Por exemplo, configure uma tarefa de compilação com o comando da CLI do Azure az acr task create especificando um repositório Git e, opcionalmente, um branch e Dockerfile. Quando sua equipe atualiza o código no repositório, um webhook criado nas Tarefas do ACR dispara um build de imagem de contêiner definido no repositório.</a:t>
            </a:r>
          </a:p>
          <a:p>
            <a:endParaRPr lang="en-US"/>
          </a:p>
          <a:p>
            <a:r>
              <a:rPr lang="pt-BR" sz="1200" b="1" i="0" strike="noStrike" cap="none" spc="0" baseline="0">
                <a:solidFill>
                  <a:srgbClr val="000000"/>
                </a:solidFill>
                <a:effectLst/>
                <a:latin typeface="Aptos"/>
                <a:ea typeface="Aptos"/>
                <a:cs typeface="Aptos"/>
              </a:rPr>
              <a:t>Gatilho na atualização da imagem base</a:t>
            </a:r>
          </a:p>
          <a:p>
            <a:r>
              <a:rPr lang="pt-BR" sz="1200" b="0" i="0" strike="noStrike" cap="none" spc="0" baseline="0">
                <a:solidFill>
                  <a:srgbClr val="000000"/>
                </a:solidFill>
                <a:effectLst/>
                <a:latin typeface="Aptos"/>
                <a:ea typeface="Aptos"/>
                <a:cs typeface="Aptos"/>
              </a:rPr>
              <a:t>Você pode configurar uma Tarefa do ACR para rastrear uma dependência em uma imagem base ao criar uma imagem de aplicativo. Quando a imagem base atualizada é enviada por push para o registro ou uma imagem base é atualizada em um repositório público, como no Docker Hub, as Tarefas do ACR podem compilar automaticamente qualquer imagem de aplicativo baseada nela.</a:t>
            </a:r>
          </a:p>
          <a:p>
            <a:endParaRPr lang="en-US"/>
          </a:p>
          <a:p>
            <a:r>
              <a:rPr lang="pt-BR" sz="1200" b="1" i="0" strike="noStrike" cap="none" spc="0" baseline="0">
                <a:solidFill>
                  <a:srgbClr val="000000"/>
                </a:solidFill>
                <a:effectLst/>
                <a:latin typeface="Aptos"/>
                <a:ea typeface="Aptos"/>
                <a:cs typeface="Aptos"/>
              </a:rPr>
              <a:t>Agendar uma tarefa</a:t>
            </a:r>
          </a:p>
          <a:p>
            <a:r>
              <a:rPr lang="pt-BR" sz="1200" b="0" i="0" strike="noStrike" cap="none" spc="0" baseline="0">
                <a:solidFill>
                  <a:srgbClr val="000000"/>
                </a:solidFill>
                <a:effectLst/>
                <a:latin typeface="Aptos"/>
                <a:ea typeface="Aptos"/>
                <a:cs typeface="Aptos"/>
              </a:rPr>
              <a:t>Opcionalmente, agende uma tarefa configurando um ou mais gatilhos de temporizador ao criar ou atualizar a tarefa. Agendar uma tarefa é útil para executar cargas de trabalho de contêiner em um agendamento definido ou executar operações de manutenção ou testes em imagens enviadas por push regularmente para o registro.</a:t>
            </a:r>
          </a:p>
          <a:p>
            <a:endParaRPr lang="en-US"/>
          </a:p>
          <a:p>
            <a:r>
              <a:rPr lang="pt-BR" sz="1200" b="1" i="0" strike="noStrike" cap="none" spc="0" baseline="0">
                <a:solidFill>
                  <a:srgbClr val="000000"/>
                </a:solidFill>
                <a:effectLst/>
                <a:latin typeface="Aptos"/>
                <a:ea typeface="Aptos"/>
                <a:cs typeface="Aptos"/>
              </a:rPr>
              <a:t>Tarefas de várias etapas</a:t>
            </a:r>
          </a:p>
          <a:p>
            <a:r>
              <a:rPr lang="pt-BR" sz="1200" b="0" i="0" strike="noStrike" cap="none" spc="0" baseline="0">
                <a:solidFill>
                  <a:srgbClr val="000000"/>
                </a:solidFill>
                <a:effectLst/>
                <a:latin typeface="Aptos"/>
                <a:ea typeface="Aptos"/>
                <a:cs typeface="Aptos"/>
              </a:rPr>
              <a:t>Estendem a capacidade de compilação e envio por push de imagem única das Tarefas do ACR com fluxos de trabalho baseados em vários contêineres e várias etapas.</a:t>
            </a:r>
          </a:p>
          <a:p>
            <a:r>
              <a:rPr lang="pt-BR" sz="1200" b="0" i="0" strike="noStrike" cap="none" spc="0" baseline="0">
                <a:solidFill>
                  <a:srgbClr val="000000"/>
                </a:solidFill>
                <a:effectLst/>
                <a:latin typeface="Aptos"/>
                <a:ea typeface="Aptos"/>
                <a:cs typeface="Aptos"/>
              </a:rPr>
              <a:t>A tarefas em várias etapas, definidas em um arquivo YAML, especificam operações individuais de build e push para imagens de contêiner ou outros artefatos. Elas também podem definir a execução de um ou mais contêineres, com cada etapa usando o contêiner como seu ambiente de execução. Por exemplo, você pode criar uma tarefa de várias etapa que automatiza o seguinte:</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Compilar uma imagem do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o contêiner de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Compilar uma imagem de teste do aplicativo Web</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o contêiner de teste de aplicativo Web que executa testes em relação à execução do contêiner de aplicativo</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Quando os testes são aprovados, compilar um pacote de arquivo de gráfico do Helm</a:t>
            </a:r>
          </a:p>
          <a:p>
            <a:pPr marL="171450" indent="-171450">
              <a:buFont typeface="Arial" panose="020B0604020202020204" pitchFamily="34" charset="0"/>
              <a:buChar char="•"/>
            </a:pPr>
            <a:r>
              <a:rPr lang="pt-BR" sz="1200" b="0" i="0" strike="noStrike" cap="none" spc="0" baseline="0">
                <a:solidFill>
                  <a:srgbClr val="000000"/>
                </a:solidFill>
                <a:effectLst/>
                <a:latin typeface="Aptos"/>
                <a:ea typeface="Aptos"/>
                <a:cs typeface="Aptos"/>
              </a:rPr>
              <a:t>Executar um helm upgrade usando o novo pacote de arquivo do gráfico do Helm</a:t>
            </a:r>
          </a:p>
          <a:p>
            <a:endParaRPr lang="en-US"/>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13</a:t>
            </a:fld>
            <a:endParaRPr lang="en-US"/>
          </a:p>
        </p:txBody>
      </p:sp>
    </p:spTree>
    <p:extLst>
      <p:ext uri="{BB962C8B-B14F-4D97-AF65-F5344CB8AC3E}">
        <p14:creationId xmlns:p14="http://schemas.microsoft.com/office/powerpoint/2010/main" val="278521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Se você quiser criar um contêiner personalizado, precisará entender os elementos de um Dockerfile. Um Dockerfile é um arquivo de texto que contém as instruções que usamos para compilar e executar uma imagem do Docker.</a:t>
            </a:r>
          </a:p>
          <a:p>
            <a:pPr marL="0" marR="0" lvl="0" indent="0" algn="l" defTabSz="914367" rtl="0" eaLnBrk="1" fontAlgn="auto" latinLnBrk="0" hangingPunct="1">
              <a:lnSpc>
                <a:spcPct val="90000"/>
              </a:lnSpc>
              <a:spcBef>
                <a:spcPct val="0"/>
              </a:spcBef>
              <a:spcAft>
                <a:spcPts val="333"/>
              </a:spcAft>
              <a:buClrTx/>
              <a:buSzTx/>
              <a:buFontTx/>
              <a:buNone/>
              <a:defRPr/>
            </a:pPr>
            <a:endParaRPr lang="en-US" sz="1200">
              <a:latin typeface="+mn-lt"/>
            </a:endParaRPr>
          </a:p>
          <a:p>
            <a:pPr>
              <a:spcBef>
                <a:spcPct val="0"/>
              </a:spcBef>
              <a:spcAft>
                <a:spcPct val="0"/>
              </a:spcAft>
            </a:pPr>
            <a:r>
              <a:rPr lang="pt-BR" sz="1400" b="0" i="0" strike="noStrike" cap="none" spc="0" baseline="0">
                <a:solidFill>
                  <a:srgbClr val="000000"/>
                </a:solidFill>
                <a:effectLst/>
                <a:latin typeface="Aptos"/>
                <a:ea typeface="Aptos"/>
                <a:cs typeface="Aptos"/>
              </a:rPr>
              <a:t>Os seguintes aspectos da imagem são definidos:</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A imagem base ou pai que usamos para criar a imagem</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Comandos usados para atualizar o sistema operacional base e instalar software adicional</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Artefatos de compilação a serem incluídos, como um aplicativo desenvolvido</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Serviços a serem expostos, como um armazenamento e uma configuração de rede</a:t>
            </a:r>
          </a:p>
          <a:p>
            <a:pPr marL="342900" indent="-342900">
              <a:spcBef>
                <a:spcPct val="0"/>
              </a:spcBef>
              <a:spcAft>
                <a:spcPct val="0"/>
              </a:spcAft>
              <a:buFont typeface="Arial" panose="020B0604020202020204" pitchFamily="34" charset="0"/>
              <a:buChar char="•"/>
            </a:pPr>
            <a:r>
              <a:rPr lang="pt-BR" sz="1200" b="0" i="0" strike="noStrike" cap="none" spc="0" baseline="0">
                <a:solidFill>
                  <a:srgbClr val="000000"/>
                </a:solidFill>
                <a:effectLst/>
                <a:latin typeface="Aptos"/>
                <a:ea typeface="Aptos"/>
                <a:cs typeface="Aptos"/>
              </a:rPr>
              <a:t>Comando a ser executado quando o contêiner é iniciado</a:t>
            </a:r>
            <a:endParaRPr lang="en-US" sz="1200" b="1">
              <a:latin typeface="+mn-lt"/>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14</a:t>
            </a:fld>
            <a:endParaRPr lang="en-US"/>
          </a:p>
        </p:txBody>
      </p:sp>
    </p:spTree>
    <p:extLst>
      <p:ext uri="{BB962C8B-B14F-4D97-AF65-F5344CB8AC3E}">
        <p14:creationId xmlns:p14="http://schemas.microsoft.com/office/powerpoint/2010/main" val="31743311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15</a:t>
            </a:fld>
            <a:endParaRPr lang="en-US"/>
          </a:p>
        </p:txBody>
      </p:sp>
    </p:spTree>
    <p:extLst>
      <p:ext uri="{BB962C8B-B14F-4D97-AF65-F5344CB8AC3E}">
        <p14:creationId xmlns:p14="http://schemas.microsoft.com/office/powerpoint/2010/main" val="693070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78AEDA17-3975-56B4-CF33-D2A8D50484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D432C737-E67A-0323-B167-E09F22F729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7C878789-3DE9-A835-B207-FCA37FB3F9B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51920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https://learn.microsoft.com/training/modules/publish-container-image-to-azure-container-registry/6-build-run-image-azure-container-registry</a:t>
            </a:r>
          </a:p>
        </p:txBody>
      </p:sp>
      <p:sp>
        <p:nvSpPr>
          <p:cNvPr id="4" name="Slide Number Placeholder 3"/>
          <p:cNvSpPr>
            <a:spLocks noGrp="1"/>
          </p:cNvSpPr>
          <p:nvPr>
            <p:ph type="sldNum" sz="quarter" idx="5"/>
          </p:nvPr>
        </p:nvSpPr>
        <p:spPr/>
        <p:txBody>
          <a:bodyPr/>
          <a:lstStyle/>
          <a:p>
            <a:fld id="{10B4D7BB-47DA-46D4-B152-A08B9EBCF1F1}" type="slidenum">
              <a:rPr lang="en-US" smtClean="0"/>
              <a:t>17</a:t>
            </a:fld>
            <a:endParaRPr lang="en-US"/>
          </a:p>
        </p:txBody>
      </p:sp>
    </p:spTree>
    <p:extLst>
      <p:ext uri="{BB962C8B-B14F-4D97-AF65-F5344CB8AC3E}">
        <p14:creationId xmlns:p14="http://schemas.microsoft.com/office/powerpoint/2010/main" val="4158901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dirty="0">
                <a:solidFill>
                  <a:srgbClr val="D4D4D4"/>
                </a:solidFill>
                <a:effectLst/>
                <a:latin typeface="Consolas"/>
                <a:ea typeface="Consolas"/>
                <a:cs typeface="Consolas"/>
              </a:rPr>
              <a:t>A camada Premium adiciona a replicação geográfica como um recurso.</a:t>
            </a:r>
          </a:p>
          <a:p>
            <a:pPr marL="228600" indent="-228600">
              <a:buAutoNum type="arabicPeriod"/>
            </a:pPr>
            <a:r>
              <a:rPr lang="pt-BR" sz="1200" b="0" i="0" strike="noStrike" cap="none" spc="0" baseline="0" dirty="0">
                <a:solidFill>
                  <a:srgbClr val="D4D4D4"/>
                </a:solidFill>
                <a:effectLst/>
                <a:latin typeface="Consolas"/>
                <a:ea typeface="Consolas"/>
                <a:cs typeface="Consolas"/>
              </a:rPr>
              <a:t>Há suporte para criptografia em repouso em todas as três camadas.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18</a:t>
            </a:fld>
            <a:endParaRPr lang="en-US"/>
          </a:p>
        </p:txBody>
      </p:sp>
    </p:spTree>
    <p:extLst>
      <p:ext uri="{BB962C8B-B14F-4D97-AF65-F5344CB8AC3E}">
        <p14:creationId xmlns:p14="http://schemas.microsoft.com/office/powerpoint/2010/main" val="2254520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055F0FCF-8E0F-1A01-6BE7-98D524672A54}"/>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63D10FC0-8B16-6476-9173-BC0E2582B7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59273FC-A8B5-58CA-1544-E3CC7892F73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249678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20</a:t>
            </a:fld>
            <a:endParaRPr lang="en-US"/>
          </a:p>
        </p:txBody>
      </p:sp>
    </p:spTree>
    <p:extLst>
      <p:ext uri="{BB962C8B-B14F-4D97-AF65-F5344CB8AC3E}">
        <p14:creationId xmlns:p14="http://schemas.microsoft.com/office/powerpoint/2010/main" val="264859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Inicialização rápida:</a:t>
            </a:r>
            <a:r>
              <a:rPr lang="pt-BR" sz="1200" b="0" i="0" strike="noStrike" cap="none" spc="0" baseline="0" dirty="0">
                <a:solidFill>
                  <a:srgbClr val="000000"/>
                </a:solidFill>
                <a:effectLst/>
                <a:latin typeface="Aptos"/>
                <a:ea typeface="Aptos"/>
                <a:cs typeface="Aptos"/>
              </a:rPr>
              <a:t> as ACI podem iniciar contêineres no Azure em segundos sem precisar provisionar e gerenciar </a:t>
            </a:r>
            <a:r>
              <a:rPr lang="pt-BR" sz="1200" b="0" i="0" strike="noStrike" cap="none" spc="0" baseline="0" dirty="0" err="1">
                <a:solidFill>
                  <a:srgbClr val="000000"/>
                </a:solidFill>
                <a:effectLst/>
                <a:latin typeface="Aptos"/>
                <a:ea typeface="Aptos"/>
                <a:cs typeface="Aptos"/>
              </a:rPr>
              <a:t>VMs</a:t>
            </a:r>
            <a:endParaRPr lang="pt-BR" sz="1200" b="0" i="0" strike="noStrike" cap="none" spc="0" baseline="0" dirty="0">
              <a:solidFill>
                <a:srgbClr val="000000"/>
              </a:solidFill>
              <a:effectLst/>
              <a:latin typeface="Aptos"/>
              <a:ea typeface="Aptos"/>
              <a:cs typeface="Aptos"/>
            </a:endParaRP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Acesso ao contêiner:</a:t>
            </a:r>
            <a:r>
              <a:rPr lang="pt-BR" sz="1200" b="0" i="0" strike="noStrike" cap="none" spc="0" baseline="0" dirty="0">
                <a:solidFill>
                  <a:srgbClr val="000000"/>
                </a:solidFill>
                <a:effectLst/>
                <a:latin typeface="Aptos"/>
                <a:ea typeface="Aptos"/>
                <a:cs typeface="Aptos"/>
              </a:rPr>
              <a:t> as ACI permitem expor seus grupos de contêineres diretamente à Internet por meio de um endereço IP e um FQDN (nome de domínio totalmente qualificado)</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Segurança no nível do </a:t>
            </a:r>
            <a:r>
              <a:rPr lang="pt-BR" sz="1200" b="1" i="0" strike="noStrike" cap="none" spc="0" baseline="0" dirty="0" err="1">
                <a:solidFill>
                  <a:srgbClr val="000000"/>
                </a:solidFill>
                <a:effectLst/>
                <a:latin typeface="Aptos"/>
                <a:ea typeface="Aptos"/>
                <a:cs typeface="Aptos"/>
              </a:rPr>
              <a:t>hipervisor</a:t>
            </a:r>
            <a:r>
              <a:rPr lang="pt-BR" sz="1200" b="0" i="0" strike="noStrike" cap="none" spc="0" baseline="0" dirty="0">
                <a:solidFill>
                  <a:srgbClr val="000000"/>
                </a:solidFill>
                <a:effectLst/>
                <a:latin typeface="Aptos"/>
                <a:ea typeface="Aptos"/>
                <a:cs typeface="Aptos"/>
              </a:rPr>
              <a:t>: isole seu aplicativo completamente, como se ele estivesse em uma VM</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Dados do cliente</a:t>
            </a:r>
            <a:r>
              <a:rPr lang="pt-BR" sz="1200" b="0" i="0" strike="noStrike" cap="none" spc="0" baseline="0" dirty="0">
                <a:solidFill>
                  <a:srgbClr val="000000"/>
                </a:solidFill>
                <a:effectLst/>
                <a:latin typeface="Aptos"/>
                <a:ea typeface="Aptos"/>
                <a:cs typeface="Aptos"/>
              </a:rPr>
              <a:t>: o serviço ACI armazena os dados mínimos do cliente necessários para garantir que seus grupos de contêineres sejam executados conforme o esperado</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Tamanhos personalizados</a:t>
            </a:r>
            <a:r>
              <a:rPr lang="pt-BR" sz="1200" b="0" i="0" strike="noStrike" cap="none" spc="0" baseline="0" dirty="0">
                <a:solidFill>
                  <a:srgbClr val="000000"/>
                </a:solidFill>
                <a:effectLst/>
                <a:latin typeface="Aptos"/>
                <a:ea typeface="Aptos"/>
                <a:cs typeface="Aptos"/>
              </a:rPr>
              <a:t>: as ACI fornecem uma utilização ideal ao permitir especificações exatas de memória e núcleos da CPU</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Armazenamento persistente</a:t>
            </a:r>
            <a:r>
              <a:rPr lang="pt-BR" sz="1200" b="0" i="0" strike="noStrike" cap="none" spc="0" baseline="0" dirty="0">
                <a:solidFill>
                  <a:srgbClr val="000000"/>
                </a:solidFill>
                <a:effectLst/>
                <a:latin typeface="Aptos"/>
                <a:ea typeface="Aptos"/>
                <a:cs typeface="Aptos"/>
              </a:rPr>
              <a:t>: monte compartilhamentos de Arquivos do Azure diretamente em um contêiner para recuperar e fazer o estado perdurar</a:t>
            </a:r>
          </a:p>
          <a:p>
            <a:pPr marL="171450" indent="-171450">
              <a:buFont typeface="Arial" panose="020B0604020202020204" pitchFamily="34" charset="0"/>
              <a:buChar char="•"/>
            </a:pPr>
            <a:r>
              <a:rPr lang="pt-BR" sz="1200" b="1" i="0" strike="noStrike" cap="none" spc="0" baseline="0" dirty="0">
                <a:solidFill>
                  <a:srgbClr val="000000"/>
                </a:solidFill>
                <a:effectLst/>
                <a:latin typeface="Aptos"/>
                <a:ea typeface="Aptos"/>
                <a:cs typeface="Aptos"/>
              </a:rPr>
              <a:t>Linux e Windows</a:t>
            </a:r>
            <a:r>
              <a:rPr lang="pt-BR" sz="1200" b="0" i="0" strike="noStrike" cap="none" spc="0" baseline="0" dirty="0">
                <a:solidFill>
                  <a:srgbClr val="000000"/>
                </a:solidFill>
                <a:effectLst/>
                <a:latin typeface="Aptos"/>
                <a:ea typeface="Aptos"/>
                <a:cs typeface="Aptos"/>
              </a:rPr>
              <a:t>: agendar contêineres do Windows e do Linux usando a mesma API.</a:t>
            </a:r>
          </a:p>
          <a:p>
            <a:endParaRPr lang="en-US" dirty="0"/>
          </a:p>
          <a:p>
            <a:r>
              <a:rPr lang="pt-BR" sz="1200" b="0" i="0" strike="noStrike" cap="none" spc="0" baseline="0" dirty="0">
                <a:solidFill>
                  <a:srgbClr val="000000"/>
                </a:solidFill>
                <a:effectLst/>
                <a:latin typeface="Aptos"/>
                <a:ea typeface="Aptos"/>
                <a:cs typeface="Aptos"/>
              </a:rPr>
              <a:t>Para cenários em que você precisa de orquestração de contêineres completa, incluindo descoberta do serviço em vários contêineres, dimensionamento automático e atualizações de aplicativo coordenadas, recomendamos o AKS (Serviço de </a:t>
            </a:r>
            <a:r>
              <a:rPr lang="pt-BR" sz="1200" b="0" i="0" strike="noStrike" cap="none" spc="0" baseline="0" dirty="0" err="1">
                <a:solidFill>
                  <a:srgbClr val="000000"/>
                </a:solidFill>
                <a:effectLst/>
                <a:latin typeface="Aptos"/>
                <a:ea typeface="Aptos"/>
                <a:cs typeface="Aptos"/>
              </a:rPr>
              <a:t>Kubernetes</a:t>
            </a:r>
            <a:r>
              <a:rPr lang="pt-BR" sz="1200" b="0" i="0" strike="noStrike" cap="none" spc="0" baseline="0" dirty="0">
                <a:solidFill>
                  <a:srgbClr val="000000"/>
                </a:solidFill>
                <a:effectLst/>
                <a:latin typeface="Aptos"/>
                <a:ea typeface="Aptos"/>
                <a:cs typeface="Aptos"/>
              </a:rPr>
              <a:t> do Azure).</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21</a:t>
            </a:fld>
            <a:endParaRPr lang="en-US"/>
          </a:p>
        </p:txBody>
      </p:sp>
    </p:spTree>
    <p:extLst>
      <p:ext uri="{BB962C8B-B14F-4D97-AF65-F5344CB8AC3E}">
        <p14:creationId xmlns:p14="http://schemas.microsoft.com/office/powerpoint/2010/main" val="1583920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116e76ef7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116e76ef74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Este grupo de contêineres de exemplo: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Está agendado em um único computador host.</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É atribuído um rótulo de nome DNS.</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Expõe um único endereço IP público, com uma porta exposta.</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Consiste em dois contêineres. Um contêiner escuta na porta 80, enquanto o outro escuta na porta 5000.</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Inclui dois compartilhamentos de arquivos do Azure como montagens de volume e cada contêiner monta um dos compartilhamentos localmente.</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Observação</a:t>
            </a:r>
            <a:r>
              <a:rPr lang="pt-BR" sz="1200" b="0" i="0" strike="noStrike" cap="none" spc="0" baseline="0" dirty="0">
                <a:solidFill>
                  <a:srgbClr val="000000"/>
                </a:solidFill>
                <a:effectLst/>
                <a:latin typeface="Aptos"/>
                <a:ea typeface="Aptos"/>
                <a:cs typeface="Aptos"/>
              </a:rPr>
              <a:t>: atualmente, os grupos de vários contêineres aceitam apenas aos contêineres do Linux. Para contêineres do Windows, as Instâncias de Contêiner do Azure dão suporte apenas à implantação de uma única instância.</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22</a:t>
            </a:fld>
            <a:endParaRPr lang="en-US"/>
          </a:p>
        </p:txBody>
      </p:sp>
    </p:spTree>
    <p:extLst>
      <p:ext uri="{BB962C8B-B14F-4D97-AF65-F5344CB8AC3E}">
        <p14:creationId xmlns:p14="http://schemas.microsoft.com/office/powerpoint/2010/main" val="223401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Implantação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O modelo do Resource Manager é recomendável para implantar recursos adicionais de serviço do Azure (por exemplo, um compartilhamento de Arquivos do Azure) no momento da implantação das instâncias de contêiner.</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Devido à natureza mais concisa do formato YAML, um arquivo desse formato é recomendável quando a implantação incluir somente instâncias de contêiner.</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Alocação de recurso</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Usando os recursos de CPU como exemplo, se você criar um grupo de contêineres com duas instâncias, cada uma solicitando uma CPU, o grupo de contêineres terá duas CPUs alocadas.</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Rede</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Para permitir que clientes externos alcancem um contêiner dentro do grupo, você deve expor a porta no endereço IP e do contêiner. Como os contêineres no grupo compartilham um namespace de porta, o mapeamento de porta não tem suporte. Os contêineres em um grupo podem contatar uns aos outros por meio de localhost nas portas às quais eles foram expostos, mesmo que essas portas não sejam expostas externamente no endereço IP do grupo.</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Storage</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Os volumes com suporte incluem:</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Compartilhamento de arquivos do Azure</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Segredo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Diretório vazio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Repositório git clonado</a:t>
            </a:r>
          </a:p>
          <a:p>
            <a:pPr marL="0" indent="0">
              <a:buFont typeface="Arial" panose="020B0604020202020204" pitchFamily="34" charset="0"/>
              <a:buNone/>
            </a:pPr>
            <a:endParaRPr lang="en-US" dirty="0"/>
          </a:p>
          <a:p>
            <a:pPr marL="0" indent="0">
              <a:buFont typeface="Arial" panose="020B0604020202020204" pitchFamily="34" charset="0"/>
              <a:buNone/>
            </a:pPr>
            <a:r>
              <a:rPr lang="pt-BR" sz="1200" b="1" i="0" strike="noStrike" cap="none" spc="0" baseline="0" dirty="0">
                <a:solidFill>
                  <a:srgbClr val="000000"/>
                </a:solidFill>
                <a:effectLst/>
                <a:latin typeface="Aptos"/>
                <a:ea typeface="Aptos"/>
                <a:cs typeface="Aptos"/>
              </a:rPr>
              <a:t>Cenários comuns</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Essas imagens podem, então, ser fornecidas por equipes diferentes e têm requisitos de recursos separados.</a:t>
            </a:r>
          </a:p>
          <a:p>
            <a:pPr marL="0" indent="0">
              <a:buFont typeface="Arial" panose="020B0604020202020204" pitchFamily="34" charset="0"/>
              <a:buNone/>
            </a:pPr>
            <a:r>
              <a:rPr lang="pt-BR" sz="1200" b="0" i="0" strike="noStrike" cap="none" spc="0" baseline="0" dirty="0">
                <a:solidFill>
                  <a:srgbClr val="000000"/>
                </a:solidFill>
                <a:effectLst/>
                <a:latin typeface="Aptos"/>
                <a:ea typeface="Aptos"/>
                <a:cs typeface="Aptos"/>
              </a:rPr>
              <a:t>Os exemplos de uso podem incluir:</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que atende a um aplicativo Web e um contêiner efetuando pull do conteúdo mais recente do controle do código-fonte.</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aplicativo e um contêiner de log. O contêiner de log coleta logs e métricas de saída do aplicativo principal e grava-as em armazenamento de longo prazo.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aplicativo e um contêiner de monitoramento. O contêiner de monitoramento faz uma solicitação periódica ao aplicativo para garantir que ele esteja em execução e respondendo corretamente e emite um alerta em caso negativo.</a:t>
            </a:r>
          </a:p>
          <a:p>
            <a:pPr marL="171450" indent="-171450">
              <a:buFont typeface="Arial" panose="020B0604020202020204" pitchFamily="34" charset="0"/>
              <a:buChar char="•"/>
            </a:pPr>
            <a:r>
              <a:rPr lang="pt-BR" sz="1200" b="0" i="0" strike="noStrike" cap="none" spc="0" baseline="0" dirty="0">
                <a:solidFill>
                  <a:srgbClr val="000000"/>
                </a:solidFill>
                <a:effectLst/>
                <a:latin typeface="Aptos"/>
                <a:ea typeface="Aptos"/>
                <a:cs typeface="Aptos"/>
              </a:rPr>
              <a:t>Um contêiner de front-end e um contêiner de back-end. O de front-end pode servir a um aplicativo Web, com o de back-end executando um serviço para recuperar dados.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23</a:t>
            </a:fld>
            <a:endParaRPr lang="en-US"/>
          </a:p>
        </p:txBody>
      </p:sp>
    </p:spTree>
    <p:extLst>
      <p:ext uri="{BB962C8B-B14F-4D97-AF65-F5344CB8AC3E}">
        <p14:creationId xmlns:p14="http://schemas.microsoft.com/office/powerpoint/2010/main" val="3529449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dirty="0">
                <a:solidFill>
                  <a:srgbClr val="000000"/>
                </a:solidFill>
                <a:effectLst/>
                <a:latin typeface="Aptos"/>
                <a:ea typeface="Aptos"/>
                <a:cs typeface="Aptos"/>
              </a:rPr>
              <a:t>Política de reinicialização de contêiner</a:t>
            </a:r>
          </a:p>
          <a:p>
            <a:r>
              <a:rPr lang="pt-BR" sz="1200" b="1" i="0" strike="noStrike" cap="none" spc="0" baseline="0" dirty="0">
                <a:solidFill>
                  <a:srgbClr val="000000"/>
                </a:solidFill>
                <a:effectLst/>
                <a:latin typeface="Aptos"/>
                <a:ea typeface="Aptos"/>
                <a:cs typeface="Aptos"/>
              </a:rPr>
              <a:t>Sempre</a:t>
            </a:r>
            <a:r>
              <a:rPr lang="pt-BR" sz="1200" b="0" i="0" strike="noStrike" cap="none" spc="0" baseline="0" dirty="0">
                <a:solidFill>
                  <a:srgbClr val="000000"/>
                </a:solidFill>
                <a:effectLst/>
                <a:latin typeface="Aptos"/>
                <a:ea typeface="Aptos"/>
                <a:cs typeface="Aptos"/>
              </a:rPr>
              <a:t> – Os contêineres no grupo de contêineres sempre são reiniciados. Essa é a configuração padrão aplicada quando nenhuma política de reinicialização é especificada na criação do contêiner.</a:t>
            </a:r>
          </a:p>
          <a:p>
            <a:r>
              <a:rPr lang="pt-BR" sz="1200" b="1" i="0" strike="noStrike" cap="none" spc="0" baseline="0" dirty="0">
                <a:solidFill>
                  <a:srgbClr val="000000"/>
                </a:solidFill>
                <a:effectLst/>
                <a:latin typeface="Aptos"/>
                <a:ea typeface="Aptos"/>
                <a:cs typeface="Aptos"/>
              </a:rPr>
              <a:t>Nunca</a:t>
            </a:r>
            <a:r>
              <a:rPr lang="pt-BR" sz="1200" b="0" i="0" strike="noStrike" cap="none" spc="0" baseline="0" dirty="0">
                <a:solidFill>
                  <a:srgbClr val="000000"/>
                </a:solidFill>
                <a:effectLst/>
                <a:latin typeface="Aptos"/>
                <a:ea typeface="Aptos"/>
                <a:cs typeface="Aptos"/>
              </a:rPr>
              <a:t> – Os contêineres no grupo de contêineres nunca são reiniciados. Os contêineres são executados no máximo uma vez.</a:t>
            </a:r>
          </a:p>
          <a:p>
            <a:r>
              <a:rPr lang="pt-BR" sz="1200" b="1" i="0" strike="noStrike" cap="none" spc="0" baseline="0" dirty="0">
                <a:solidFill>
                  <a:srgbClr val="000000"/>
                </a:solidFill>
                <a:effectLst/>
                <a:latin typeface="Aptos"/>
                <a:ea typeface="Aptos"/>
                <a:cs typeface="Aptos"/>
              </a:rPr>
              <a:t>OnFailure</a:t>
            </a:r>
            <a:r>
              <a:rPr lang="pt-BR" sz="1200" b="0" i="0" strike="noStrike" cap="none" spc="0" baseline="0" dirty="0">
                <a:solidFill>
                  <a:srgbClr val="000000"/>
                </a:solidFill>
                <a:effectLst/>
                <a:latin typeface="Aptos"/>
                <a:ea typeface="Aptos"/>
                <a:cs typeface="Aptos"/>
              </a:rPr>
              <a:t> – Os contêineres no grupo de contêineres são reiniciados somente quando o processo executado no contêiner falha (quando ele termina com um código de saída diferente de zero). Os contêineres são executados pelo menos uma vez.</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09755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Você implantaria o arquivo de exemplo YAML com o seguinte comando:</a:t>
            </a:r>
          </a:p>
          <a:p>
            <a:endParaRPr lang="en-US"/>
          </a:p>
          <a:p>
            <a:pPr>
              <a:spcBef>
                <a:spcPts val="400"/>
              </a:spcBef>
              <a:spcAft>
                <a:spcPct val="0"/>
              </a:spcAft>
            </a:pPr>
            <a:r>
              <a:rPr lang="pt-BR" sz="1200" b="1" i="0" strike="noStrike" cap="none" spc="0" baseline="0">
                <a:solidFill>
                  <a:srgbClr val="000000"/>
                </a:solidFill>
                <a:effectLst/>
                <a:latin typeface="Consolas"/>
                <a:ea typeface="Consolas"/>
                <a:cs typeface="Consolas"/>
              </a:rPr>
              <a:t>az container create --resource-group myResourceGroup \ </a:t>
            </a:r>
          </a:p>
          <a:p>
            <a:pPr>
              <a:spcBef>
                <a:spcPts val="400"/>
              </a:spcBef>
              <a:spcAft>
                <a:spcPct val="0"/>
              </a:spcAft>
            </a:pPr>
            <a:r>
              <a:rPr lang="pt-BR" sz="1200" b="1" i="0" strike="noStrike" cap="none" spc="0" baseline="0">
                <a:solidFill>
                  <a:srgbClr val="000000"/>
                </a:solidFill>
                <a:effectLst/>
                <a:latin typeface="Consolas"/>
                <a:ea typeface="Consolas"/>
                <a:cs typeface="Consolas"/>
              </a:rPr>
              <a:t> --file secure-env.yaml</a:t>
            </a:r>
            <a:endParaRPr lang="en-US" sz="1200" b="1">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25</a:t>
            </a:fld>
            <a:endParaRPr lang="en-US"/>
          </a:p>
        </p:txBody>
      </p:sp>
    </p:spTree>
    <p:extLst>
      <p:ext uri="{BB962C8B-B14F-4D97-AF65-F5344CB8AC3E}">
        <p14:creationId xmlns:p14="http://schemas.microsoft.com/office/powerpoint/2010/main" val="321804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B4D7BB-47DA-46D4-B152-A08B9EBCF1F1}" type="slidenum">
              <a:rPr lang="en-US" smtClean="0"/>
              <a:t>26</a:t>
            </a:fld>
            <a:endParaRPr lang="en-US"/>
          </a:p>
        </p:txBody>
      </p:sp>
    </p:spTree>
    <p:extLst>
      <p:ext uri="{BB962C8B-B14F-4D97-AF65-F5344CB8AC3E}">
        <p14:creationId xmlns:p14="http://schemas.microsoft.com/office/powerpoint/2010/main" val="18375062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142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1200" b="0" i="0" strike="noStrike" cap="none" spc="0" baseline="0">
                <a:solidFill>
                  <a:srgbClr val="000000"/>
                </a:solidFill>
                <a:effectLst/>
                <a:latin typeface="Aptos"/>
                <a:ea typeface="Aptos"/>
                <a:cs typeface="Aptos"/>
              </a:rPr>
              <a:t>A implantação pelo modelo YAML é o método preferencial ao implantar grupos de contêineres que consistem em vários contêineres.</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ct val="0"/>
              </a:spcBef>
              <a:spcAft>
                <a:spcPct val="0"/>
              </a:spcAft>
              <a:buClrTx/>
              <a:buSzTx/>
              <a:buFontTx/>
              <a:buNone/>
              <a:defRPr/>
            </a:pPr>
            <a:fld id="{10B4D7BB-47DA-46D4-B152-A08B9EBCF1F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ct val="0"/>
                </a:spcBef>
                <a:spcAft>
                  <a:spcPct val="0"/>
                </a:spcAft>
                <a:buClrTx/>
                <a:buSzTx/>
                <a:buFontTx/>
                <a:buNone/>
                <a:defRPr/>
              </a:pPr>
              <a:t>28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178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pt-BR" sz="1200" b="0" i="0" strike="noStrike" cap="none" spc="0" baseline="0">
                <a:solidFill>
                  <a:srgbClr val="D4D4D4"/>
                </a:solidFill>
                <a:effectLst/>
                <a:latin typeface="Consolas"/>
                <a:ea typeface="Consolas"/>
                <a:cs typeface="Consolas"/>
              </a:rPr>
              <a:t>Devido à natureza mais concisa do formato YAML, um arquivo desse formato é recomendável quando a implantação incluir somente instâncias de contêiner.</a:t>
            </a:r>
          </a:p>
          <a:p>
            <a:pPr marL="228600" indent="-228600">
              <a:buAutoNum type="arabicPeriod"/>
            </a:pPr>
            <a:r>
              <a:rPr lang="pt-BR" sz="1200" b="0" i="0" strike="noStrike" cap="none" spc="0" baseline="0">
                <a:solidFill>
                  <a:srgbClr val="D4D4D4"/>
                </a:solidFill>
                <a:effectLst/>
                <a:latin typeface="Consolas"/>
                <a:ea typeface="Consolas"/>
                <a:cs typeface="Consolas"/>
              </a:rPr>
              <a:t>A política de reinicialização permite especificar quando e como os contêineres devem ser reiniciados, com base no comportamento desejado. Isso pode ajudar a otimizar o uso de recursos e garantir que as tarefas sejam concluídas com êxito.</a:t>
            </a:r>
          </a:p>
          <a:p>
            <a:pPr marL="228600" marR="0" lvl="0" indent="-228600" algn="l" defTabSz="914400" rtl="0" eaLnBrk="1" fontAlgn="auto" latinLnBrk="0" hangingPunct="1">
              <a:lnSpc>
                <a:spcPct val="100000"/>
              </a:lnSpc>
              <a:spcBef>
                <a:spcPct val="0"/>
              </a:spcBef>
              <a:spcAft>
                <a:spcPct val="0"/>
              </a:spcAft>
              <a:buClrTx/>
              <a:buSzTx/>
              <a:buFontTx/>
              <a:buAutoNum type="arabicPeriod"/>
              <a:defRPr/>
            </a:pPr>
            <a:endParaRPr lang="en-US" b="0">
              <a:solidFill>
                <a:srgbClr val="D4D4D4"/>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29</a:t>
            </a:fld>
            <a:endParaRPr lang="en-US"/>
          </a:p>
        </p:txBody>
      </p:sp>
    </p:spTree>
    <p:extLst>
      <p:ext uri="{BB962C8B-B14F-4D97-AF65-F5344CB8AC3E}">
        <p14:creationId xmlns:p14="http://schemas.microsoft.com/office/powerpoint/2010/main" val="42569088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E938BCEA-C266-1C87-1CB3-9B84A06CB420}"/>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A5E8C55E-E8D4-57F7-5FD3-4040B432D6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0F89616-7CC4-02D5-AB51-C3A24FFAC9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3605348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dirty="0">
                <a:solidFill>
                  <a:srgbClr val="000000"/>
                </a:solidFill>
                <a:effectLst/>
                <a:latin typeface="Aptos"/>
                <a:ea typeface="Aptos"/>
                <a:cs typeface="Aptos"/>
              </a:rPr>
              <a:t>https://learn.microsoft.com/training/modules/create-run-container-images-azure-container-instances/3-run-azure-container-instances-cloud-shell</a:t>
            </a:r>
          </a:p>
        </p:txBody>
      </p:sp>
      <p:sp>
        <p:nvSpPr>
          <p:cNvPr id="4" name="Slide Number Placeholder 3"/>
          <p:cNvSpPr>
            <a:spLocks noGrp="1"/>
          </p:cNvSpPr>
          <p:nvPr>
            <p:ph type="sldNum" sz="quarter" idx="5"/>
          </p:nvPr>
        </p:nvSpPr>
        <p:spPr/>
        <p:txBody>
          <a:bodyPr/>
          <a:lstStyle/>
          <a:p>
            <a:fld id="{10B4D7BB-47DA-46D4-B152-A08B9EBCF1F1}" type="slidenum">
              <a:rPr lang="en-US" smtClean="0"/>
              <a:t>31</a:t>
            </a:fld>
            <a:endParaRPr lang="en-US"/>
          </a:p>
        </p:txBody>
      </p:sp>
    </p:spTree>
    <p:extLst>
      <p:ext uri="{BB962C8B-B14F-4D97-AF65-F5344CB8AC3E}">
        <p14:creationId xmlns:p14="http://schemas.microsoft.com/office/powerpoint/2010/main" val="116013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1417376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B38E626-5850-8063-53A4-00BD94B43CFA}"/>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047E7E10-83BD-A070-9BE0-A8923F7343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209436C5-E3B9-F778-7567-74DC6B83C6E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1085142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r>
              <a:rPr lang="pt-BR" dirty="0"/>
              <a:t>Os Container Apps são uma abordagem para executar aplicações conteinerizadas de forma simplificada, eliminando a necessidade de gerenciar a infraestrutura subjacente ou orquestradores complexos como o </a:t>
            </a:r>
            <a:r>
              <a:rPr lang="pt-BR" dirty="0" err="1"/>
              <a:t>Kubernetes</a:t>
            </a:r>
            <a:r>
              <a:rPr lang="pt-BR" dirty="0"/>
              <a:t>. Eles oferecem uma maneira </a:t>
            </a:r>
            <a:r>
              <a:rPr lang="pt-BR" dirty="0" err="1"/>
              <a:t>serverless</a:t>
            </a:r>
            <a:r>
              <a:rPr lang="pt-BR" dirty="0"/>
              <a:t> e escalável de rodar </a:t>
            </a:r>
            <a:r>
              <a:rPr lang="pt-BR" dirty="0" err="1"/>
              <a:t>workloads</a:t>
            </a:r>
            <a:r>
              <a:rPr lang="pt-BR" dirty="0"/>
              <a:t> em contêineres, permitindo foco na lógica da aplicação sem se preocupar com a gestão de servidores.</a:t>
            </a:r>
          </a:p>
          <a:p>
            <a:endParaRPr lang="pt-BR" dirty="0"/>
          </a:p>
          <a:p>
            <a:r>
              <a:rPr lang="pt-BR" b="1" dirty="0"/>
              <a:t>Execução </a:t>
            </a:r>
            <a:r>
              <a:rPr lang="pt-BR" b="1" dirty="0" err="1"/>
              <a:t>Serverless</a:t>
            </a:r>
            <a:r>
              <a:rPr lang="pt-BR" b="1" dirty="0"/>
              <a:t>:</a:t>
            </a:r>
            <a:br>
              <a:rPr lang="pt-BR" dirty="0"/>
            </a:br>
            <a:r>
              <a:rPr lang="pt-BR" dirty="0"/>
              <a:t>Os Container Apps permitem que você execute contêineres sem gerenciar explicitamente </a:t>
            </a:r>
            <a:r>
              <a:rPr lang="pt-BR" dirty="0" err="1"/>
              <a:t>VMs</a:t>
            </a:r>
            <a:r>
              <a:rPr lang="pt-BR" dirty="0"/>
              <a:t> ou clusters, adaptando os recursos conforme a demanda.</a:t>
            </a:r>
          </a:p>
          <a:p>
            <a:endParaRPr lang="pt-BR" dirty="0"/>
          </a:p>
          <a:p>
            <a:r>
              <a:rPr lang="pt-BR" dirty="0"/>
              <a:t>Escalabilidade Automática:</a:t>
            </a:r>
          </a:p>
          <a:p>
            <a:r>
              <a:rPr lang="pt-BR" dirty="0"/>
              <a:t>Com os Container Apps, a aplicação pode aumentar ou reduzir automaticamente a quantidade de instâncias de contêineres em execução. Isso significa que, em momentos de pico de tráfego ou processamento, a plataforma dispara novas instâncias para atender à demanda sem intervenção manual. Quando a carga diminui, as instâncias são reduzidas para otimizar o custo e o uso de recursos. Essa característica é fundamental para aplicações que têm variações significativas de uso e garante que os recursos sejam alocados de forma dinâmica e eficiente.</a:t>
            </a:r>
          </a:p>
          <a:p>
            <a:r>
              <a:rPr lang="pt-BR" b="1" dirty="0"/>
              <a:t>Ambiente Gerenciado:</a:t>
            </a:r>
            <a:br>
              <a:rPr lang="pt-BR" dirty="0"/>
            </a:br>
            <a:r>
              <a:rPr lang="pt-BR" dirty="0"/>
              <a:t>Oferecem um ambiente integrado com monitoramento, </a:t>
            </a:r>
            <a:r>
              <a:rPr lang="pt-BR" dirty="0" err="1"/>
              <a:t>logging</a:t>
            </a:r>
            <a:r>
              <a:rPr lang="pt-BR" dirty="0"/>
              <a:t> e segurança, facilitando o gerenciamento e a manutenção das aplicações.</a:t>
            </a:r>
          </a:p>
          <a:p>
            <a:r>
              <a:rPr lang="pt-BR" b="1" dirty="0"/>
              <a:t>Suporte a </a:t>
            </a:r>
            <a:r>
              <a:rPr lang="pt-BR" b="1" dirty="0" err="1"/>
              <a:t>Microserviços</a:t>
            </a:r>
            <a:r>
              <a:rPr lang="pt-BR" b="1" dirty="0"/>
              <a:t>:</a:t>
            </a:r>
            <a:br>
              <a:rPr lang="pt-BR" dirty="0"/>
            </a:br>
            <a:r>
              <a:rPr lang="pt-BR" dirty="0"/>
              <a:t>São ideais para arquiteturas baseadas em </a:t>
            </a:r>
            <a:r>
              <a:rPr lang="pt-BR" dirty="0" err="1"/>
              <a:t>microserviços</a:t>
            </a:r>
            <a:r>
              <a:rPr lang="pt-BR" dirty="0"/>
              <a:t>, permitindo que cada serviço seja empacotado, implantado e escalado de forma independente.</a:t>
            </a:r>
          </a:p>
          <a:p>
            <a:r>
              <a:rPr lang="pt-BR" b="1" dirty="0"/>
              <a:t>Integração com Eventos e Workflows:</a:t>
            </a:r>
            <a:br>
              <a:rPr lang="pt-BR" dirty="0"/>
            </a:br>
            <a:r>
              <a:rPr lang="pt-BR" dirty="0"/>
              <a:t>Permitem a execução de tarefas baseadas em eventos, integrando com outros serviços para construir soluções reativas e orientadas a eventos.</a:t>
            </a:r>
          </a:p>
        </p:txBody>
      </p:sp>
    </p:spTree>
    <p:extLst>
      <p:ext uri="{BB962C8B-B14F-4D97-AF65-F5344CB8AC3E}">
        <p14:creationId xmlns:p14="http://schemas.microsoft.com/office/powerpoint/2010/main" val="9854003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buNone/>
            </a:pPr>
            <a:r>
              <a:rPr lang="pt-BR" b="1" dirty="0"/>
              <a:t>Aplicações Web e APIs:</a:t>
            </a:r>
            <a:br>
              <a:rPr lang="pt-BR" dirty="0"/>
            </a:br>
            <a:r>
              <a:rPr lang="pt-BR" dirty="0"/>
              <a:t>Ideal para hospedar aplicações web ou APIs que podem ter picos de acesso inesperados, se beneficiando da escalabilidade automática para manter a performance.</a:t>
            </a:r>
          </a:p>
          <a:p>
            <a:pPr>
              <a:buNone/>
            </a:pPr>
            <a:r>
              <a:rPr lang="pt-BR" b="1" dirty="0"/>
              <a:t>Arquiteturas de </a:t>
            </a:r>
            <a:r>
              <a:rPr lang="pt-BR" b="1" dirty="0" err="1"/>
              <a:t>Microserviços</a:t>
            </a:r>
            <a:r>
              <a:rPr lang="pt-BR" b="1" dirty="0"/>
              <a:t>:</a:t>
            </a:r>
            <a:br>
              <a:rPr lang="pt-BR" dirty="0"/>
            </a:br>
            <a:r>
              <a:rPr lang="pt-BR" dirty="0"/>
              <a:t>Cada </a:t>
            </a:r>
            <a:r>
              <a:rPr lang="pt-BR" dirty="0" err="1"/>
              <a:t>microserviço</a:t>
            </a:r>
            <a:r>
              <a:rPr lang="pt-BR" dirty="0"/>
              <a:t> pode ser empacotado como um contêiner e executado independentemente, permitindo atualizações e escalabilidade granular conforme a demanda.</a:t>
            </a:r>
          </a:p>
          <a:p>
            <a:pPr>
              <a:buNone/>
            </a:pPr>
            <a:r>
              <a:rPr lang="pt-BR" b="1" dirty="0"/>
              <a:t>Processamento de Eventos:</a:t>
            </a:r>
            <a:br>
              <a:rPr lang="pt-BR" dirty="0"/>
            </a:br>
            <a:r>
              <a:rPr lang="pt-BR" dirty="0" err="1"/>
              <a:t>Workloads</a:t>
            </a:r>
            <a:r>
              <a:rPr lang="pt-BR" dirty="0"/>
              <a:t> que respondem a eventos (como filas, triggers ou mensagens) podem ser executados em contêineres que iniciam rapidamente e processam os eventos conforme eles ocorrem.</a:t>
            </a:r>
          </a:p>
          <a:p>
            <a:r>
              <a:rPr lang="pt-BR" b="1" dirty="0"/>
              <a:t>Ambientes de Desenvolvimento e Teste:</a:t>
            </a:r>
            <a:br>
              <a:rPr lang="pt-BR" dirty="0"/>
            </a:br>
            <a:r>
              <a:rPr lang="pt-BR" dirty="0"/>
              <a:t>Permite que equipes implementem e testem aplicações de forma isolada e escalável, facilitando a integração contínua e a entrega contínua (CI/CD)</a:t>
            </a:r>
          </a:p>
          <a:p>
            <a:endParaRPr lang="pt-BR" dirty="0"/>
          </a:p>
          <a:p>
            <a:endParaRPr lang="pt-BR" dirty="0"/>
          </a:p>
          <a:p>
            <a:r>
              <a:rPr lang="pt-BR" dirty="0"/>
              <a:t>No fim container apps é solução flexível e eficiente para executar aplicações conteinerizadas, oferecendo uma abordagem simplificada para escalar e gerenciar cargas de trabalho dinâmicas e distribuídas.</a:t>
            </a:r>
          </a:p>
        </p:txBody>
      </p:sp>
    </p:spTree>
    <p:extLst>
      <p:ext uri="{BB962C8B-B14F-4D97-AF65-F5344CB8AC3E}">
        <p14:creationId xmlns:p14="http://schemas.microsoft.com/office/powerpoint/2010/main" val="3897344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buNone/>
            </a:pPr>
            <a:r>
              <a:rPr lang="pt-BR" b="1" dirty="0"/>
              <a:t>Considerações para a Escolha</a:t>
            </a:r>
          </a:p>
          <a:p>
            <a:pPr>
              <a:buFont typeface="Arial" panose="020B0604020202020204" pitchFamily="34" charset="0"/>
              <a:buChar char="•"/>
            </a:pPr>
            <a:r>
              <a:rPr lang="pt-BR" b="1" dirty="0"/>
              <a:t>Quando optar pelo AKS:</a:t>
            </a:r>
            <a:br>
              <a:rPr lang="pt-BR" dirty="0"/>
            </a:br>
            <a:r>
              <a:rPr lang="pt-BR" dirty="0"/>
              <a:t>Escolha o AKS se sua aplicação for complexa, distribuída e exigir um controle detalhado sobre a infraestrutura de orquestração. Ideal para cenários que demandam alta personalização, integração avançada e gerenciamento de clusters.</a:t>
            </a:r>
          </a:p>
          <a:p>
            <a:pPr>
              <a:buFont typeface="Arial" panose="020B0604020202020204" pitchFamily="34" charset="0"/>
              <a:buChar char="•"/>
            </a:pPr>
            <a:r>
              <a:rPr lang="pt-BR" b="1" dirty="0"/>
              <a:t>Quando optar por Container Apps:</a:t>
            </a:r>
            <a:br>
              <a:rPr lang="pt-BR" dirty="0"/>
            </a:br>
            <a:r>
              <a:rPr lang="pt-BR" dirty="0"/>
              <a:t>Se o seu objetivo é executar cargas de trabalho conteinerizadas de forma simplificada, com escalabilidade automática e sem a complexidade de gerenciar clusters, os Container Apps são a escolha ideal. São particularmente úteis para aplicações baseadas em eventos e </a:t>
            </a:r>
            <a:r>
              <a:rPr lang="pt-BR" dirty="0" err="1"/>
              <a:t>microserviços</a:t>
            </a:r>
            <a:r>
              <a:rPr lang="pt-BR" dirty="0"/>
              <a:t> que se beneficiam do modelo </a:t>
            </a:r>
            <a:r>
              <a:rPr lang="pt-BR" dirty="0" err="1"/>
              <a:t>serverless</a:t>
            </a:r>
            <a:r>
              <a:rPr lang="pt-BR" dirty="0"/>
              <a:t>.</a:t>
            </a:r>
          </a:p>
          <a:p>
            <a:pPr>
              <a:buFont typeface="Arial" panose="020B0604020202020204" pitchFamily="34" charset="0"/>
              <a:buChar char="•"/>
            </a:pPr>
            <a:r>
              <a:rPr lang="pt-BR" b="1" dirty="0"/>
              <a:t>Quando optar por Web Apps:</a:t>
            </a:r>
            <a:br>
              <a:rPr lang="pt-BR" dirty="0"/>
            </a:br>
            <a:r>
              <a:rPr lang="pt-BR" dirty="0"/>
              <a:t>Para aplicações web tradicionais, onde o foco é o desenvolvimento da lógica da aplicação e a entrega rápida com escalabilidade básica, o Web Apps é a solução mais indicada. Ele oferece um ambiente totalmente gerenciado, eliminando preocupações com infraestrutura.</a:t>
            </a:r>
          </a:p>
          <a:p>
            <a:endParaRPr lang="pt-BR" dirty="0"/>
          </a:p>
        </p:txBody>
      </p:sp>
    </p:spTree>
    <p:extLst>
      <p:ext uri="{BB962C8B-B14F-4D97-AF65-F5344CB8AC3E}">
        <p14:creationId xmlns:p14="http://schemas.microsoft.com/office/powerpoint/2010/main" val="2409371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21A065BB-D527-D69C-82B6-572FBF0EBFA2}"/>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AB8AD5ED-92BA-0706-5B74-F99BD41D2B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A36BD6A-E057-AF09-BE05-3C5AA031BF0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566269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38</a:t>
            </a:fld>
            <a:endParaRPr lang="en-US"/>
          </a:p>
        </p:txBody>
      </p:sp>
    </p:spTree>
    <p:extLst>
      <p:ext uri="{BB962C8B-B14F-4D97-AF65-F5344CB8AC3E}">
        <p14:creationId xmlns:p14="http://schemas.microsoft.com/office/powerpoint/2010/main" val="15627614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buNone/>
            </a:pPr>
            <a:r>
              <a:rPr lang="pt-BR" b="1" dirty="0"/>
              <a:t>1. Aceita dimensionamento dinâmico com base em dimensionadores compatíveis com KEDA</a:t>
            </a:r>
          </a:p>
          <a:p>
            <a:r>
              <a:rPr lang="pt-BR" b="1" dirty="0" err="1"/>
              <a:t>Disclaimer</a:t>
            </a:r>
            <a:r>
              <a:rPr lang="pt-BR" b="1" dirty="0"/>
              <a:t> para Leigos:</a:t>
            </a:r>
            <a:br>
              <a:rPr lang="pt-BR" dirty="0"/>
            </a:br>
            <a:r>
              <a:rPr lang="pt-BR" dirty="0"/>
              <a:t>“O termo ‘dimensionamento dinâmico’ significa que sua aplicação pode aumentar ou diminuir a quantidade de recursos automaticamente conforme a necessidade, como quando há muito acesso simultâneo. O KEDA (</a:t>
            </a:r>
            <a:r>
              <a:rPr lang="pt-BR" dirty="0" err="1"/>
              <a:t>Kubernetes-based</a:t>
            </a:r>
            <a:r>
              <a:rPr lang="pt-BR" dirty="0"/>
              <a:t> Event </a:t>
            </a:r>
            <a:r>
              <a:rPr lang="pt-BR" dirty="0" err="1"/>
              <a:t>Driven</a:t>
            </a:r>
            <a:r>
              <a:rPr lang="pt-BR" dirty="0"/>
              <a:t> </a:t>
            </a:r>
            <a:r>
              <a:rPr lang="pt-BR" dirty="0" err="1"/>
              <a:t>Autoscaling</a:t>
            </a:r>
            <a:r>
              <a:rPr lang="pt-BR" dirty="0"/>
              <a:t>) é apenas uma tecnologia que ajuda nessa tarefa de forma inteligente. Se você é novo nisso, pense em ‘KEDA’ como uma ferramenta que faz seu aplicativo crescer ou encolher de acordo com o movimento (eventos) que ele recebe.”</a:t>
            </a:r>
          </a:p>
          <a:p>
            <a:endParaRPr lang="pt-BR" dirty="0"/>
          </a:p>
          <a:p>
            <a:pPr>
              <a:buNone/>
            </a:pPr>
            <a:r>
              <a:rPr lang="pt-BR" b="1" dirty="0"/>
              <a:t>2. Os Aplicativos de Contêiner são implantados em um único ambiente de Aplicativos de Contêiner, que atua como um limite seguro para grupos de Aplicativos de Contêiner</a:t>
            </a:r>
          </a:p>
          <a:p>
            <a:r>
              <a:rPr lang="pt-BR" b="1" dirty="0" err="1"/>
              <a:t>Disclaimer</a:t>
            </a:r>
            <a:r>
              <a:rPr lang="pt-BR" b="1" dirty="0"/>
              <a:t> para Leigos:</a:t>
            </a:r>
            <a:br>
              <a:rPr lang="pt-BR" dirty="0"/>
            </a:br>
            <a:r>
              <a:rPr lang="pt-BR" dirty="0"/>
              <a:t>“Imagine que esse ‘ambiente de Aplicativos de Contêiner’ é como um cercado onde ficam todos os seus contêineres. Ele garante que tudo o que você colocar lá dentro fique protegido e separado de outras coisas que estão fora. Para quem está começando, pense nele como um espaço seguro onde você pode colocar várias aplicações sem que elas interfiram de maneira indevida umas nas outras.”</a:t>
            </a:r>
          </a:p>
          <a:p>
            <a:pPr>
              <a:buNone/>
            </a:pPr>
            <a:r>
              <a:rPr lang="pt-BR" b="1" dirty="0"/>
              <a:t>3. Desenvolva, atualize, crie versões e dimensione áreas de funcionalidade importantes de forma independente de uma aplicação maior</a:t>
            </a:r>
          </a:p>
          <a:p>
            <a:r>
              <a:rPr lang="pt-BR" b="1" dirty="0" err="1"/>
              <a:t>Disclaimer</a:t>
            </a:r>
            <a:r>
              <a:rPr lang="pt-BR" b="1" dirty="0"/>
              <a:t> para Leigos:</a:t>
            </a:r>
            <a:br>
              <a:rPr lang="pt-BR" dirty="0"/>
            </a:br>
            <a:r>
              <a:rPr lang="pt-BR" dirty="0"/>
              <a:t>“Isso quer dizer que, se você tiver uma aplicação grande (por exemplo, um site de vendas com vários módulos), pode tratar cada parte separadamente – atualizar, corrigir ou aumentar a capacidade de uma única parte sem precisar mexer no todo. É como ter peças de Lego que podem ser trocadas ou melhoradas individualmente, sem desmontar o brinquedo inteiro.”</a:t>
            </a:r>
          </a:p>
          <a:p>
            <a:pPr>
              <a:buNone/>
            </a:pPr>
            <a:r>
              <a:rPr lang="pt-BR" b="1" dirty="0"/>
              <a:t>4. Integração do </a:t>
            </a:r>
            <a:r>
              <a:rPr lang="pt-BR" b="1" dirty="0" err="1"/>
              <a:t>Dapr</a:t>
            </a:r>
            <a:r>
              <a:rPr lang="pt-BR" b="1" dirty="0"/>
              <a:t> (</a:t>
            </a:r>
            <a:r>
              <a:rPr lang="pt-BR" b="1" dirty="0" err="1"/>
              <a:t>runtime</a:t>
            </a:r>
            <a:r>
              <a:rPr lang="pt-BR" b="1" dirty="0"/>
              <a:t> de aplicativos distribuídos) nativa</a:t>
            </a:r>
          </a:p>
          <a:p>
            <a:r>
              <a:rPr lang="pt-BR" b="1" dirty="0" err="1"/>
              <a:t>Disclaimer</a:t>
            </a:r>
            <a:r>
              <a:rPr lang="pt-BR" b="1" dirty="0"/>
              <a:t> para Leigos:</a:t>
            </a:r>
            <a:br>
              <a:rPr lang="pt-BR" dirty="0"/>
            </a:br>
            <a:r>
              <a:rPr lang="pt-BR" dirty="0"/>
              <a:t>“O </a:t>
            </a:r>
            <a:r>
              <a:rPr lang="pt-BR" dirty="0" err="1"/>
              <a:t>Dapr</a:t>
            </a:r>
            <a:r>
              <a:rPr lang="pt-BR" dirty="0"/>
              <a:t> é uma tecnologia que ajuda várias partes de uma aplicação a conversarem entre si de maneira organizada e segura, principalmente quando elas estão espalhadas (distribuídas). Se você nunca ouviu falar disso, não se preocupe: é um recurso avançado. Basta saber que ele está lá para facilitar a comunicação entre serviços, gerenciamento de eventos e outras tarefas que surgem quando temos muitos ‘pedacinhos’ de aplicação trabalhando juntos.”</a:t>
            </a:r>
          </a:p>
          <a:p>
            <a:endParaRPr lang="pt-BR" dirty="0"/>
          </a:p>
          <a:p>
            <a:endParaRPr lang="pt-BR" dirty="0"/>
          </a:p>
        </p:txBody>
      </p:sp>
    </p:spTree>
    <p:extLst>
      <p:ext uri="{BB962C8B-B14F-4D97-AF65-F5344CB8AC3E}">
        <p14:creationId xmlns:p14="http://schemas.microsoft.com/office/powerpoint/2010/main" val="26059163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pt-BR" sz="2000" dirty="0"/>
              <a:t>Este slide ilustra como os Aplicativos de Contêiner do Azure organizam seus contêineres em “</a:t>
            </a:r>
            <a:r>
              <a:rPr lang="pt-BR" sz="2000" dirty="0" err="1"/>
              <a:t>pods</a:t>
            </a:r>
            <a:r>
              <a:rPr lang="pt-BR" sz="2000" dirty="0"/>
              <a:t>” dentro de instâncias chamadas de “revisões”. Cada vez que você faz uma atualização ou cria uma nova versão do aplicativo, surge uma nova revisão, podendo coexistir com a anterior (útil para testes, por exemplo). Além disso:</a:t>
            </a:r>
          </a:p>
          <a:p>
            <a:pPr>
              <a:buFont typeface="+mj-lt"/>
              <a:buAutoNum type="arabicPeriod"/>
            </a:pPr>
            <a:r>
              <a:rPr lang="pt-BR" sz="2000" b="1" dirty="0"/>
              <a:t>Agrupamento em </a:t>
            </a:r>
            <a:r>
              <a:rPr lang="pt-BR" sz="2000" b="1" dirty="0" err="1"/>
              <a:t>Pods</a:t>
            </a:r>
            <a:r>
              <a:rPr lang="pt-BR" sz="2000" b="1" dirty="0"/>
              <a:t>:</a:t>
            </a:r>
            <a:br>
              <a:rPr lang="pt-BR" sz="2000" dirty="0"/>
            </a:br>
            <a:r>
              <a:rPr lang="pt-BR" sz="2000" dirty="0"/>
              <a:t>Dentro de um Aplicativo de Contêiner, todos os contêineres que compõem a aplicação (incluindo contêineres auxiliares, chamados “sidecars”) ficam agrupados no mesmo </a:t>
            </a:r>
            <a:r>
              <a:rPr lang="pt-BR" sz="2000" dirty="0" err="1"/>
              <a:t>pod</a:t>
            </a:r>
            <a:r>
              <a:rPr lang="pt-BR" sz="2000" dirty="0"/>
              <a:t>. Isso permite que eles se comuniquem facilmente e compartilhem recursos.</a:t>
            </a:r>
          </a:p>
          <a:p>
            <a:pPr>
              <a:buFont typeface="+mj-lt"/>
              <a:buAutoNum type="arabicPeriod"/>
            </a:pPr>
            <a:r>
              <a:rPr lang="pt-BR" sz="2000" b="1" dirty="0"/>
              <a:t>Revisões e Réplicas:</a:t>
            </a:r>
            <a:br>
              <a:rPr lang="pt-BR" sz="2000" dirty="0"/>
            </a:br>
            <a:r>
              <a:rPr lang="pt-BR" sz="2000" dirty="0"/>
              <a:t>Cada revisão pode ter uma ou mais réplicas rodando em paralelo, ajudando a lidar com aumento de tráfego ou cargas de trabalho mais pesadas. Assim, o serviço se ajusta à demanda de forma mais eficiente.</a:t>
            </a:r>
          </a:p>
          <a:p>
            <a:pPr>
              <a:buFont typeface="+mj-lt"/>
              <a:buAutoNum type="arabicPeriod"/>
            </a:pPr>
            <a:r>
              <a:rPr lang="pt-BR" sz="2000" b="1" dirty="0"/>
              <a:t>Vários Contêineres em um Único Aplicativo:</a:t>
            </a:r>
            <a:br>
              <a:rPr lang="pt-BR" sz="2000" dirty="0"/>
            </a:br>
            <a:r>
              <a:rPr lang="pt-BR" sz="2000" dirty="0"/>
              <a:t>É possível colocar múltiplos contêineres em um mesmo aplicativo (por exemplo, um contêiner principal e um contêiner “sidecar” que faça coleta de logs ou tratamento de dados). Dessa forma, funções complementares rodam juntas, mas de forma isolada.</a:t>
            </a:r>
          </a:p>
          <a:p>
            <a:pPr>
              <a:buFont typeface="+mj-lt"/>
              <a:buAutoNum type="arabicPeriod"/>
            </a:pPr>
            <a:r>
              <a:rPr lang="pt-BR" sz="2000" b="1" dirty="0"/>
              <a:t>Imagens em Registros Privados:</a:t>
            </a:r>
            <a:br>
              <a:rPr lang="pt-BR" sz="2000" dirty="0"/>
            </a:br>
            <a:r>
              <a:rPr lang="pt-BR" sz="2000" dirty="0"/>
              <a:t>Para usar imagens que estão em registros privados (como o Azure Container Registry ou outro repositório seguro), basta fornecer as credenciais na configuração do Aplicativo de Contêiner. Isso garante que apenas você (e quem tiver as credenciais) consiga baixar essas imagens.</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40</a:t>
            </a:fld>
            <a:endParaRPr lang="en-US"/>
          </a:p>
        </p:txBody>
      </p:sp>
    </p:spTree>
    <p:extLst>
      <p:ext uri="{BB962C8B-B14F-4D97-AF65-F5344CB8AC3E}">
        <p14:creationId xmlns:p14="http://schemas.microsoft.com/office/powerpoint/2010/main" val="1399156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a:buNone/>
            </a:pPr>
            <a:r>
              <a:rPr lang="pt-BR" b="1" dirty="0"/>
              <a:t>Criação de Revisões para Controle de Versão</a:t>
            </a:r>
          </a:p>
          <a:p>
            <a:pPr>
              <a:buFont typeface="Arial" panose="020B0604020202020204" pitchFamily="34" charset="0"/>
              <a:buChar char="•"/>
            </a:pPr>
            <a:r>
              <a:rPr lang="pt-BR" b="1" dirty="0"/>
              <a:t>Como funciona:</a:t>
            </a:r>
            <a:r>
              <a:rPr lang="pt-BR" dirty="0"/>
              <a:t> Cada vez que você faz uma alteração significativa, o Azure Container Apps cria uma nova revisão.</a:t>
            </a:r>
          </a:p>
          <a:p>
            <a:pPr>
              <a:buFont typeface="Arial" panose="020B0604020202020204" pitchFamily="34" charset="0"/>
              <a:buChar char="•"/>
            </a:pPr>
            <a:r>
              <a:rPr lang="pt-BR" b="1" dirty="0"/>
              <a:t>Por que é útil:</a:t>
            </a:r>
            <a:r>
              <a:rPr lang="pt-BR" dirty="0"/>
              <a:t> Isso permite que você tenha várias versões do mesmo aplicativo em paralelo, facilitando testes, atualizações graduais e, se necessário, a volta (</a:t>
            </a:r>
            <a:r>
              <a:rPr lang="pt-BR" dirty="0" err="1"/>
              <a:t>rollback</a:t>
            </a:r>
            <a:r>
              <a:rPr lang="pt-BR" dirty="0"/>
              <a:t>) para uma versão anterior.</a:t>
            </a:r>
          </a:p>
          <a:p>
            <a:pPr>
              <a:buNone/>
            </a:pPr>
            <a:r>
              <a:rPr lang="pt-BR" b="1" dirty="0"/>
              <a:t>2. Controle de Revisões Ativas e Roteamento de Tráfego</a:t>
            </a:r>
          </a:p>
          <a:p>
            <a:pPr>
              <a:buFont typeface="Arial" panose="020B0604020202020204" pitchFamily="34" charset="0"/>
              <a:buChar char="•"/>
            </a:pPr>
            <a:r>
              <a:rPr lang="pt-BR" b="1" dirty="0"/>
              <a:t>Como funciona:</a:t>
            </a:r>
            <a:r>
              <a:rPr lang="pt-BR" dirty="0"/>
              <a:t> Você pode escolher quais revisões ficam “ativas” e direcionar diferentes porcentagens de tráfego para cada uma delas.</a:t>
            </a:r>
          </a:p>
          <a:p>
            <a:pPr>
              <a:buFont typeface="Arial" panose="020B0604020202020204" pitchFamily="34" charset="0"/>
              <a:buChar char="•"/>
            </a:pPr>
            <a:r>
              <a:rPr lang="pt-BR" b="1" dirty="0"/>
              <a:t>Exemplo:</a:t>
            </a:r>
            <a:r>
              <a:rPr lang="pt-BR" dirty="0"/>
              <a:t> Se quiser testar uma nova versão para apenas 10% dos usuários, basta direcionar 10% do tráfego para a revisão nova. Se tudo estiver bem, pode ir aumentando até 100%. Se algo der errado, redirecione de volta para a versão anterior.</a:t>
            </a:r>
          </a:p>
          <a:p>
            <a:pPr>
              <a:buNone/>
            </a:pPr>
            <a:r>
              <a:rPr lang="pt-BR" b="1" dirty="0"/>
              <a:t>3. Atualizações via az </a:t>
            </a:r>
            <a:r>
              <a:rPr lang="pt-BR" b="1" dirty="0" err="1"/>
              <a:t>containerapp</a:t>
            </a:r>
            <a:r>
              <a:rPr lang="pt-BR" b="1" dirty="0"/>
              <a:t> update</a:t>
            </a:r>
          </a:p>
          <a:p>
            <a:pPr>
              <a:buFont typeface="Arial" panose="020B0604020202020204" pitchFamily="34" charset="0"/>
              <a:buChar char="•"/>
            </a:pPr>
            <a:r>
              <a:rPr lang="pt-BR" b="1" dirty="0"/>
              <a:t>O que é:</a:t>
            </a:r>
            <a:r>
              <a:rPr lang="pt-BR" dirty="0"/>
              <a:t> O comando az </a:t>
            </a:r>
            <a:r>
              <a:rPr lang="pt-BR" dirty="0" err="1"/>
              <a:t>containerapp</a:t>
            </a:r>
            <a:r>
              <a:rPr lang="pt-BR" dirty="0"/>
              <a:t> update (da CLI do Azure) permite modificar configurações do seu aplicativo, como: </a:t>
            </a:r>
          </a:p>
          <a:p>
            <a:pPr marL="742950" lvl="1" indent="-285750">
              <a:buFont typeface="Arial" panose="020B0604020202020204" pitchFamily="34" charset="0"/>
              <a:buChar char="•"/>
            </a:pPr>
            <a:r>
              <a:rPr lang="pt-BR" dirty="0"/>
              <a:t>Variáveis de ambiente (por exemplo, chaves de conexão com banco de dados)</a:t>
            </a:r>
          </a:p>
          <a:p>
            <a:pPr marL="742950" lvl="1" indent="-285750">
              <a:buFont typeface="Arial" panose="020B0604020202020204" pitchFamily="34" charset="0"/>
              <a:buChar char="•"/>
            </a:pPr>
            <a:r>
              <a:rPr lang="pt-BR" dirty="0"/>
              <a:t>Recursos de CPU e memória</a:t>
            </a:r>
          </a:p>
          <a:p>
            <a:pPr marL="742950" lvl="1" indent="-285750">
              <a:buFont typeface="Arial" panose="020B0604020202020204" pitchFamily="34" charset="0"/>
              <a:buChar char="•"/>
            </a:pPr>
            <a:r>
              <a:rPr lang="pt-BR" dirty="0"/>
              <a:t>Políticas de escalonamento (quantas réplicas do contêiner serão executadas)</a:t>
            </a:r>
          </a:p>
          <a:p>
            <a:pPr marL="742950" lvl="1" indent="-285750">
              <a:buFont typeface="Arial" panose="020B0604020202020204" pitchFamily="34" charset="0"/>
              <a:buChar char="•"/>
            </a:pPr>
            <a:r>
              <a:rPr lang="pt-BR" dirty="0"/>
              <a:t>A imagem do contêiner em si</a:t>
            </a:r>
          </a:p>
          <a:p>
            <a:pPr>
              <a:buFont typeface="Arial" panose="020B0604020202020204" pitchFamily="34" charset="0"/>
              <a:buChar char="•"/>
            </a:pPr>
            <a:r>
              <a:rPr lang="pt-BR" b="1" dirty="0"/>
              <a:t>Por que é importante:</a:t>
            </a:r>
            <a:r>
              <a:rPr lang="pt-BR" dirty="0"/>
              <a:t> Essa flexibilidade de alterar configurações facilita a manutenção e a evolução do seu aplicativo sem precisar criar tudo do zero.</a:t>
            </a:r>
          </a:p>
          <a:p>
            <a:pPr>
              <a:buNone/>
            </a:pPr>
            <a:r>
              <a:rPr lang="pt-BR" b="1" dirty="0"/>
              <a:t>4. Geração de Novas Revisões</a:t>
            </a:r>
          </a:p>
          <a:p>
            <a:pPr>
              <a:buFont typeface="Arial" panose="020B0604020202020204" pitchFamily="34" charset="0"/>
              <a:buChar char="•"/>
            </a:pPr>
            <a:r>
              <a:rPr lang="pt-BR" b="1" dirty="0"/>
              <a:t>Quando ocorre:</a:t>
            </a:r>
            <a:r>
              <a:rPr lang="pt-BR" dirty="0"/>
              <a:t> Se a atualização envolver algo que faça parte da configuração principal do aplicativo (imagem, variáveis de ambiente, recursos, etc.), o Azure cria automaticamente uma nova revisão.</a:t>
            </a:r>
          </a:p>
          <a:p>
            <a:pPr>
              <a:buFont typeface="Arial" panose="020B0604020202020204" pitchFamily="34" charset="0"/>
              <a:buChar char="•"/>
            </a:pPr>
            <a:r>
              <a:rPr lang="pt-BR" b="1" dirty="0"/>
              <a:t>Vantagem:</a:t>
            </a:r>
            <a:r>
              <a:rPr lang="pt-BR" dirty="0"/>
              <a:t> Manter um histórico de versões claras. Você consegue ver exatamente quais mudanças foram feitas em cada revisão, facilitando depuração, auditoria e controle de versão.</a:t>
            </a:r>
          </a:p>
          <a:p>
            <a:endParaRPr lang="pt-BR" dirty="0"/>
          </a:p>
          <a:p>
            <a:endParaRPr lang="pt-BR" dirty="0"/>
          </a:p>
          <a:p>
            <a:r>
              <a:rPr lang="pt-BR" b="1" dirty="0"/>
              <a:t>Segredos (Secrets)</a:t>
            </a:r>
            <a:r>
              <a:rPr lang="pt-BR" dirty="0"/>
              <a:t> são valores sensíveis (como senhas, chaves de API, tokens de acesso, </a:t>
            </a:r>
            <a:r>
              <a:rPr lang="pt-BR" dirty="0" err="1"/>
              <a:t>strings</a:t>
            </a:r>
            <a:r>
              <a:rPr lang="pt-BR" dirty="0"/>
              <a:t> de conexão, etc.) que você não quer expor em código ou em configurações de ambiente visíveis. Nos Aplicativos de Contêiner do Azure, os Segredos permitem armazenar e gerenciar esses dados confidenciais de forma criptografada e segura, mantendo-os acessíveis apenas para as revisões que precisam utilizá-los.</a:t>
            </a:r>
          </a:p>
          <a:p>
            <a:endParaRPr lang="pt-BR" dirty="0"/>
          </a:p>
          <a:p>
            <a:r>
              <a:rPr lang="pt-BR" dirty="0"/>
              <a:t>Evite colocar valores sensíveis diretamente no código ou em repositórios públicos. Atualize os segredos periodicamente, quando necessário, para mitigar riscos de segurança. </a:t>
            </a:r>
            <a:r>
              <a:rPr lang="pt-BR"/>
              <a:t>Faça uso de mecanismos de auditoria e monitoramento para detectar qualquer acesso indevido.</a:t>
            </a:r>
          </a:p>
          <a:p>
            <a:endParaRPr lang="pt-BR" dirty="0"/>
          </a:p>
        </p:txBody>
      </p:sp>
    </p:spTree>
    <p:extLst>
      <p:ext uri="{BB962C8B-B14F-4D97-AF65-F5344CB8AC3E}">
        <p14:creationId xmlns:p14="http://schemas.microsoft.com/office/powerpoint/2010/main" val="41330652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0" i="0" strike="noStrike" cap="none" spc="0" baseline="0">
                <a:solidFill>
                  <a:srgbClr val="D4D4D4"/>
                </a:solidFill>
                <a:effectLst/>
                <a:latin typeface="Consolas"/>
                <a:ea typeface="Consolas"/>
                <a:cs typeface="Consolas"/>
              </a:rPr>
              <a:t>1. Uma revisão é um instantâneo imutável da versão de um aplicativo de contêiner.</a:t>
            </a:r>
          </a:p>
          <a:p>
            <a:endParaRPr lang="en-US"/>
          </a:p>
        </p:txBody>
      </p:sp>
      <p:sp>
        <p:nvSpPr>
          <p:cNvPr id="4" name="Slide Number Placeholder 3"/>
          <p:cNvSpPr>
            <a:spLocks noGrp="1"/>
          </p:cNvSpPr>
          <p:nvPr>
            <p:ph type="sldNum" sz="quarter" idx="5"/>
          </p:nvPr>
        </p:nvSpPr>
        <p:spPr/>
        <p:txBody>
          <a:bodyPr/>
          <a:lstStyle/>
          <a:p>
            <a:fld id="{10B4D7BB-47DA-46D4-B152-A08B9EBCF1F1}" type="slidenum">
              <a:rPr lang="en-US" smtClean="0"/>
              <a:t>43</a:t>
            </a:fld>
            <a:endParaRPr lang="en-US"/>
          </a:p>
        </p:txBody>
      </p:sp>
    </p:spTree>
    <p:extLst>
      <p:ext uri="{BB962C8B-B14F-4D97-AF65-F5344CB8AC3E}">
        <p14:creationId xmlns:p14="http://schemas.microsoft.com/office/powerpoint/2010/main" val="1211099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AF60EA99-CD35-5F7F-E90A-7C48C2E3F087}"/>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2FC29196-49CE-389E-B028-9467385F40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05E3BC10-8861-F504-75FB-4F8452CE2F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40806970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0" i="0" strike="noStrike" cap="none" spc="0" baseline="0">
                <a:solidFill>
                  <a:srgbClr val="000000"/>
                </a:solidFill>
                <a:effectLst/>
                <a:latin typeface="Aptos"/>
                <a:ea typeface="Aptos"/>
                <a:cs typeface="Aptos"/>
              </a:rPr>
              <a:t>https://learn.microsoft.com/training/modules/implement-azure-container-apps/3-exercise-deploy-app</a:t>
            </a:r>
          </a:p>
        </p:txBody>
      </p:sp>
      <p:sp>
        <p:nvSpPr>
          <p:cNvPr id="4" name="Slide Number Placeholder 3"/>
          <p:cNvSpPr>
            <a:spLocks noGrp="1"/>
          </p:cNvSpPr>
          <p:nvPr>
            <p:ph type="sldNum" sz="quarter" idx="5"/>
          </p:nvPr>
        </p:nvSpPr>
        <p:spPr/>
        <p:txBody>
          <a:bodyPr/>
          <a:lstStyle/>
          <a:p>
            <a:fld id="{10B4D7BB-47DA-46D4-B152-A08B9EBCF1F1}" type="slidenum">
              <a:rPr lang="en-US" smtClean="0"/>
              <a:t>45</a:t>
            </a:fld>
            <a:endParaRPr lang="en-US"/>
          </a:p>
        </p:txBody>
      </p:sp>
    </p:spTree>
    <p:extLst>
      <p:ext uri="{BB962C8B-B14F-4D97-AF65-F5344CB8AC3E}">
        <p14:creationId xmlns:p14="http://schemas.microsoft.com/office/powerpoint/2010/main" val="4069217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3EBEE664-3517-073E-21EC-B3153DD57BEE}"/>
            </a:ext>
          </a:extLst>
        </p:cNvPr>
        <p:cNvGrpSpPr/>
        <p:nvPr/>
      </p:nvGrpSpPr>
      <p:grpSpPr>
        <a:xfrm>
          <a:off x="0" y="0"/>
          <a:ext cx="0" cy="0"/>
          <a:chOff x="0" y="0"/>
          <a:chExt cx="0" cy="0"/>
        </a:xfrm>
      </p:grpSpPr>
      <p:sp>
        <p:nvSpPr>
          <p:cNvPr id="191" name="Google Shape;191;p5:notes">
            <a:extLst>
              <a:ext uri="{FF2B5EF4-FFF2-40B4-BE49-F238E27FC236}">
                <a16:creationId xmlns:a16="http://schemas.microsoft.com/office/drawing/2014/main" id="{1007A884-55AE-1F64-3833-E7BFACFF82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a:extLst>
              <a:ext uri="{FF2B5EF4-FFF2-40B4-BE49-F238E27FC236}">
                <a16:creationId xmlns:a16="http://schemas.microsoft.com/office/drawing/2014/main" id="{F0C6D80D-7C92-68C0-AB9E-0F7DBFFED3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2507758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1000" y="685800"/>
            <a:ext cx="6096000" cy="3429000"/>
          </a:xfrm>
        </p:spPr>
      </p:sp>
      <p:sp>
        <p:nvSpPr>
          <p:cNvPr id="3" name="Espaço Reservado para Anotaçõ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pt-BR" sz="1100" dirty="0">
                <a:solidFill>
                  <a:srgbClr val="000000"/>
                </a:solidFill>
                <a:latin typeface="Segoe UI"/>
                <a:ea typeface="Segoe UI"/>
                <a:cs typeface="Segoe UI"/>
                <a:hlinkClick r:id="rId3" history="0"/>
              </a:rPr>
              <a:t>http://aka.ms/az204labs</a:t>
            </a:r>
            <a:endParaRPr lang="en-US" sz="1100" dirty="0"/>
          </a:p>
          <a:p>
            <a:pPr marL="158750" indent="0">
              <a:buNone/>
            </a:pPr>
            <a:endParaRPr lang="pt-BR" dirty="0"/>
          </a:p>
          <a:p>
            <a:pPr marL="158750" indent="0">
              <a:buNone/>
            </a:pPr>
            <a:endParaRPr lang="pt-BR" dirty="0"/>
          </a:p>
        </p:txBody>
      </p:sp>
    </p:spTree>
    <p:extLst>
      <p:ext uri="{BB962C8B-B14F-4D97-AF65-F5344CB8AC3E}">
        <p14:creationId xmlns:p14="http://schemas.microsoft.com/office/powerpoint/2010/main" val="27476687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extLst>
      <p:ext uri="{BB962C8B-B14F-4D97-AF65-F5344CB8AC3E}">
        <p14:creationId xmlns:p14="http://schemas.microsoft.com/office/powerpoint/2010/main" val="602270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Clr>
                <a:schemeClr val="dk1"/>
              </a:buClr>
              <a:buNone/>
            </a:pPr>
            <a:r>
              <a:rPr lang="pt-BR"/>
              <a:t>Sumarize aqui os conteúdos/assuntos que serão abordados durante o curso. Caso o seu curso tenha poucas </a:t>
            </a:r>
            <a:r>
              <a:rPr lang="pt-BR" err="1"/>
              <a:t>vídeoaulas</a:t>
            </a:r>
            <a:r>
              <a:rPr lang="pt-BR"/>
              <a:t>, no máximo 06, pode listá-las e então comente tecnicamente o conteúdo que será abordado. Caso o seu curso possua mais de 6 </a:t>
            </a:r>
            <a:r>
              <a:rPr lang="pt-BR" err="1"/>
              <a:t>vídeoaulas</a:t>
            </a:r>
            <a:r>
              <a:rPr lang="pt-BR"/>
              <a:t>, sugerimos agrupá-las em assuntos maiores para comentar especialmente neste slide.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BR" sz="1200" b="1" i="0" strike="noStrike" cap="none" spc="0" baseline="0" dirty="0">
                <a:solidFill>
                  <a:srgbClr val="000000"/>
                </a:solidFill>
                <a:effectLst/>
                <a:latin typeface="Aptos"/>
                <a:ea typeface="Aptos"/>
                <a:cs typeface="Aptos"/>
              </a:rPr>
              <a:t>Casos de uso</a:t>
            </a:r>
          </a:p>
          <a:p>
            <a:r>
              <a:rPr lang="pt-BR" sz="1200" b="1" i="0" strike="noStrike" cap="none" spc="0" baseline="0" dirty="0">
                <a:solidFill>
                  <a:srgbClr val="000000"/>
                </a:solidFill>
                <a:effectLst/>
                <a:latin typeface="Aptos"/>
                <a:ea typeface="Aptos"/>
                <a:cs typeface="Aptos"/>
              </a:rPr>
              <a:t>Sistemas de orquestração escalonáveis</a:t>
            </a:r>
            <a:r>
              <a:rPr lang="pt-BR" sz="1200" b="0" i="0" strike="noStrike" cap="none" spc="0" baseline="0" dirty="0">
                <a:solidFill>
                  <a:srgbClr val="000000"/>
                </a:solidFill>
                <a:effectLst/>
                <a:latin typeface="Aptos"/>
                <a:ea typeface="Aptos"/>
                <a:cs typeface="Aptos"/>
              </a:rPr>
              <a:t>: incluindo Kubernetes, DC/OS e Docker Swarm.</a:t>
            </a:r>
          </a:p>
          <a:p>
            <a:r>
              <a:rPr lang="pt-BR" sz="1200" b="1" i="0" strike="noStrike" cap="none" spc="0" baseline="0" dirty="0">
                <a:solidFill>
                  <a:srgbClr val="000000"/>
                </a:solidFill>
                <a:effectLst/>
                <a:latin typeface="Aptos"/>
                <a:ea typeface="Aptos"/>
                <a:cs typeface="Aptos"/>
              </a:rPr>
              <a:t>Serviços do Azure</a:t>
            </a:r>
            <a:r>
              <a:rPr lang="pt-BR" sz="1200" b="0" i="0" strike="noStrike" cap="none" spc="0" baseline="0" dirty="0">
                <a:solidFill>
                  <a:srgbClr val="000000"/>
                </a:solidFill>
                <a:effectLst/>
                <a:latin typeface="Aptos"/>
                <a:ea typeface="Aptos"/>
                <a:cs typeface="Aptos"/>
              </a:rPr>
              <a:t>: incluindo o AKS (Serviço de Kubernetes do Azure), Serviço de Aplicativo, Lote, Service Fabric e outros.</a:t>
            </a:r>
          </a:p>
          <a:p>
            <a:r>
              <a:rPr lang="pt-BR" sz="1200" b="0" i="0" strike="noStrike" cap="none" spc="0" baseline="0" dirty="0">
                <a:solidFill>
                  <a:srgbClr val="000000"/>
                </a:solidFill>
                <a:effectLst/>
                <a:latin typeface="Aptos"/>
                <a:ea typeface="Aptos"/>
                <a:cs typeface="Aptos"/>
              </a:rPr>
              <a:t>Os desenvolvedores também podem enviar um registro de contêiner como parte de um fluxo de trabalho de desenvolvimento do contêiner. Por exemplo, ter como destino um registro de contêiner de uma ferramenta de entrega e integração contínua, como o Azure Pipelines ou o Jenkins.</a:t>
            </a:r>
          </a:p>
          <a:p>
            <a:r>
              <a:rPr lang="pt-BR" sz="1200" b="0" i="0" strike="noStrike" cap="none" spc="0" baseline="0" dirty="0">
                <a:solidFill>
                  <a:srgbClr val="000000"/>
                </a:solidFill>
                <a:effectLst/>
                <a:latin typeface="Aptos"/>
                <a:ea typeface="Aptos"/>
                <a:cs typeface="Aptos"/>
              </a:rPr>
              <a:t>Configure Tarefas do ACR para recriar imagens do aplicativo automaticamente quando suas imagens base forem atualizadas ou para automatizar builds de imagem quando sua equipe confirmar o código em um repositório GIT. Crie tarefas de várias etapas para automatizar a criação, o teste e a aplicação de patch de várias imagens de contêiner em paralelo na nuvem.</a:t>
            </a:r>
          </a:p>
          <a:p>
            <a:endParaRPr lang="en-US" dirty="0"/>
          </a:p>
          <a:p>
            <a:r>
              <a:rPr lang="pt-BR" sz="1200" b="1" i="0" strike="noStrike" cap="none" spc="0" baseline="0" dirty="0">
                <a:solidFill>
                  <a:srgbClr val="000000"/>
                </a:solidFill>
                <a:effectLst/>
                <a:latin typeface="Aptos"/>
                <a:ea typeface="Aptos"/>
                <a:cs typeface="Aptos"/>
              </a:rPr>
              <a:t>Criar camadas de serviço do Registro de Contêiner do Azure</a:t>
            </a:r>
          </a:p>
          <a:p>
            <a:r>
              <a:rPr lang="pt-BR" sz="1200" b="0" i="0" strike="noStrike" cap="none" spc="0" baseline="0" dirty="0">
                <a:solidFill>
                  <a:srgbClr val="000000"/>
                </a:solidFill>
                <a:effectLst/>
                <a:latin typeface="Aptos"/>
                <a:ea typeface="Aptos"/>
                <a:cs typeface="Aptos"/>
              </a:rPr>
              <a:t>O Registro de Contêiner do Azure está disponível em várias camadas de serviço. Essas camadas fornecem preços previsíveis e várias opções de alinhamento aos padrões de capacidade e uso de seu registro de Docker privado no Azure.</a:t>
            </a:r>
          </a:p>
          <a:p>
            <a:r>
              <a:rPr lang="pt-BR" sz="1200" b="1" i="0" strike="noStrike" cap="none" spc="0" baseline="0" dirty="0">
                <a:solidFill>
                  <a:srgbClr val="000000"/>
                </a:solidFill>
                <a:effectLst/>
                <a:latin typeface="Aptos"/>
                <a:ea typeface="Aptos"/>
                <a:cs typeface="Aptos"/>
              </a:rPr>
              <a:t>Básico</a:t>
            </a:r>
            <a:r>
              <a:rPr lang="pt-BR" sz="1200" b="0" i="0" strike="noStrike" cap="none" spc="0" baseline="0" dirty="0">
                <a:solidFill>
                  <a:srgbClr val="000000"/>
                </a:solidFill>
                <a:effectLst/>
                <a:latin typeface="Aptos"/>
                <a:ea typeface="Aptos"/>
                <a:cs typeface="Aptos"/>
              </a:rPr>
              <a:t> – Um ponto de entrada econômico para desenvolvedores aprendendo sobre o Registro de Contêiner do Azure. Os registros Básicos têm os mesmos recursos de programação que os Standard e Premium (como a integração de autenticação do Azure Active Directory, exclusão de imagense webhooks). No entanto, o armazenamento incluído e a taxa de transferência de imagem são mais apropriados para cenários de uso mais baixos.</a:t>
            </a:r>
          </a:p>
          <a:p>
            <a:r>
              <a:rPr lang="pt-BR" sz="1200" b="1" i="0" strike="noStrike" cap="none" spc="0" baseline="0" dirty="0">
                <a:solidFill>
                  <a:srgbClr val="000000"/>
                </a:solidFill>
                <a:effectLst/>
                <a:latin typeface="Aptos"/>
                <a:ea typeface="Aptos"/>
                <a:cs typeface="Aptos"/>
              </a:rPr>
              <a:t>Standard</a:t>
            </a:r>
            <a:r>
              <a:rPr lang="pt-BR" sz="1200" b="0" i="0" strike="noStrike" cap="none" spc="0" baseline="0" dirty="0">
                <a:solidFill>
                  <a:srgbClr val="000000"/>
                </a:solidFill>
                <a:effectLst/>
                <a:latin typeface="Aptos"/>
                <a:ea typeface="Aptos"/>
                <a:cs typeface="Aptos"/>
              </a:rPr>
              <a:t> – Registros Standard oferecem os mesmos recursos do Básico, com maior armazenamento incluído e taxa de transferência de imagem. Registros Standard devem atender às necessidades da maioria dos cenários de produção.</a:t>
            </a:r>
          </a:p>
          <a:p>
            <a:r>
              <a:rPr lang="pt-BR" sz="1200" b="1" i="0" strike="noStrike" cap="none" spc="0" baseline="0" dirty="0">
                <a:solidFill>
                  <a:srgbClr val="000000"/>
                </a:solidFill>
                <a:effectLst/>
                <a:latin typeface="Aptos"/>
                <a:ea typeface="Aptos"/>
                <a:cs typeface="Aptos"/>
              </a:rPr>
              <a:t>Premium</a:t>
            </a:r>
            <a:r>
              <a:rPr lang="pt-BR" sz="1200" b="0" i="0" strike="noStrike" cap="none" spc="0" baseline="0" dirty="0">
                <a:solidFill>
                  <a:srgbClr val="000000"/>
                </a:solidFill>
                <a:effectLst/>
                <a:latin typeface="Aptos"/>
                <a:ea typeface="Aptos"/>
                <a:cs typeface="Aptos"/>
              </a:rPr>
              <a:t> – Os registros Premium fornecem a maior quantidade de armazenamento incluído e operações simultâneas, permitindo cenários de alto volume. Além de uma taxa de transferência de imagens mais alta, o Premium adiciona recursos como a replicação geográfica para gerenciar um único registro em várias regiões, confiança de conteúdo para a assinatura de marca de imagem e link privado com pontos de extremidade privados para restringir o acesso ao registro.</a:t>
            </a:r>
          </a:p>
          <a:p>
            <a:endParaRPr lang="en-US" dirty="0"/>
          </a:p>
        </p:txBody>
      </p:sp>
      <p:sp>
        <p:nvSpPr>
          <p:cNvPr id="4" name="Slide Number Placeholder 3"/>
          <p:cNvSpPr>
            <a:spLocks noGrp="1"/>
          </p:cNvSpPr>
          <p:nvPr>
            <p:ph type="sldNum" sz="quarter" idx="5"/>
          </p:nvPr>
        </p:nvSpPr>
        <p:spPr/>
        <p:txBody>
          <a:bodyPr/>
          <a:lstStyle/>
          <a:p>
            <a:fld id="{10B4D7BB-47DA-46D4-B152-A08B9EBCF1F1}" type="slidenum">
              <a:rPr lang="en-US" smtClean="0"/>
              <a:t>10</a:t>
            </a:fld>
            <a:endParaRPr lang="en-US"/>
          </a:p>
        </p:txBody>
      </p:sp>
    </p:spTree>
    <p:extLst>
      <p:ext uri="{BB962C8B-B14F-4D97-AF65-F5344CB8AC3E}">
        <p14:creationId xmlns:p14="http://schemas.microsoft.com/office/powerpoint/2010/main" val="629724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ct val="0"/>
              </a:spcBef>
              <a:spcAft>
                <a:spcPct val="0"/>
              </a:spcAft>
              <a:buClrTx/>
              <a:buSzTx/>
              <a:buFontTx/>
              <a:buNone/>
              <a:defRPr/>
            </a:pPr>
            <a:r>
              <a:rPr lang="pt-BR" sz="1200" b="1" i="0" strike="noStrike" cap="none" spc="0" baseline="0" dirty="0">
                <a:solidFill>
                  <a:srgbClr val="000000"/>
                </a:solidFill>
                <a:effectLst/>
                <a:latin typeface="Aptos"/>
                <a:ea typeface="Aptos"/>
                <a:cs typeface="Aptos"/>
              </a:rPr>
              <a:t>Tarefas do ACR</a:t>
            </a:r>
            <a:r>
              <a:rPr lang="pt-BR" sz="1200" b="0" i="0" strike="noStrike" cap="none" spc="0" baseline="0" dirty="0">
                <a:solidFill>
                  <a:srgbClr val="000000"/>
                </a:solidFill>
                <a:effectLst/>
                <a:latin typeface="Aptos"/>
                <a:ea typeface="Aptos"/>
                <a:cs typeface="Aptos"/>
              </a:rPr>
              <a:t>: configure tarefas de compilação para automatizar seu pipeline de aplicação de patch de estrutura e sistema operacional do contêiner e compilar imagens automaticamente quando sua equipe confirmar códigos no controle do código-fonte.</a:t>
            </a: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err="1">
                <a:solidFill>
                  <a:srgbClr val="000000"/>
                </a:solidFill>
                <a:effectLst/>
                <a:latin typeface="Aptos"/>
                <a:ea typeface="Aptos"/>
                <a:cs typeface="Aptos"/>
              </a:rPr>
              <a:t>Afinal</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contas</a:t>
            </a:r>
            <a:r>
              <a:rPr lang="en-US" sz="1200" b="0" i="0" strike="noStrike" cap="none" spc="0" baseline="0" dirty="0">
                <a:solidFill>
                  <a:srgbClr val="000000"/>
                </a:solidFill>
                <a:effectLst/>
                <a:latin typeface="Aptos"/>
                <a:ea typeface="Aptos"/>
                <a:cs typeface="Aptos"/>
              </a:rPr>
              <a:t> o que é o Helm ?</a:t>
            </a: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É um </a:t>
            </a:r>
            <a:r>
              <a:rPr lang="en-US" sz="1200" b="0" i="0" strike="noStrike" cap="none" spc="0" baseline="0" dirty="0" err="1">
                <a:solidFill>
                  <a:srgbClr val="000000"/>
                </a:solidFill>
                <a:effectLst/>
                <a:latin typeface="Aptos"/>
                <a:ea typeface="Aptos"/>
                <a:cs typeface="Aptos"/>
              </a:rPr>
              <a:t>gerenciador</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pacotes</a:t>
            </a:r>
            <a:r>
              <a:rPr lang="en-US" sz="1200" b="0" i="0" strike="noStrike" cap="none" spc="0" baseline="0" dirty="0">
                <a:solidFill>
                  <a:srgbClr val="000000"/>
                </a:solidFill>
                <a:effectLst/>
                <a:latin typeface="Aptos"/>
                <a:ea typeface="Aptos"/>
                <a:cs typeface="Aptos"/>
              </a:rPr>
              <a:t> que </a:t>
            </a:r>
            <a:r>
              <a:rPr lang="en-US" sz="1200" b="0" i="0" strike="noStrike" cap="none" spc="0" baseline="0" dirty="0" err="1">
                <a:solidFill>
                  <a:srgbClr val="000000"/>
                </a:solidFill>
                <a:effectLst/>
                <a:latin typeface="Aptos"/>
                <a:ea typeface="Aptos"/>
                <a:cs typeface="Aptos"/>
              </a:rPr>
              <a:t>simplifica</a:t>
            </a:r>
            <a:r>
              <a:rPr lang="en-US" sz="1200" b="0" i="0" strike="noStrike" cap="none" spc="0" baseline="0" dirty="0">
                <a:solidFill>
                  <a:srgbClr val="000000"/>
                </a:solidFill>
                <a:effectLst/>
                <a:latin typeface="Aptos"/>
                <a:ea typeface="Aptos"/>
                <a:cs typeface="Aptos"/>
              </a:rPr>
              <a:t> o </a:t>
            </a:r>
            <a:r>
              <a:rPr lang="en-US" sz="1200" b="0" i="0" strike="noStrike" cap="none" spc="0" baseline="0" dirty="0" err="1">
                <a:solidFill>
                  <a:srgbClr val="000000"/>
                </a:solidFill>
                <a:effectLst/>
                <a:latin typeface="Aptos"/>
                <a:ea typeface="Aptos"/>
                <a:cs typeface="Aptos"/>
              </a:rPr>
              <a:t>processo</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implantação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gerenciamento</a:t>
            </a:r>
            <a:r>
              <a:rPr lang="en-US" sz="1200" b="0" i="0" strike="noStrike" cap="none" spc="0" baseline="0" dirty="0">
                <a:solidFill>
                  <a:srgbClr val="000000"/>
                </a:solidFill>
                <a:effectLst/>
                <a:latin typeface="Aptos"/>
                <a:ea typeface="Aptos"/>
                <a:cs typeface="Aptos"/>
              </a:rPr>
              <a:t> e </a:t>
            </a:r>
            <a:r>
              <a:rPr lang="en-US" sz="1200" b="0" i="0" strike="noStrike" cap="none" spc="0" baseline="0" dirty="0" err="1">
                <a:solidFill>
                  <a:srgbClr val="000000"/>
                </a:solidFill>
                <a:effectLst/>
                <a:latin typeface="Aptos"/>
                <a:ea typeface="Aptos"/>
                <a:cs typeface="Aptos"/>
              </a:rPr>
              <a:t>configuração</a:t>
            </a:r>
            <a:r>
              <a:rPr lang="en-US" sz="1200" b="0" i="0" strike="noStrike" cap="none" spc="0" baseline="0" dirty="0">
                <a:solidFill>
                  <a:srgbClr val="000000"/>
                </a:solidFill>
                <a:effectLst/>
                <a:latin typeface="Aptos"/>
                <a:ea typeface="Aptos"/>
                <a:cs typeface="Aptos"/>
              </a:rPr>
              <a:t> de </a:t>
            </a:r>
            <a:r>
              <a:rPr lang="en-US" sz="1200" b="0" i="0" strike="noStrike" cap="none" spc="0" baseline="0" dirty="0" err="1">
                <a:solidFill>
                  <a:srgbClr val="000000"/>
                </a:solidFill>
                <a:effectLst/>
                <a:latin typeface="Aptos"/>
                <a:ea typeface="Aptos"/>
                <a:cs typeface="Aptos"/>
              </a:rPr>
              <a:t>aplicações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em</a:t>
            </a:r>
            <a:r>
              <a:rPr lang="en-US" sz="1200" b="0" i="0" strike="noStrike" cap="none" spc="0" baseline="0" dirty="0">
                <a:solidFill>
                  <a:srgbClr val="000000"/>
                </a:solidFill>
                <a:effectLst/>
                <a:latin typeface="Aptos"/>
                <a:ea typeface="Aptos"/>
                <a:cs typeface="Aptos"/>
              </a:rPr>
              <a:t> um cluster de </a:t>
            </a:r>
            <a:r>
              <a:rPr lang="en-US" sz="1200" b="0" i="0" strike="noStrike" cap="none" spc="0" baseline="0" dirty="0" err="1">
                <a:solidFill>
                  <a:srgbClr val="000000"/>
                </a:solidFill>
                <a:effectLst/>
                <a:latin typeface="Aptos"/>
                <a:ea typeface="Aptos"/>
                <a:cs typeface="Aptos"/>
              </a:rPr>
              <a:t>Kubernates</a:t>
            </a:r>
            <a:r>
              <a:rPr lang="en-US" sz="1200" b="0" i="0" strike="noStrike" cap="none" spc="0" baseline="0" dirty="0">
                <a:solidFill>
                  <a:srgbClr val="000000"/>
                </a:solidFill>
                <a:effectLst/>
                <a:latin typeface="Aptos"/>
                <a:ea typeface="Aptos"/>
                <a:cs typeface="Aptos"/>
              </a:rPr>
              <a:t>.</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err="1">
                <a:solidFill>
                  <a:srgbClr val="000000"/>
                </a:solidFill>
                <a:effectLst/>
                <a:latin typeface="Aptos"/>
                <a:ea typeface="Aptos"/>
                <a:cs typeface="Aptos"/>
              </a:rPr>
              <a:t>Tem</a:t>
            </a:r>
            <a:r>
              <a:rPr lang="en-US" sz="1200" b="0" i="0" strike="noStrike" cap="none" spc="0" baseline="0" dirty="0">
                <a:solidFill>
                  <a:srgbClr val="000000"/>
                </a:solidFill>
                <a:effectLst/>
                <a:latin typeface="Aptos"/>
                <a:ea typeface="Aptos"/>
                <a:cs typeface="Aptos"/>
              </a:rPr>
              <a:t> 3  </a:t>
            </a:r>
            <a:r>
              <a:rPr lang="en-US" sz="1200" b="0" i="0" strike="noStrike" cap="none" spc="0" baseline="0" dirty="0" err="1">
                <a:solidFill>
                  <a:srgbClr val="000000"/>
                </a:solidFill>
                <a:effectLst/>
                <a:latin typeface="Aptos"/>
                <a:ea typeface="Aptos"/>
                <a:cs typeface="Aptos"/>
              </a:rPr>
              <a:t>conceitos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principais</a:t>
            </a:r>
            <a:r>
              <a:rPr lang="en-US" sz="1200" b="0" i="0" strike="noStrike" cap="none" spc="0" baseline="0" dirty="0">
                <a:solidFill>
                  <a:srgbClr val="000000"/>
                </a:solidFill>
                <a:effectLst/>
                <a:latin typeface="Aptos"/>
                <a:ea typeface="Aptos"/>
                <a:cs typeface="Aptos"/>
              </a:rPr>
              <a:t> no Helm </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Chart que é o </a:t>
            </a:r>
            <a:r>
              <a:rPr lang="en-US" sz="1200" b="0" i="0" strike="noStrike" cap="none" spc="0" baseline="0" dirty="0" err="1">
                <a:solidFill>
                  <a:srgbClr val="000000"/>
                </a:solidFill>
                <a:effectLst/>
                <a:latin typeface="Aptos"/>
                <a:ea typeface="Aptos"/>
                <a:cs typeface="Aptos"/>
              </a:rPr>
              <a:t>pacote</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mais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básico</a:t>
            </a:r>
            <a:r>
              <a:rPr lang="en-US" sz="1200" b="0" i="0" strike="noStrike" cap="none" spc="0" baseline="0" dirty="0">
                <a:solidFill>
                  <a:srgbClr val="000000"/>
                </a:solidFill>
                <a:effectLst/>
                <a:latin typeface="Aptos"/>
                <a:ea typeface="Aptos"/>
                <a:cs typeface="Aptos"/>
              </a:rPr>
              <a:t> do helm, </a:t>
            </a:r>
            <a:r>
              <a:rPr lang="en-US" sz="1200" b="0" i="0" strike="noStrike" cap="none" spc="0" baseline="0" dirty="0" err="1">
                <a:solidFill>
                  <a:srgbClr val="000000"/>
                </a:solidFill>
                <a:effectLst/>
                <a:latin typeface="Aptos"/>
                <a:ea typeface="Aptos"/>
                <a:cs typeface="Aptos"/>
              </a:rPr>
              <a:t>geralmente</a:t>
            </a:r>
            <a:r>
              <a:rPr lang="en-US" sz="1200" b="0" i="0" strike="noStrike" cap="none" spc="0" baseline="0" dirty="0">
                <a:solidFill>
                  <a:srgbClr val="000000"/>
                </a:solidFill>
                <a:effectLst/>
                <a:latin typeface="Aptos"/>
                <a:ea typeface="Aptos"/>
                <a:cs typeface="Aptos"/>
              </a:rPr>
              <a:t> no chart </a:t>
            </a:r>
            <a:r>
              <a:rPr lang="en-US" sz="1200" b="0" i="0" strike="noStrike" cap="none" spc="0" baseline="0" dirty="0" err="1">
                <a:solidFill>
                  <a:srgbClr val="000000"/>
                </a:solidFill>
                <a:effectLst/>
                <a:latin typeface="Aptos"/>
                <a:ea typeface="Aptos"/>
                <a:cs typeface="Aptos"/>
              </a:rPr>
              <a:t>colocamos</a:t>
            </a:r>
            <a:r>
              <a:rPr lang="en-US" sz="1200" b="0" i="0" strike="noStrike" cap="none" spc="0" baseline="0" dirty="0">
                <a:solidFill>
                  <a:srgbClr val="000000"/>
                </a:solidFill>
                <a:effectLst/>
                <a:latin typeface="Aptos"/>
                <a:ea typeface="Aptos"/>
                <a:cs typeface="Aptos"/>
              </a:rPr>
              <a:t> o que a </a:t>
            </a:r>
            <a:r>
              <a:rPr lang="en-US" sz="1200" b="0" i="0" strike="noStrike" cap="none" spc="0" baseline="0" dirty="0" err="1">
                <a:solidFill>
                  <a:srgbClr val="000000"/>
                </a:solidFill>
                <a:effectLst/>
                <a:latin typeface="Aptos"/>
                <a:ea typeface="Aptos"/>
                <a:cs typeface="Aptos"/>
              </a:rPr>
              <a:t>aplicação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precisa</a:t>
            </a:r>
            <a:r>
              <a:rPr lang="en-US" sz="1200" b="0" i="0" strike="noStrike" cap="none" spc="0" baseline="0" dirty="0">
                <a:solidFill>
                  <a:srgbClr val="000000"/>
                </a:solidFill>
                <a:effectLst/>
                <a:latin typeface="Aptos"/>
                <a:ea typeface="Aptos"/>
                <a:cs typeface="Aptos"/>
              </a:rPr>
              <a:t> para </a:t>
            </a:r>
            <a:r>
              <a:rPr lang="en-US" sz="1200" b="0" i="0" strike="noStrike" cap="none" spc="0" baseline="0" dirty="0" err="1">
                <a:solidFill>
                  <a:srgbClr val="000000"/>
                </a:solidFill>
                <a:effectLst/>
                <a:latin typeface="Aptos"/>
                <a:ea typeface="Aptos"/>
                <a:cs typeface="Aptos"/>
              </a:rPr>
              <a:t>funcionar</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tipo</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variaveis</a:t>
            </a:r>
            <a:r>
              <a:rPr lang="en-US" sz="1200" b="0" i="0" strike="noStrike" cap="none" spc="0" baseline="0" dirty="0">
                <a:solidFill>
                  <a:srgbClr val="000000"/>
                </a:solidFill>
                <a:effectLst/>
                <a:latin typeface="Aptos"/>
                <a:ea typeface="Aptos"/>
                <a:cs typeface="Aptos"/>
              </a:rPr>
              <a:t> de ambientes.</a:t>
            </a: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Release é </a:t>
            </a:r>
            <a:r>
              <a:rPr lang="en-US" sz="1200" b="0" i="0" strike="noStrike" cap="none" spc="0" baseline="0" dirty="0" err="1">
                <a:solidFill>
                  <a:srgbClr val="000000"/>
                </a:solidFill>
                <a:effectLst/>
                <a:latin typeface="Aptos"/>
                <a:ea typeface="Aptos"/>
                <a:cs typeface="Aptos"/>
              </a:rPr>
              <a:t>uma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instancia</a:t>
            </a:r>
            <a:r>
              <a:rPr lang="en-US" sz="1200" b="0" i="0" strike="noStrike" cap="none" spc="0" baseline="0" dirty="0">
                <a:solidFill>
                  <a:srgbClr val="000000"/>
                </a:solidFill>
                <a:effectLst/>
                <a:latin typeface="Aptos"/>
                <a:ea typeface="Aptos"/>
                <a:cs typeface="Aptos"/>
              </a:rPr>
              <a:t> do chart, </a:t>
            </a:r>
            <a:r>
              <a:rPr lang="en-US" sz="1200" b="0" i="0" strike="noStrike" cap="none" spc="0" baseline="0" dirty="0" err="1">
                <a:solidFill>
                  <a:srgbClr val="000000"/>
                </a:solidFill>
                <a:effectLst/>
                <a:latin typeface="Aptos"/>
                <a:ea typeface="Aptos"/>
                <a:cs typeface="Aptos"/>
              </a:rPr>
              <a:t>usamos</a:t>
            </a:r>
            <a:r>
              <a:rPr lang="en-US" sz="1200" b="0" i="0" strike="noStrike" cap="none" spc="0" baseline="0" dirty="0">
                <a:solidFill>
                  <a:srgbClr val="000000"/>
                </a:solidFill>
                <a:effectLst/>
                <a:latin typeface="Aptos"/>
                <a:ea typeface="Aptos"/>
                <a:cs typeface="Aptos"/>
              </a:rPr>
              <a:t> para </a:t>
            </a:r>
            <a:r>
              <a:rPr lang="en-US" sz="1200" b="0" i="0" strike="noStrike" cap="none" spc="0" baseline="0" dirty="0" err="1">
                <a:solidFill>
                  <a:srgbClr val="000000"/>
                </a:solidFill>
                <a:effectLst/>
                <a:latin typeface="Aptos"/>
                <a:ea typeface="Aptos"/>
                <a:cs typeface="Aptos"/>
              </a:rPr>
              <a:t>separar</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os</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ambeintes</a:t>
            </a:r>
            <a:r>
              <a:rPr lang="en-US" sz="1200" b="0" i="0" strike="noStrike" cap="none" spc="0" baseline="0" dirty="0">
                <a:solidFill>
                  <a:srgbClr val="000000"/>
                </a:solidFill>
                <a:effectLst/>
                <a:latin typeface="Aptos"/>
                <a:ea typeface="Aptos"/>
                <a:cs typeface="Aptos"/>
              </a:rPr>
              <a:t> dev, prod, </a:t>
            </a:r>
            <a:r>
              <a:rPr lang="en-US" sz="1200" b="0" i="0" strike="noStrike" cap="none" spc="0" baseline="0" dirty="0" err="1">
                <a:solidFill>
                  <a:srgbClr val="000000"/>
                </a:solidFill>
                <a:effectLst/>
                <a:latin typeface="Aptos"/>
                <a:ea typeface="Aptos"/>
                <a:cs typeface="Aptos"/>
              </a:rPr>
              <a:t>qa</a:t>
            </a:r>
            <a:r>
              <a:rPr lang="en-US" sz="1200" b="0" i="0" strike="noStrike" cap="none" spc="0" baseline="0" dirty="0">
                <a:solidFill>
                  <a:srgbClr val="000000"/>
                </a:solidFill>
                <a:effectLst/>
                <a:latin typeface="Aptos"/>
                <a:ea typeface="Aptos"/>
                <a:cs typeface="Aptos"/>
              </a:rPr>
              <a:t> e </a:t>
            </a:r>
            <a:r>
              <a:rPr lang="en-US" sz="1200" b="0" i="0" strike="noStrike" cap="none" spc="0" baseline="0" dirty="0" err="1">
                <a:solidFill>
                  <a:srgbClr val="000000"/>
                </a:solidFill>
                <a:effectLst/>
                <a:latin typeface="Aptos"/>
                <a:ea typeface="Aptos"/>
                <a:cs typeface="Aptos"/>
              </a:rPr>
              <a:t>qq</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outo</a:t>
            </a:r>
            <a:r>
              <a:rPr lang="en-US" sz="1200" b="0" i="0" strike="noStrike" cap="none" spc="0" baseline="0" dirty="0">
                <a:solidFill>
                  <a:srgbClr val="000000"/>
                </a:solidFill>
                <a:effectLst/>
                <a:latin typeface="Aptos"/>
                <a:ea typeface="Aptos"/>
                <a:cs typeface="Aptos"/>
              </a:rPr>
              <a:t> que </a:t>
            </a:r>
            <a:r>
              <a:rPr lang="en-US" sz="1200" b="0" i="0" strike="noStrike" cap="none" spc="0" baseline="0" dirty="0" err="1">
                <a:solidFill>
                  <a:srgbClr val="000000"/>
                </a:solidFill>
                <a:effectLst/>
                <a:latin typeface="Aptos"/>
                <a:ea typeface="Aptos"/>
                <a:cs typeface="Aptos"/>
              </a:rPr>
              <a:t>sua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empresa</a:t>
            </a:r>
            <a:r>
              <a:rPr lang="en-US" sz="1200" b="0" i="0" strike="noStrike" cap="none" spc="0" baseline="0" dirty="0">
                <a:solidFill>
                  <a:srgbClr val="000000"/>
                </a:solidFill>
                <a:effectLst/>
                <a:latin typeface="Aptos"/>
                <a:ea typeface="Aptos"/>
                <a:cs typeface="Aptos"/>
              </a:rPr>
              <a:t> </a:t>
            </a:r>
            <a:r>
              <a:rPr lang="en-US" sz="1200" b="0" i="0" strike="noStrike" cap="none" spc="0" baseline="0" dirty="0" err="1">
                <a:solidFill>
                  <a:srgbClr val="000000"/>
                </a:solidFill>
                <a:effectLst/>
                <a:latin typeface="Aptos"/>
                <a:ea typeface="Aptos"/>
                <a:cs typeface="Aptos"/>
              </a:rPr>
              <a:t>venha</a:t>
            </a:r>
            <a:r>
              <a:rPr lang="en-US" sz="1200" b="0" i="0" strike="noStrike" cap="none" spc="0" baseline="0" dirty="0">
                <a:solidFill>
                  <a:srgbClr val="000000"/>
                </a:solidFill>
                <a:effectLst/>
                <a:latin typeface="Aptos"/>
                <a:ea typeface="Aptos"/>
                <a:cs typeface="Aptos"/>
              </a:rPr>
              <a:t> a </a:t>
            </a:r>
            <a:r>
              <a:rPr lang="en-US" sz="1200" b="0" i="0" strike="noStrike" cap="none" spc="0" baseline="0" dirty="0" err="1">
                <a:solidFill>
                  <a:srgbClr val="000000"/>
                </a:solidFill>
                <a:effectLst/>
                <a:latin typeface="Aptos"/>
                <a:ea typeface="Aptos"/>
                <a:cs typeface="Aptos"/>
              </a:rPr>
              <a:t>ter</a:t>
            </a: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endParaRPr lang="en-US" sz="1200" b="0" i="0" strike="noStrike" cap="none" spc="0" baseline="0" dirty="0">
              <a:solidFill>
                <a:srgbClr val="000000"/>
              </a:solidFill>
              <a:effectLst/>
              <a:latin typeface="Aptos"/>
              <a:ea typeface="Aptos"/>
              <a:cs typeface="Aptos"/>
            </a:endParaRPr>
          </a:p>
          <a:p>
            <a:pPr marL="0" marR="0" lvl="0" indent="0" algn="l" defTabSz="914400" rtl="0" eaLnBrk="1" fontAlgn="auto" latinLnBrk="0" hangingPunct="1">
              <a:lnSpc>
                <a:spcPct val="100000"/>
              </a:lnSpc>
              <a:spcBef>
                <a:spcPct val="0"/>
              </a:spcBef>
              <a:spcAft>
                <a:spcPct val="0"/>
              </a:spcAft>
              <a:buClrTx/>
              <a:buSzTx/>
              <a:buFontTx/>
              <a:buNone/>
              <a:defRPr/>
            </a:pPr>
            <a:r>
              <a:rPr lang="en-US" sz="1200" b="0" i="0" strike="noStrike" cap="none" spc="0" baseline="0" dirty="0">
                <a:solidFill>
                  <a:srgbClr val="000000"/>
                </a:solidFill>
                <a:effectLst/>
                <a:latin typeface="Aptos"/>
                <a:ea typeface="Aptos"/>
                <a:cs typeface="Aptos"/>
              </a:rPr>
              <a:t>Repository: É </a:t>
            </a:r>
            <a:r>
              <a:rPr lang="en-US" sz="1200" b="0" i="0" strike="noStrike" cap="none" spc="0" baseline="0" dirty="0" err="1">
                <a:solidFill>
                  <a:srgbClr val="000000"/>
                </a:solidFill>
                <a:effectLst/>
                <a:latin typeface="Aptos"/>
                <a:ea typeface="Aptos"/>
                <a:cs typeface="Aptos"/>
              </a:rPr>
              <a:t>como</a:t>
            </a:r>
            <a:r>
              <a:rPr lang="en-US" sz="1200" b="0" i="0" strike="noStrike" cap="none" spc="0" baseline="0" dirty="0">
                <a:solidFill>
                  <a:srgbClr val="000000"/>
                </a:solidFill>
                <a:effectLst/>
                <a:latin typeface="Aptos"/>
                <a:ea typeface="Aptos"/>
                <a:cs typeface="Aptos"/>
              </a:rPr>
              <a:t> um lib de charts que Podemos usar </a:t>
            </a:r>
            <a:endParaRPr lang="pt-BR" sz="1200" b="0" i="0" strike="noStrike" cap="none" spc="0" baseline="0" dirty="0">
              <a:solidFill>
                <a:srgbClr val="000000"/>
              </a:solidFill>
              <a:effectLst/>
              <a:latin typeface="Aptos"/>
              <a:ea typeface="Aptos"/>
              <a:cs typeface="Aptos"/>
            </a:endParaRPr>
          </a:p>
        </p:txBody>
      </p:sp>
      <p:sp>
        <p:nvSpPr>
          <p:cNvPr id="4" name="Slide Number Placeholder 3"/>
          <p:cNvSpPr>
            <a:spLocks noGrp="1"/>
          </p:cNvSpPr>
          <p:nvPr>
            <p:ph type="sldNum" sz="quarter" idx="5"/>
          </p:nvPr>
        </p:nvSpPr>
        <p:spPr/>
        <p:txBody>
          <a:bodyPr/>
          <a:lstStyle/>
          <a:p>
            <a:fld id="{10B4D7BB-47DA-46D4-B152-A08B9EBCF1F1}" type="slidenum">
              <a:rPr lang="en-US" smtClean="0"/>
              <a:t>11</a:t>
            </a:fld>
            <a:endParaRPr lang="en-US"/>
          </a:p>
        </p:txBody>
      </p:sp>
    </p:spTree>
    <p:extLst>
      <p:ext uri="{BB962C8B-B14F-4D97-AF65-F5344CB8AC3E}">
        <p14:creationId xmlns:p14="http://schemas.microsoft.com/office/powerpoint/2010/main" val="2754110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836210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8531278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74421405"/>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0"/>
        <p:cNvGrpSpPr/>
        <p:nvPr/>
      </p:nvGrpSpPr>
      <p:grpSpPr>
        <a:xfrm>
          <a:off x="0" y="0"/>
          <a:ext cx="0" cy="0"/>
          <a:chOff x="0" y="0"/>
          <a:chExt cx="0" cy="0"/>
        </a:xfrm>
      </p:grpSpPr>
      <p:sp>
        <p:nvSpPr>
          <p:cNvPr id="11" name="Google Shape;11;g109ffa863cd_0_28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9427486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B0E3C-D495-05D3-B7BB-63EAE343AFB6}"/>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CA25C158-7727-D70C-B933-BA71D0D19A44}"/>
              </a:ext>
            </a:extLst>
          </p:cNvPr>
          <p:cNvSpPr>
            <a:spLocks noGrp="1"/>
          </p:cNvSpPr>
          <p:nvPr>
            <p:ph sz="quarter" idx="10"/>
          </p:nvPr>
        </p:nvSpPr>
        <p:spPr>
          <a:xfrm>
            <a:off x="342900" y="926307"/>
            <a:ext cx="8416529" cy="36123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1183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b | Exercis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lab/exercise title</a:t>
            </a:r>
          </a:p>
        </p:txBody>
      </p:sp>
      <p:sp>
        <p:nvSpPr>
          <p:cNvPr id="4" name="Rectangle: Rounded Corners 3">
            <a:extLst>
              <a:ext uri="{FF2B5EF4-FFF2-40B4-BE49-F238E27FC236}">
                <a16:creationId xmlns:a16="http://schemas.microsoft.com/office/drawing/2014/main" id="{4131A17C-0F99-216E-DFAC-C569CB6E38F1}"/>
              </a:ext>
            </a:extLst>
          </p:cNvPr>
          <p:cNvSpPr/>
          <p:nvPr userDrawn="1"/>
        </p:nvSpPr>
        <p:spPr>
          <a:xfrm>
            <a:off x="296391"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FEE5EEF9-998D-B6C1-C199-5C59EA71EC87}"/>
              </a:ext>
            </a:extLst>
          </p:cNvPr>
          <p:cNvSpPr>
            <a:spLocks noGrp="1"/>
          </p:cNvSpPr>
          <p:nvPr>
            <p:ph sz="quarter" idx="12"/>
          </p:nvPr>
        </p:nvSpPr>
        <p:spPr>
          <a:xfrm>
            <a:off x="526795"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4">
            <a:extLst>
              <a:ext uri="{FF2B5EF4-FFF2-40B4-BE49-F238E27FC236}">
                <a16:creationId xmlns:a16="http://schemas.microsoft.com/office/drawing/2014/main" id="{7072FF0B-2694-6C4C-C8B5-3E7663D5E799}"/>
              </a:ext>
            </a:extLst>
          </p:cNvPr>
          <p:cNvSpPr>
            <a:spLocks noGrp="1"/>
          </p:cNvSpPr>
          <p:nvPr>
            <p:ph sz="quarter" idx="13"/>
          </p:nvPr>
        </p:nvSpPr>
        <p:spPr>
          <a:xfrm>
            <a:off x="4852450"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1286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 K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DBECF-41DC-2410-893A-DB9187FC31B3}"/>
              </a:ext>
            </a:extLst>
          </p:cNvPr>
          <p:cNvSpPr>
            <a:spLocks noGrp="1"/>
          </p:cNvSpPr>
          <p:nvPr>
            <p:ph type="title" hasCustomPrompt="1"/>
          </p:nvPr>
        </p:nvSpPr>
        <p:spPr/>
        <p:txBody>
          <a:bodyPr/>
          <a:lstStyle>
            <a:lvl1pPr>
              <a:defRPr/>
            </a:lvl1pPr>
          </a:lstStyle>
          <a:p>
            <a:r>
              <a:rPr lang="en-US"/>
              <a:t>Click to add summary</a:t>
            </a:r>
          </a:p>
        </p:txBody>
      </p:sp>
      <p:sp>
        <p:nvSpPr>
          <p:cNvPr id="4" name="Rectangle: Rounded Corners 3">
            <a:extLst>
              <a:ext uri="{FF2B5EF4-FFF2-40B4-BE49-F238E27FC236}">
                <a16:creationId xmlns:a16="http://schemas.microsoft.com/office/drawing/2014/main" id="{5D90E651-9BA7-18EB-DB1A-44556A25BECF}"/>
              </a:ext>
            </a:extLst>
          </p:cNvPr>
          <p:cNvSpPr/>
          <p:nvPr userDrawn="1"/>
        </p:nvSpPr>
        <p:spPr>
          <a:xfrm>
            <a:off x="4397605" y="1166567"/>
            <a:ext cx="4362253" cy="3287598"/>
          </a:xfrm>
          <a:prstGeom prst="roundRect">
            <a:avLst>
              <a:gd name="adj" fmla="val 5914"/>
            </a:avLst>
          </a:prstGeom>
          <a:solidFill>
            <a:srgbClr val="F4F3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5" name="Content Placeholder 4">
            <a:extLst>
              <a:ext uri="{FF2B5EF4-FFF2-40B4-BE49-F238E27FC236}">
                <a16:creationId xmlns:a16="http://schemas.microsoft.com/office/drawing/2014/main" id="{009635B2-897B-0E82-CA91-F20AED8A9E54}"/>
              </a:ext>
            </a:extLst>
          </p:cNvPr>
          <p:cNvSpPr>
            <a:spLocks noGrp="1"/>
          </p:cNvSpPr>
          <p:nvPr>
            <p:ph sz="quarter" idx="12"/>
          </p:nvPr>
        </p:nvSpPr>
        <p:spPr>
          <a:xfrm>
            <a:off x="319958" y="1322940"/>
            <a:ext cx="3764756" cy="28217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259868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B3E-4E72-0D48-DEE7-436F5441E375}"/>
              </a:ext>
            </a:extLst>
          </p:cNvPr>
          <p:cNvSpPr>
            <a:spLocks noGrp="1"/>
          </p:cNvSpPr>
          <p:nvPr>
            <p:ph type="title"/>
          </p:nvPr>
        </p:nvSpPr>
        <p:spPr/>
        <p:txBody>
          <a:bodyPr/>
          <a:lstStyle/>
          <a:p>
            <a:r>
              <a:rPr lang="en-US"/>
              <a:t>Click to edit Master title style</a:t>
            </a:r>
          </a:p>
        </p:txBody>
      </p:sp>
      <p:sp>
        <p:nvSpPr>
          <p:cNvPr id="6" name="Content Placeholder 5">
            <a:extLst>
              <a:ext uri="{FF2B5EF4-FFF2-40B4-BE49-F238E27FC236}">
                <a16:creationId xmlns:a16="http://schemas.microsoft.com/office/drawing/2014/main" id="{038D685E-044E-3CD4-5578-572CE4E50B1C}"/>
              </a:ext>
            </a:extLst>
          </p:cNvPr>
          <p:cNvSpPr>
            <a:spLocks noGrp="1"/>
          </p:cNvSpPr>
          <p:nvPr>
            <p:ph sz="quarter" idx="10"/>
          </p:nvPr>
        </p:nvSpPr>
        <p:spPr>
          <a:xfrm>
            <a:off x="342900" y="1129564"/>
            <a:ext cx="8416529" cy="3393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FEC70EA8-226C-026D-3799-31B69250A6AD}"/>
              </a:ext>
            </a:extLst>
          </p:cNvPr>
          <p:cNvSpPr>
            <a:spLocks noGrp="1"/>
          </p:cNvSpPr>
          <p:nvPr>
            <p:ph type="body" sz="quarter" idx="11"/>
          </p:nvPr>
        </p:nvSpPr>
        <p:spPr>
          <a:xfrm>
            <a:off x="342900" y="748903"/>
            <a:ext cx="8416529" cy="319088"/>
          </a:xfrm>
        </p:spPr>
        <p:txBody>
          <a:bodyPr/>
          <a:lstStyle>
            <a:lvl1pPr marL="0" indent="0">
              <a:buNone/>
              <a:defRPr lang="en-US" sz="1683" kern="1200" spc="0" baseline="0" smtClean="0">
                <a:solidFill>
                  <a:srgbClr val="003C6A"/>
                </a:solidFill>
                <a:latin typeface="Segoe UI Semibold" panose="020B0702040204020203" pitchFamily="34" charset="0"/>
                <a:ea typeface="+mn-ea"/>
                <a:cs typeface="Segoe UI Semibold" panose="020B0702040204020203" pitchFamily="34" charset="0"/>
              </a:defRPr>
            </a:lvl1pPr>
          </a:lstStyle>
          <a:p>
            <a:pPr lvl="0"/>
            <a:r>
              <a:rPr lang="en-US"/>
              <a:t>Click to edit Master text styles</a:t>
            </a:r>
          </a:p>
        </p:txBody>
      </p:sp>
    </p:spTree>
    <p:extLst>
      <p:ext uri="{BB962C8B-B14F-4D97-AF65-F5344CB8AC3E}">
        <p14:creationId xmlns:p14="http://schemas.microsoft.com/office/powerpoint/2010/main" val="192220584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6131053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591702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645311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4267" b="1"/>
            </a:lvl1pPr>
            <a:lvl2pPr marL="812810" indent="0">
              <a:buNone/>
              <a:defRPr sz="3556" b="1"/>
            </a:lvl2pPr>
            <a:lvl3pPr marL="1625620" indent="0">
              <a:buNone/>
              <a:defRPr sz="3200"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8949479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5181079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6473299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7913791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54272711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3/16/2025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pic>
        <p:nvPicPr>
          <p:cNvPr id="7" name="Imagem 3">
            <a:extLst>
              <a:ext uri="{FF2B5EF4-FFF2-40B4-BE49-F238E27FC236}">
                <a16:creationId xmlns:a16="http://schemas.microsoft.com/office/drawing/2014/main" id="{BDB8B0A1-A571-32CE-6715-3BA4DEA7B3A5}"/>
              </a:ext>
            </a:extLst>
          </p:cNvPr>
          <p:cNvPicPr>
            <a:picLocks noChangeAspect="1"/>
          </p:cNvPicPr>
          <p:nvPr userDrawn="1"/>
        </p:nvPicPr>
        <p:blipFill>
          <a:blip r:embed="rId18"/>
          <a:stretch>
            <a:fillRect/>
          </a:stretch>
        </p:blipFill>
        <p:spPr>
          <a:xfrm>
            <a:off x="8427350" y="150783"/>
            <a:ext cx="597049" cy="251208"/>
          </a:xfrm>
          <a:prstGeom prst="rect">
            <a:avLst/>
          </a:prstGeom>
        </p:spPr>
      </p:pic>
    </p:spTree>
    <p:extLst>
      <p:ext uri="{BB962C8B-B14F-4D97-AF65-F5344CB8AC3E}">
        <p14:creationId xmlns:p14="http://schemas.microsoft.com/office/powerpoint/2010/main" val="67134826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8"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web.dio.me/articles&#8203;" TargetMode="External"/><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6"/>
        <p:cNvGrpSpPr/>
        <p:nvPr/>
      </p:nvGrpSpPr>
      <p:grpSpPr>
        <a:xfrm>
          <a:off x="0" y="0"/>
          <a:ext cx="0" cy="0"/>
          <a:chOff x="0" y="0"/>
          <a:chExt cx="0" cy="0"/>
        </a:xfrm>
      </p:grpSpPr>
      <p:sp>
        <p:nvSpPr>
          <p:cNvPr id="58" name="Google Shape;58;g116295da5bc_0_0"/>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E4C4C"/>
                </a:solidFill>
                <a:latin typeface="Century Gothic"/>
                <a:ea typeface="Century Gothic"/>
                <a:cs typeface="Century Gothic"/>
                <a:sym typeface="Century Gothic"/>
              </a:rPr>
              <a:t>Orientações técnicas Slides</a:t>
            </a:r>
            <a:endParaRPr sz="4000" b="0" i="0" u="none" strike="noStrike" cap="none">
              <a:solidFill>
                <a:srgbClr val="EE4C4C"/>
              </a:solidFill>
              <a:latin typeface="Century Gothic"/>
              <a:ea typeface="Century Gothic"/>
              <a:cs typeface="Century Gothic"/>
              <a:sym typeface="Century Gothic"/>
            </a:endParaRPr>
          </a:p>
        </p:txBody>
      </p:sp>
      <p:sp>
        <p:nvSpPr>
          <p:cNvPr id="59" name="Google Shape;59;g116295da5bc_0_0"/>
          <p:cNvSpPr txBox="1"/>
          <p:nvPr/>
        </p:nvSpPr>
        <p:spPr>
          <a:xfrm>
            <a:off x="526850" y="1652750"/>
            <a:ext cx="8152200" cy="2854200"/>
          </a:xfrm>
          <a:prstGeom prst="rect">
            <a:avLst/>
          </a:prstGeom>
          <a:noFill/>
          <a:ln>
            <a:noFill/>
          </a:ln>
        </p:spPr>
        <p:txBody>
          <a:bodyPr spcFirstLastPara="1" wrap="square" lIns="91425" tIns="91425" rIns="91425" bIns="91425" anchor="ctr" anchorCtr="0">
            <a:noAutofit/>
          </a:bodyPr>
          <a:lstStyle/>
          <a:p>
            <a:pPr marL="361950" lvl="0" indent="-285750" algn="l" rtl="0">
              <a:spcBef>
                <a:spcPts val="0"/>
              </a:spcBef>
              <a:spcAft>
                <a:spcPts val="0"/>
              </a:spcAft>
              <a:buClr>
                <a:srgbClr val="0D1A25"/>
              </a:buClr>
              <a:buSzPts val="2400"/>
              <a:buChar char="•"/>
            </a:pPr>
            <a:r>
              <a:rPr lang="en-US" sz="2400" b="1">
                <a:solidFill>
                  <a:srgbClr val="040A24"/>
                </a:solidFill>
                <a:latin typeface="Calibri"/>
                <a:ea typeface="Calibri"/>
                <a:cs typeface="Calibri"/>
                <a:sym typeface="Calibri"/>
              </a:rPr>
              <a:t>Títulos: </a:t>
            </a:r>
            <a:r>
              <a:rPr lang="en-US" sz="2400">
                <a:solidFill>
                  <a:srgbClr val="040A24"/>
                </a:solidFill>
                <a:latin typeface="Calibri"/>
                <a:ea typeface="Calibri"/>
                <a:cs typeface="Calibri"/>
                <a:sym typeface="Calibri"/>
              </a:rPr>
              <a:t>“Century Gothic”, tamanho 40 e negrito.</a:t>
            </a:r>
            <a:endParaRPr sz="2400">
              <a:solidFill>
                <a:srgbClr val="040A24"/>
              </a:solidFill>
              <a:latin typeface="Calibri"/>
              <a:ea typeface="Calibri"/>
              <a:cs typeface="Calibri"/>
              <a:sym typeface="Calibri"/>
            </a:endParaRPr>
          </a:p>
          <a:p>
            <a:pPr marL="361950" lvl="0" indent="-285750" algn="l" rtl="0">
              <a:spcBef>
                <a:spcPts val="0"/>
              </a:spcBef>
              <a:spcAft>
                <a:spcPts val="0"/>
              </a:spcAft>
              <a:buClr>
                <a:srgbClr val="0D1A25"/>
              </a:buClr>
              <a:buSzPts val="2400"/>
              <a:buChar char="•"/>
            </a:pPr>
            <a:r>
              <a:rPr lang="en-US" sz="2400" b="1">
                <a:solidFill>
                  <a:srgbClr val="040A24"/>
                </a:solidFill>
                <a:latin typeface="Calibri"/>
                <a:ea typeface="Calibri"/>
                <a:cs typeface="Calibri"/>
                <a:sym typeface="Calibri"/>
              </a:rPr>
              <a:t>Corpo do texto: </a:t>
            </a:r>
            <a:r>
              <a:rPr lang="en-US" sz="2400">
                <a:solidFill>
                  <a:srgbClr val="040A24"/>
                </a:solidFill>
                <a:latin typeface="Calibri"/>
                <a:ea typeface="Calibri"/>
                <a:cs typeface="Calibri"/>
                <a:sym typeface="Calibri"/>
              </a:rPr>
              <a:t>Calibri, tamanho 24.</a:t>
            </a:r>
            <a:endParaRPr sz="2400">
              <a:solidFill>
                <a:srgbClr val="040A24"/>
              </a:solidFill>
              <a:latin typeface="Calibri"/>
              <a:ea typeface="Calibri"/>
              <a:cs typeface="Calibri"/>
              <a:sym typeface="Calibri"/>
            </a:endParaRPr>
          </a:p>
          <a:p>
            <a:pPr marL="361950" lvl="0" indent="-285750" algn="l" rtl="0">
              <a:spcBef>
                <a:spcPts val="0"/>
              </a:spcBef>
              <a:spcAft>
                <a:spcPts val="0"/>
              </a:spcAft>
              <a:buClr>
                <a:srgbClr val="0D1A25"/>
              </a:buClr>
              <a:buSzPts val="2400"/>
              <a:buFont typeface="Calibri"/>
              <a:buChar char="•"/>
            </a:pPr>
            <a:r>
              <a:rPr lang="en-US" sz="2400">
                <a:solidFill>
                  <a:srgbClr val="040A24"/>
                </a:solidFill>
                <a:latin typeface="Calibri"/>
                <a:ea typeface="Calibri"/>
                <a:cs typeface="Calibri"/>
                <a:sym typeface="Calibri"/>
              </a:rPr>
              <a:t>Sempre colocar um título nos slides de conteúdo.</a:t>
            </a:r>
            <a:endParaRPr sz="2400">
              <a:solidFill>
                <a:srgbClr val="040A24"/>
              </a:solidFill>
              <a:latin typeface="Calibri"/>
              <a:ea typeface="Calibri"/>
              <a:cs typeface="Calibri"/>
              <a:sym typeface="Calibri"/>
            </a:endParaRPr>
          </a:p>
          <a:p>
            <a:pPr marL="361950" lvl="0" indent="-285750" algn="l" rtl="0">
              <a:spcBef>
                <a:spcPts val="0"/>
              </a:spcBef>
              <a:spcAft>
                <a:spcPts val="0"/>
              </a:spcAft>
              <a:buClr>
                <a:srgbClr val="0D1A25"/>
              </a:buClr>
              <a:buSzPts val="2400"/>
              <a:buFont typeface="Calibri"/>
              <a:buChar char="•"/>
            </a:pPr>
            <a:r>
              <a:rPr lang="en-US" sz="2400">
                <a:solidFill>
                  <a:srgbClr val="040A24"/>
                </a:solidFill>
                <a:latin typeface="Calibri"/>
                <a:ea typeface="Calibri"/>
                <a:cs typeface="Calibri"/>
                <a:sym typeface="Calibri"/>
              </a:rPr>
              <a:t>Para enriquecer os slides, você pode fazer uso de imagens, </a:t>
            </a:r>
            <a:endParaRPr sz="2400">
              <a:latin typeface="Calibri"/>
              <a:ea typeface="Calibri"/>
              <a:cs typeface="Calibri"/>
              <a:sym typeface="Calibri"/>
            </a:endParaRPr>
          </a:p>
          <a:p>
            <a:pPr marL="361950" lvl="0" indent="-285750" algn="l" rtl="0">
              <a:spcBef>
                <a:spcPts val="0"/>
              </a:spcBef>
              <a:spcAft>
                <a:spcPts val="0"/>
              </a:spcAft>
              <a:buClr>
                <a:srgbClr val="0D1A25"/>
              </a:buClr>
              <a:buSzPts val="2400"/>
              <a:buFont typeface="Calibri"/>
              <a:buChar char="•"/>
            </a:pPr>
            <a:r>
              <a:rPr lang="en-US" sz="2400">
                <a:solidFill>
                  <a:srgbClr val="040A24"/>
                </a:solidFill>
                <a:latin typeface="Calibri"/>
                <a:ea typeface="Calibri"/>
                <a:cs typeface="Calibri"/>
                <a:sym typeface="Calibri"/>
              </a:rPr>
              <a:t>infográficos, </a:t>
            </a:r>
            <a:r>
              <a:rPr lang="en-US" sz="2400">
                <a:solidFill>
                  <a:srgbClr val="181818"/>
                </a:solidFill>
                <a:latin typeface="Calibri"/>
                <a:ea typeface="Calibri"/>
                <a:cs typeface="Calibri"/>
                <a:sym typeface="Calibri"/>
              </a:rPr>
              <a:t>esquemas</a:t>
            </a:r>
            <a:r>
              <a:rPr lang="en-US" sz="2400">
                <a:solidFill>
                  <a:srgbClr val="040A24"/>
                </a:solidFill>
                <a:latin typeface="Calibri"/>
                <a:ea typeface="Calibri"/>
                <a:cs typeface="Calibri"/>
                <a:sym typeface="Calibri"/>
              </a:rPr>
              <a:t> e cases, sempre que achar necessário.</a:t>
            </a:r>
            <a:endParaRPr sz="2400">
              <a:solidFill>
                <a:srgbClr val="040A24"/>
              </a:solidFill>
              <a:latin typeface="Calibri"/>
              <a:ea typeface="Calibri"/>
              <a:cs typeface="Calibri"/>
              <a:sym typeface="Calibri"/>
            </a:endParaRPr>
          </a:p>
          <a:p>
            <a:pPr marL="361950" lvl="0" indent="-285750" algn="l" rtl="0">
              <a:spcBef>
                <a:spcPts val="0"/>
              </a:spcBef>
              <a:spcAft>
                <a:spcPts val="0"/>
              </a:spcAft>
              <a:buClr>
                <a:srgbClr val="1C3A52"/>
              </a:buClr>
              <a:buSzPts val="2400"/>
              <a:buFont typeface="Calibri"/>
              <a:buChar char="•"/>
            </a:pPr>
            <a:r>
              <a:rPr lang="en-US" sz="2400">
                <a:solidFill>
                  <a:srgbClr val="040A24"/>
                </a:solidFill>
                <a:latin typeface="Calibri"/>
                <a:ea typeface="Calibri"/>
                <a:cs typeface="Calibri"/>
                <a:sym typeface="Calibri"/>
              </a:rPr>
              <a:t>Evite usar textos longos, seja o mais claro e objetivo possível.</a:t>
            </a:r>
            <a:endParaRPr sz="2400">
              <a:solidFill>
                <a:srgbClr val="040A24"/>
              </a:solidFill>
              <a:latin typeface="Calibri"/>
              <a:ea typeface="Calibri"/>
              <a:cs typeface="Calibri"/>
              <a:sym typeface="Calibri"/>
            </a:endParaRPr>
          </a:p>
        </p:txBody>
      </p:sp>
      <p:sp>
        <p:nvSpPr>
          <p:cNvPr id="3" name="Espaço Reservado para Número de Slide 2">
            <a:extLst>
              <a:ext uri="{FF2B5EF4-FFF2-40B4-BE49-F238E27FC236}">
                <a16:creationId xmlns:a16="http://schemas.microsoft.com/office/drawing/2014/main" id="{56BFC560-F21E-81B2-6BD2-D99A66C2FC44}"/>
              </a:ext>
            </a:extLst>
          </p:cNvPr>
          <p:cNvSpPr>
            <a:spLocks noGrp="1"/>
          </p:cNvSpPr>
          <p:nvPr>
            <p:ph type="sldNum" idx="12"/>
          </p:nvPr>
        </p:nvSpPr>
        <p:spPr/>
        <p:txBody>
          <a:bodyPr/>
          <a:lstStyle/>
          <a:p>
            <a:r>
              <a:rPr lang="en-US"/>
              <a:t>[</a:t>
            </a:r>
            <a:fld id="{00000000-1234-1234-1234-123412341234}" type="slidenum">
              <a:rPr lang="en-US">
                <a:solidFill>
                  <a:srgbClr val="EA4E60"/>
                </a:solidFill>
              </a:rPr>
              <a:t>1</a:t>
            </a:fld>
            <a:r>
              <a:rPr lang="en-US"/>
              <a:t>]</a:t>
            </a:r>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o Registro de Contêiner do Azure (1 de 2)</a:t>
            </a:r>
          </a:p>
        </p:txBody>
      </p:sp>
      <p:sp>
        <p:nvSpPr>
          <p:cNvPr id="4" name="Content Placeholder 3">
            <a:extLst>
              <a:ext uri="{FF2B5EF4-FFF2-40B4-BE49-F238E27FC236}">
                <a16:creationId xmlns:a16="http://schemas.microsoft.com/office/drawing/2014/main" id="{3CE354E9-D5E2-6C7B-9FDF-0AA6402C68E6}"/>
              </a:ext>
            </a:extLst>
          </p:cNvPr>
          <p:cNvSpPr>
            <a:spLocks noGrp="1"/>
          </p:cNvSpPr>
          <p:nvPr>
            <p:ph sz="quarter" idx="10"/>
          </p:nvPr>
        </p:nvSpPr>
        <p:spPr>
          <a:xfrm>
            <a:off x="342900" y="926307"/>
            <a:ext cx="8261498" cy="533012"/>
          </a:xfrm>
        </p:spPr>
        <p:txBody>
          <a:bodyPr>
            <a:normAutofit fontScale="85000" lnSpcReduction="10000"/>
          </a:bodyPr>
          <a:lstStyle/>
          <a:p>
            <a:pPr marL="0" indent="0">
              <a:buNone/>
            </a:pPr>
            <a:r>
              <a:rPr lang="pt-BR" sz="1500" dirty="0">
                <a:solidFill>
                  <a:srgbClr val="000000"/>
                </a:solidFill>
                <a:latin typeface="Segoe UI"/>
                <a:ea typeface="Segoe UI"/>
                <a:cs typeface="Segoe UI"/>
              </a:rPr>
              <a:t>Use o serviço de ACR (Registro de Contêiner do Azure) com seu desenvolvimento de contêineres e pipelines de implantação ou use as Tarefas do Registro de Contêiner do Azure para criar imagens de contêiner no Azure. </a:t>
            </a:r>
          </a:p>
          <a:p>
            <a:pPr marL="0" indent="0">
              <a:buNone/>
            </a:pPr>
            <a:endParaRPr lang="en-US" sz="1500" dirty="0"/>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1778795"/>
            <a:ext cx="4184199"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763" spc="-37" dirty="0">
                <a:solidFill>
                  <a:srgbClr val="0E2841"/>
                </a:solidFill>
                <a:latin typeface="Segoe UI Semibold"/>
                <a:ea typeface="Segoe UI Semibold"/>
                <a:cs typeface="Segoe UI Semibold" charset="0"/>
              </a:rPr>
              <a:t>Casos de uso</a:t>
            </a:r>
          </a:p>
          <a:p>
            <a:pPr>
              <a:spcAft>
                <a:spcPts val="450"/>
              </a:spcAft>
            </a:pPr>
            <a:r>
              <a:rPr lang="pt-BR" sz="1500" spc="-37" dirty="0">
                <a:latin typeface="Segoe UI"/>
                <a:ea typeface="Segoe UI"/>
                <a:cs typeface="Segoe UI"/>
              </a:rPr>
              <a:t>Obtenha imagens de um registro de contêiner do Azure para vários destinos de implantação:</a:t>
            </a:r>
          </a:p>
          <a:p>
            <a:pPr marL="175022" indent="-175022" defTabSz="685800">
              <a:spcBef>
                <a:spcPct val="0"/>
              </a:spcBef>
              <a:spcAft>
                <a:spcPts val="450"/>
              </a:spcAft>
              <a:buSzTx/>
              <a:buFont typeface="Arial" panose="020B0604020202020204" pitchFamily="34" charset="0"/>
              <a:buChar char="•"/>
              <a:defRPr/>
            </a:pPr>
            <a:r>
              <a:rPr lang="pt-BR" sz="1500" i="1" spc="0" dirty="0">
                <a:latin typeface="Segoe UI"/>
                <a:ea typeface="Segoe UI"/>
                <a:cs typeface="Segoe UI"/>
              </a:rPr>
              <a:t>Sistemas de orquestração escalonáveis</a:t>
            </a:r>
            <a:r>
              <a:rPr lang="pt-BR" sz="1500" spc="0" dirty="0">
                <a:latin typeface="Segoe UI"/>
                <a:ea typeface="Segoe UI"/>
                <a:cs typeface="Segoe UI"/>
              </a:rPr>
              <a:t> que gerenciam aplicativos em contêineres entre clusters de hosts.</a:t>
            </a:r>
          </a:p>
          <a:p>
            <a:pPr marL="175022" indent="-175022" defTabSz="685800">
              <a:spcBef>
                <a:spcPct val="0"/>
              </a:spcBef>
              <a:spcAft>
                <a:spcPts val="450"/>
              </a:spcAft>
              <a:buSzTx/>
              <a:buFont typeface="Arial" panose="020B0604020202020204" pitchFamily="34" charset="0"/>
              <a:buChar char="•"/>
              <a:defRPr/>
            </a:pPr>
            <a:r>
              <a:rPr lang="pt-BR" sz="1500" i="1" spc="0" dirty="0">
                <a:latin typeface="Segoe UI"/>
                <a:ea typeface="Segoe UI"/>
                <a:cs typeface="Segoe UI"/>
              </a:rPr>
              <a:t>Serviços do Azure</a:t>
            </a:r>
            <a:r>
              <a:rPr lang="pt-BR" sz="1500" spc="0" dirty="0">
                <a:latin typeface="Segoe UI"/>
                <a:ea typeface="Segoe UI"/>
                <a:cs typeface="Segoe UI"/>
              </a:rPr>
              <a:t> que dão suporte à criação e execução de aplicativos em escala.</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177879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763" spc="-37" dirty="0">
                <a:solidFill>
                  <a:srgbClr val="0E2841"/>
                </a:solidFill>
                <a:latin typeface="Segoe UI Semibold"/>
                <a:ea typeface="Segoe UI Semibold"/>
                <a:cs typeface="Segoe UI Semibold" charset="0"/>
              </a:rPr>
              <a:t>Criar camadas de serviço do Registro </a:t>
            </a:r>
            <a:br>
              <a:rPr lang="pt-BR" sz="1763" spc="-37" dirty="0">
                <a:solidFill>
                  <a:srgbClr val="0E2841"/>
                </a:solidFill>
                <a:latin typeface="Segoe UI Semibold"/>
                <a:ea typeface="Segoe UI Semibold"/>
                <a:cs typeface="Segoe UI Semibold" charset="0"/>
              </a:rPr>
            </a:br>
            <a:r>
              <a:rPr lang="pt-BR" sz="1763" spc="-37" dirty="0">
                <a:solidFill>
                  <a:srgbClr val="0E2841"/>
                </a:solidFill>
                <a:latin typeface="Segoe UI Semibold"/>
                <a:ea typeface="Segoe UI Semibold"/>
                <a:cs typeface="Segoe UI Semibold" charset="0"/>
              </a:rPr>
              <a:t>de Contêiner do Azure</a:t>
            </a:r>
          </a:p>
          <a:p>
            <a:pPr lvl="1">
              <a:spcAft>
                <a:spcPts val="450"/>
              </a:spcAft>
            </a:pPr>
            <a:r>
              <a:rPr lang="pt-BR" sz="1500" dirty="0">
                <a:solidFill>
                  <a:srgbClr val="000000"/>
                </a:solidFill>
                <a:latin typeface="Segoe UI"/>
                <a:ea typeface="Segoe UI"/>
                <a:cs typeface="Segoe UI"/>
              </a:rPr>
              <a:t>O Registro de Contêiner do Azure está disponível em várias camadas de serviço.</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Basic</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Standard</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Premium</a:t>
            </a:r>
          </a:p>
        </p:txBody>
      </p:sp>
    </p:spTree>
    <p:extLst>
      <p:ext uri="{BB962C8B-B14F-4D97-AF65-F5344CB8AC3E}">
        <p14:creationId xmlns:p14="http://schemas.microsoft.com/office/powerpoint/2010/main" val="156043133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Descobrir o Registro de Contêiner do Azure (2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837813"/>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900"/>
              </a:spcAft>
            </a:pPr>
            <a:r>
              <a:rPr lang="pt-BR" sz="1800" spc="-37" dirty="0">
                <a:solidFill>
                  <a:srgbClr val="0E2841"/>
                </a:solidFill>
                <a:latin typeface="Segoe UI Semibold"/>
                <a:ea typeface="Segoe UI Semibold"/>
                <a:cs typeface="Segoe UI Semibold" charset="0"/>
              </a:rPr>
              <a:t>Imagens e artefatos com suporte</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Agrupadas em um repositório, cada uma das imagens é um instantâneo somente leitura de um contêiner compatível com o Docker. </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Registros de contêiner do Azure podem incluir imagens do Windows e Linux.</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O Registro de Contêiner do Azure também armazena Helm Chart e imagens criadas conforme a especificação de formato de imagem OCI (iniciativa de contêiner aberto).</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837813"/>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r>
              <a:rPr lang="pt-BR" sz="1800" spc="-37" dirty="0">
                <a:solidFill>
                  <a:srgbClr val="0E2841"/>
                </a:solidFill>
                <a:latin typeface="Segoe UI Semibold"/>
                <a:ea typeface="Segoe UI Semibold"/>
                <a:cs typeface="Segoe UI Semibold" charset="0"/>
              </a:rPr>
              <a:t>Tarefas do Registro de Contêiner </a:t>
            </a:r>
            <a:br>
              <a:rPr lang="pt-BR" sz="1800" spc="-37" dirty="0">
                <a:solidFill>
                  <a:srgbClr val="0E2841"/>
                </a:solidFill>
                <a:latin typeface="Segoe UI Semibold"/>
                <a:ea typeface="Segoe UI Semibold"/>
                <a:cs typeface="Segoe UI Semibold" charset="0"/>
              </a:rPr>
            </a:br>
            <a:r>
              <a:rPr lang="pt-BR" sz="1800" spc="-37" dirty="0">
                <a:solidFill>
                  <a:srgbClr val="0E2841"/>
                </a:solidFill>
                <a:latin typeface="Segoe UI Semibold"/>
                <a:ea typeface="Segoe UI Semibold"/>
                <a:cs typeface="Segoe UI Semibold" charset="0"/>
              </a:rPr>
              <a:t>do Azure</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Segoe UI"/>
                <a:ea typeface="Segoe UI"/>
                <a:cs typeface="Segoe UI"/>
              </a:rPr>
              <a:t>Use as Tarefas do ACR (Tarefas do Registro de Contêiner do Azure) para simplificar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criação, o teste, o push e a implantação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imagens no Azure.</a:t>
            </a:r>
          </a:p>
          <a:p>
            <a:pPr marL="175022" indent="-175022" defTabSz="685800">
              <a:spcBef>
                <a:spcPct val="0"/>
              </a:spcBef>
              <a:spcAft>
                <a:spcPts val="450"/>
              </a:spcAft>
              <a:buSzTx/>
              <a:buFont typeface="Arial" panose="020B0604020202020204" pitchFamily="34" charset="0"/>
              <a:buChar char="•"/>
              <a:defRPr/>
            </a:pPr>
            <a:endParaRPr lang="en-US" sz="1500" spc="0" dirty="0">
              <a:solidFill>
                <a:prstClr val="black"/>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860089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84CE3-32A5-6EDB-4611-1F68E9E5CDCC}"/>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funcionalidades de armazenamento</a:t>
            </a:r>
          </a:p>
        </p:txBody>
      </p:sp>
      <p:sp>
        <p:nvSpPr>
          <p:cNvPr id="3" name="Content Placeholder 2">
            <a:extLst>
              <a:ext uri="{FF2B5EF4-FFF2-40B4-BE49-F238E27FC236}">
                <a16:creationId xmlns:a16="http://schemas.microsoft.com/office/drawing/2014/main" id="{B2400148-E275-4ABB-A7E6-72E6EE4216B8}"/>
              </a:ext>
            </a:extLst>
          </p:cNvPr>
          <p:cNvSpPr>
            <a:spLocks noGrp="1"/>
          </p:cNvSpPr>
          <p:nvPr>
            <p:ph sz="quarter" idx="10"/>
          </p:nvPr>
        </p:nvSpPr>
        <p:spPr/>
        <p:txBody>
          <a:bodyPr/>
          <a:lstStyle/>
          <a:p>
            <a:pPr marL="0" indent="0">
              <a:spcAft>
                <a:spcPts val="900"/>
              </a:spcAft>
              <a:buNone/>
            </a:pPr>
            <a:r>
              <a:rPr lang="pt-BR" sz="1800" dirty="0">
                <a:solidFill>
                  <a:srgbClr val="000000"/>
                </a:solidFill>
                <a:latin typeface="Segoe UI"/>
                <a:ea typeface="Segoe UI"/>
                <a:cs typeface="Segoe UI"/>
              </a:rPr>
              <a:t>Cada Registro de Contêiner do Azure Basic, Standard e Premium se beneficia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dos recursos avançados de armazenamento do Azure.</a:t>
            </a:r>
          </a:p>
          <a:p>
            <a:pPr>
              <a:spcAft>
                <a:spcPts val="450"/>
              </a:spcAft>
            </a:pPr>
            <a:r>
              <a:rPr lang="pt-BR" sz="1800" dirty="0">
                <a:solidFill>
                  <a:srgbClr val="000000"/>
                </a:solidFill>
                <a:latin typeface="Segoe UI Semibold"/>
                <a:ea typeface="Segoe UI Semibold"/>
                <a:cs typeface="Segoe UI Semibold" charset="0"/>
              </a:rPr>
              <a:t>Criptografia em inatividade: </a:t>
            </a:r>
            <a:r>
              <a:rPr lang="pt-BR" sz="1800" dirty="0">
                <a:solidFill>
                  <a:srgbClr val="000000"/>
                </a:solidFill>
                <a:latin typeface="Segoe UI"/>
                <a:ea typeface="Segoe UI"/>
                <a:cs typeface="Segoe UI"/>
              </a:rPr>
              <a:t>todas as imagens de contêiner no registro são criptografadas durante a inatividade.</a:t>
            </a:r>
          </a:p>
          <a:p>
            <a:pPr>
              <a:spcAft>
                <a:spcPts val="450"/>
              </a:spcAft>
            </a:pPr>
            <a:r>
              <a:rPr lang="pt-BR" sz="1800" dirty="0">
                <a:solidFill>
                  <a:srgbClr val="000000"/>
                </a:solidFill>
                <a:latin typeface="Segoe UI Semibold"/>
                <a:ea typeface="Segoe UI Semibold"/>
                <a:cs typeface="Segoe UI Semibold" charset="0"/>
              </a:rPr>
              <a:t>Armazenamento com redundância geográfica: o </a:t>
            </a:r>
            <a:r>
              <a:rPr lang="pt-BR" sz="1800" dirty="0">
                <a:solidFill>
                  <a:srgbClr val="000000"/>
                </a:solidFill>
                <a:latin typeface="Segoe UI"/>
                <a:ea typeface="Segoe UI"/>
                <a:cs typeface="Segoe UI"/>
              </a:rPr>
              <a:t>Azure usa um esquema de armazenamento com redundância geográfica para fazer a proteção contra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perda das imagens de contêiner.</a:t>
            </a:r>
          </a:p>
          <a:p>
            <a:pPr>
              <a:spcAft>
                <a:spcPts val="450"/>
              </a:spcAft>
            </a:pPr>
            <a:r>
              <a:rPr lang="pt-BR" sz="1800" dirty="0">
                <a:solidFill>
                  <a:srgbClr val="000000"/>
                </a:solidFill>
                <a:latin typeface="Segoe UI Semibold"/>
                <a:ea typeface="Segoe UI Semibold"/>
                <a:cs typeface="Segoe UI Semibold" charset="0"/>
              </a:rPr>
              <a:t>Replicação geográfica:</a:t>
            </a:r>
            <a:r>
              <a:rPr lang="pt-BR" sz="1800" dirty="0">
                <a:solidFill>
                  <a:srgbClr val="000000"/>
                </a:solidFill>
                <a:latin typeface="Segoe UI"/>
                <a:ea typeface="Segoe UI"/>
                <a:cs typeface="Segoe UI"/>
              </a:rPr>
              <a:t> para cenários que exigem ainda mais garantia de alta disponibilidade, considere usar o recurso de replicação geográfica de registros Premium.</a:t>
            </a:r>
          </a:p>
          <a:p>
            <a:endParaRPr lang="en-US" dirty="0"/>
          </a:p>
        </p:txBody>
      </p:sp>
    </p:spTree>
    <p:extLst>
      <p:ext uri="{BB962C8B-B14F-4D97-AF65-F5344CB8AC3E}">
        <p14:creationId xmlns:p14="http://schemas.microsoft.com/office/powerpoint/2010/main" val="178157161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F396-9774-CBA7-7AB7-BCB6D82CD0C4}"/>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Criar e gerenciar contêineres com tarefas</a:t>
            </a:r>
          </a:p>
        </p:txBody>
      </p:sp>
      <p:sp>
        <p:nvSpPr>
          <p:cNvPr id="3" name="Content Placeholder 2">
            <a:extLst>
              <a:ext uri="{FF2B5EF4-FFF2-40B4-BE49-F238E27FC236}">
                <a16:creationId xmlns:a16="http://schemas.microsoft.com/office/drawing/2014/main" id="{47072614-F13C-8F1B-AB83-0EFB757B3898}"/>
              </a:ext>
            </a:extLst>
          </p:cNvPr>
          <p:cNvSpPr>
            <a:spLocks noGrp="1"/>
          </p:cNvSpPr>
          <p:nvPr>
            <p:ph sz="quarter" idx="10"/>
          </p:nvPr>
        </p:nvSpPr>
        <p:spPr>
          <a:xfrm>
            <a:off x="342900" y="926307"/>
            <a:ext cx="8206740" cy="3612356"/>
          </a:xfrm>
        </p:spPr>
        <p:txBody>
          <a:bodyPr>
            <a:normAutofit lnSpcReduction="10000"/>
          </a:bodyPr>
          <a:lstStyle/>
          <a:p>
            <a:pPr marL="0" indent="0">
              <a:spcAft>
                <a:spcPts val="900"/>
              </a:spcAft>
              <a:buNone/>
            </a:pPr>
            <a:r>
              <a:rPr lang="pt-BR" sz="1800" dirty="0">
                <a:solidFill>
                  <a:srgbClr val="000000"/>
                </a:solidFill>
                <a:latin typeface="Segoe UI"/>
                <a:ea typeface="Segoe UI"/>
                <a:cs typeface="Segoe UI"/>
              </a:rPr>
              <a:t>As Tarefas do ACR fornecem criação de imagens de contêiner baseadas em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nuvem para plataformas como Linux, Windows e ARM. Elas podem automatizar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aplicação de patches do sistema operacional e da estrutura para seus contêineres do Docker.</a:t>
            </a:r>
          </a:p>
          <a:p>
            <a:pPr marL="0" indent="0">
              <a:spcAft>
                <a:spcPts val="450"/>
              </a:spcAft>
              <a:buNone/>
            </a:pPr>
            <a:r>
              <a:rPr lang="pt-BR" sz="1800" b="1" dirty="0">
                <a:solidFill>
                  <a:srgbClr val="000000"/>
                </a:solidFill>
                <a:latin typeface="Segoe UI"/>
                <a:ea typeface="Segoe UI"/>
                <a:cs typeface="Segoe UI"/>
              </a:rPr>
              <a:t>Cenários de tarefas</a:t>
            </a:r>
          </a:p>
          <a:p>
            <a:pPr marL="0" indent="0">
              <a:spcAft>
                <a:spcPts val="900"/>
              </a:spcAft>
              <a:buNone/>
            </a:pPr>
            <a:r>
              <a:rPr lang="pt-BR" sz="1800" dirty="0">
                <a:solidFill>
                  <a:srgbClr val="000000"/>
                </a:solidFill>
                <a:latin typeface="Segoe UI"/>
                <a:ea typeface="Segoe UI"/>
                <a:cs typeface="Segoe UI"/>
              </a:rPr>
              <a:t>As Tarefas do ACR são compatíveis com vários cenários para criar e manter imagens de contêiner e outros artefatos:</a:t>
            </a:r>
          </a:p>
          <a:p>
            <a:pPr>
              <a:spcAft>
                <a:spcPts val="450"/>
              </a:spcAft>
            </a:pPr>
            <a:r>
              <a:rPr lang="pt-BR" sz="1800" dirty="0">
                <a:solidFill>
                  <a:srgbClr val="000000"/>
                </a:solidFill>
                <a:latin typeface="Segoe UI"/>
                <a:ea typeface="Segoe UI"/>
                <a:cs typeface="Segoe UI"/>
              </a:rPr>
              <a:t>Tarefa rápida</a:t>
            </a:r>
          </a:p>
          <a:p>
            <a:pPr>
              <a:spcAft>
                <a:spcPts val="450"/>
              </a:spcAft>
            </a:pPr>
            <a:r>
              <a:rPr lang="pt-BR" sz="1800" dirty="0">
                <a:solidFill>
                  <a:srgbClr val="000000"/>
                </a:solidFill>
                <a:latin typeface="Segoe UI"/>
                <a:ea typeface="Segoe UI"/>
                <a:cs typeface="Segoe UI"/>
              </a:rPr>
              <a:t>Tarefas disparadas automaticamente</a:t>
            </a:r>
          </a:p>
          <a:p>
            <a:pPr>
              <a:spcAft>
                <a:spcPts val="450"/>
              </a:spcAft>
            </a:pPr>
            <a:r>
              <a:rPr lang="pt-BR" sz="1800" dirty="0">
                <a:solidFill>
                  <a:srgbClr val="000000"/>
                </a:solidFill>
                <a:latin typeface="Segoe UI"/>
                <a:ea typeface="Segoe UI"/>
                <a:cs typeface="Segoe UI"/>
              </a:rPr>
              <a:t>Tarefas de várias etapas</a:t>
            </a:r>
          </a:p>
          <a:p>
            <a:endParaRPr lang="en-US" dirty="0"/>
          </a:p>
        </p:txBody>
      </p:sp>
    </p:spTree>
    <p:extLst>
      <p:ext uri="{BB962C8B-B14F-4D97-AF65-F5344CB8AC3E}">
        <p14:creationId xmlns:p14="http://schemas.microsoft.com/office/powerpoint/2010/main" val="181417023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elementos de um Dockerfile (1 de 2)</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ct val="0"/>
              </a:spcBef>
              <a:spcAft>
                <a:spcPct val="0"/>
              </a:spcAft>
              <a:buNone/>
            </a:pPr>
            <a:r>
              <a:rPr lang="pt-BR" sz="1200" dirty="0">
                <a:solidFill>
                  <a:srgbClr val="008000"/>
                </a:solidFill>
                <a:latin typeface="Consolas"/>
                <a:ea typeface="Consolas"/>
                <a:cs typeface="Consolas"/>
              </a:rPr>
              <a:t># Step 1: Specify the parent image for the new image</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FROM ubuntu:18.04</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2: Update OS packages and install additional software</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RUN apt -y update &amp;&amp;  apt install -y wget nginx software-properties-common apt-transport-https \</a:t>
            </a:r>
          </a:p>
          <a:p>
            <a:pPr marL="0" indent="0">
              <a:spcBef>
                <a:spcPct val="0"/>
              </a:spcBef>
              <a:spcAft>
                <a:spcPct val="0"/>
              </a:spcAft>
              <a:buNone/>
            </a:pPr>
            <a:r>
              <a:rPr lang="pt-BR" sz="1200" dirty="0">
                <a:solidFill>
                  <a:srgbClr val="000000"/>
                </a:solidFill>
                <a:latin typeface="Consolas"/>
                <a:ea typeface="Consolas"/>
                <a:cs typeface="Consolas"/>
              </a:rPr>
              <a:t>    &amp;&amp; wget -q &lt;URL&gt;/ubuntu/18.04/packages-microsoft-prod.deb -O packages-microsoft-prod.deb \</a:t>
            </a:r>
          </a:p>
          <a:p>
            <a:pPr marL="0" indent="0">
              <a:spcBef>
                <a:spcPct val="0"/>
              </a:spcBef>
              <a:spcAft>
                <a:spcPct val="0"/>
              </a:spcAft>
              <a:buNone/>
            </a:pPr>
            <a:r>
              <a:rPr lang="pt-BR" sz="1200" dirty="0">
                <a:solidFill>
                  <a:srgbClr val="000000"/>
                </a:solidFill>
                <a:latin typeface="Consolas"/>
                <a:ea typeface="Consolas"/>
                <a:cs typeface="Consolas"/>
              </a:rPr>
              <a:t>    &amp;&amp; dpkg -i packages-microsoft-prod.deb \</a:t>
            </a:r>
          </a:p>
          <a:p>
            <a:pPr marL="0" indent="0">
              <a:spcBef>
                <a:spcPct val="0"/>
              </a:spcBef>
              <a:spcAft>
                <a:spcPct val="0"/>
              </a:spcAft>
              <a:buNone/>
            </a:pPr>
            <a:r>
              <a:rPr lang="pt-BR" sz="1200" dirty="0">
                <a:solidFill>
                  <a:srgbClr val="000000"/>
                </a:solidFill>
                <a:latin typeface="Consolas"/>
                <a:ea typeface="Consolas"/>
                <a:cs typeface="Consolas"/>
              </a:rPr>
              <a:t>    &amp;&amp; add-apt-repository universe \</a:t>
            </a:r>
          </a:p>
          <a:p>
            <a:pPr marL="0" indent="0">
              <a:spcBef>
                <a:spcPct val="0"/>
              </a:spcBef>
              <a:spcAft>
                <a:spcPct val="0"/>
              </a:spcAft>
              <a:buNone/>
            </a:pPr>
            <a:r>
              <a:rPr lang="pt-BR" sz="1200" dirty="0">
                <a:solidFill>
                  <a:srgbClr val="000000"/>
                </a:solidFill>
                <a:latin typeface="Consolas"/>
                <a:ea typeface="Consolas"/>
                <a:cs typeface="Consolas"/>
              </a:rPr>
              <a:t>    &amp;&amp; apt -y update \</a:t>
            </a:r>
          </a:p>
          <a:p>
            <a:pPr marL="0" indent="0">
              <a:spcBef>
                <a:spcPct val="0"/>
              </a:spcBef>
              <a:spcAft>
                <a:spcPct val="0"/>
              </a:spcAft>
              <a:buNone/>
            </a:pPr>
            <a:r>
              <a:rPr lang="pt-BR" sz="1200" dirty="0">
                <a:solidFill>
                  <a:srgbClr val="000000"/>
                </a:solidFill>
                <a:latin typeface="Consolas"/>
                <a:ea typeface="Consolas"/>
                <a:cs typeface="Consolas"/>
              </a:rPr>
              <a:t>    &amp;&amp; apt install -y dotnet-sdk-3.0</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3: Configure Nginx environment</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CMD service nginx start</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4: Configure Nginx environment</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COPY ./default /etc/nginx/sites-available/default</a:t>
            </a:r>
            <a:endParaRPr lang="en-US" sz="1200" dirty="0"/>
          </a:p>
        </p:txBody>
      </p:sp>
    </p:spTree>
    <p:extLst>
      <p:ext uri="{BB962C8B-B14F-4D97-AF65-F5344CB8AC3E}">
        <p14:creationId xmlns:p14="http://schemas.microsoft.com/office/powerpoint/2010/main" val="11498766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A32B-870E-7DF9-F5AD-E660580551F9}"/>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os elementos de um Dockerfile (2 de 2)</a:t>
            </a:r>
          </a:p>
        </p:txBody>
      </p:sp>
      <p:sp>
        <p:nvSpPr>
          <p:cNvPr id="3" name="Content Placeholder 2">
            <a:extLst>
              <a:ext uri="{FF2B5EF4-FFF2-40B4-BE49-F238E27FC236}">
                <a16:creationId xmlns:a16="http://schemas.microsoft.com/office/drawing/2014/main" id="{AD77E9B5-980A-5B34-4260-B0101F706886}"/>
              </a:ext>
            </a:extLst>
          </p:cNvPr>
          <p:cNvSpPr>
            <a:spLocks noGrp="1"/>
          </p:cNvSpPr>
          <p:nvPr>
            <p:ph sz="quarter" idx="10"/>
          </p:nvPr>
        </p:nvSpPr>
        <p:spPr/>
        <p:txBody>
          <a:bodyPr/>
          <a:lstStyle/>
          <a:p>
            <a:pPr marL="0" indent="0">
              <a:spcBef>
                <a:spcPct val="0"/>
              </a:spcBef>
              <a:spcAft>
                <a:spcPct val="0"/>
              </a:spcAft>
              <a:buNone/>
            </a:pPr>
            <a:r>
              <a:rPr lang="pt-BR" sz="1200" dirty="0">
                <a:solidFill>
                  <a:srgbClr val="008000"/>
                </a:solidFill>
                <a:latin typeface="Consolas"/>
                <a:ea typeface="Consolas"/>
                <a:cs typeface="Consolas"/>
              </a:rPr>
              <a:t># STEP 5: Configure work directory</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WORKDIR /app</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6: Copy website code to container</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COPY ./website/. </a:t>
            </a:r>
            <a:r>
              <a:rPr lang="pt-BR" sz="1200" dirty="0">
                <a:solidFill>
                  <a:srgbClr val="795E26"/>
                </a:solidFill>
                <a:latin typeface="Consolas"/>
                <a:ea typeface="Consolas"/>
                <a:cs typeface="Consolas"/>
              </a:rPr>
              <a:t>.</a:t>
            </a:r>
            <a:endParaRPr lang="en-US" sz="1200" dirty="0">
              <a:solidFill>
                <a:srgbClr val="000000"/>
              </a:solidFill>
              <a:latin typeface="Consolas" panose="020B0609020204030204" pitchFamily="49" charset="0"/>
            </a:endParaRPr>
          </a:p>
          <a:p>
            <a:pPr marL="0" indent="0">
              <a:spcBef>
                <a:spcPct val="0"/>
              </a:spcBef>
              <a:spcAft>
                <a:spcPct val="0"/>
              </a:spcAft>
              <a:buNone/>
            </a:pPr>
            <a:br>
              <a:rPr sz="1200" dirty="0"/>
            </a:br>
            <a:r>
              <a:rPr lang="pt-BR" sz="1200" dirty="0">
                <a:solidFill>
                  <a:srgbClr val="008000"/>
                </a:solidFill>
                <a:latin typeface="Consolas"/>
                <a:ea typeface="Consolas"/>
                <a:cs typeface="Consolas"/>
              </a:rPr>
              <a:t># STEP 7: Configure network requirements</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EXPOSE 80:8080</a:t>
            </a:r>
          </a:p>
          <a:p>
            <a:pPr marL="0" indent="0">
              <a:spcBef>
                <a:spcPct val="0"/>
              </a:spcBef>
              <a:spcAft>
                <a:spcPct val="0"/>
              </a:spcAft>
              <a:buNone/>
            </a:pPr>
            <a:br>
              <a:rPr sz="1200" dirty="0"/>
            </a:br>
            <a:r>
              <a:rPr lang="pt-BR" sz="1200" dirty="0">
                <a:solidFill>
                  <a:srgbClr val="008000"/>
                </a:solidFill>
                <a:latin typeface="Consolas"/>
                <a:ea typeface="Consolas"/>
                <a:cs typeface="Consolas"/>
              </a:rPr>
              <a:t># STEP 8: Define the entry point of the process that runs in the container</a:t>
            </a:r>
            <a:endParaRPr lang="en-US" sz="1200" dirty="0">
              <a:solidFill>
                <a:srgbClr val="000000"/>
              </a:solidFill>
              <a:latin typeface="Consolas" panose="020B0609020204030204" pitchFamily="49" charset="0"/>
            </a:endParaRPr>
          </a:p>
          <a:p>
            <a:pPr marL="0" indent="0">
              <a:spcBef>
                <a:spcPct val="0"/>
              </a:spcBef>
              <a:spcAft>
                <a:spcPct val="0"/>
              </a:spcAft>
              <a:buNone/>
            </a:pPr>
            <a:r>
              <a:rPr lang="pt-BR" sz="1200" dirty="0">
                <a:solidFill>
                  <a:srgbClr val="000000"/>
                </a:solidFill>
                <a:latin typeface="Consolas"/>
                <a:ea typeface="Consolas"/>
                <a:cs typeface="Consolas"/>
              </a:rPr>
              <a:t>ENTRYPOINT [</a:t>
            </a:r>
            <a:r>
              <a:rPr lang="pt-BR" sz="1200" dirty="0">
                <a:solidFill>
                  <a:srgbClr val="A31515"/>
                </a:solidFill>
                <a:latin typeface="Consolas"/>
                <a:ea typeface="Consolas"/>
                <a:cs typeface="Consolas"/>
              </a:rPr>
              <a:t>"dotnet"</a:t>
            </a:r>
            <a:r>
              <a:rPr lang="pt-BR" sz="1200" dirty="0">
                <a:solidFill>
                  <a:srgbClr val="000000"/>
                </a:solidFill>
                <a:latin typeface="Consolas"/>
                <a:ea typeface="Consolas"/>
                <a:cs typeface="Consolas"/>
              </a:rPr>
              <a:t>, </a:t>
            </a:r>
            <a:r>
              <a:rPr lang="pt-BR" sz="1200" dirty="0">
                <a:solidFill>
                  <a:srgbClr val="A31515"/>
                </a:solidFill>
                <a:latin typeface="Consolas"/>
                <a:ea typeface="Consolas"/>
                <a:cs typeface="Consolas"/>
              </a:rPr>
              <a:t>"website.dll"</a:t>
            </a:r>
            <a:r>
              <a:rPr lang="pt-BR" sz="1200" dirty="0">
                <a:solidFill>
                  <a:srgbClr val="000000"/>
                </a:solidFill>
                <a:latin typeface="Consolas"/>
                <a:ea typeface="Consolas"/>
                <a:cs typeface="Consolas"/>
              </a:rPr>
              <a:t>]</a:t>
            </a:r>
          </a:p>
          <a:p>
            <a:pPr marL="0" indent="0">
              <a:buNone/>
            </a:pPr>
            <a:endParaRPr lang="en-US" sz="1200" dirty="0"/>
          </a:p>
        </p:txBody>
      </p:sp>
    </p:spTree>
    <p:extLst>
      <p:ext uri="{BB962C8B-B14F-4D97-AF65-F5344CB8AC3E}">
        <p14:creationId xmlns:p14="http://schemas.microsoft.com/office/powerpoint/2010/main" val="309950356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27282C"/>
        </a:solidFill>
        <a:effectLst/>
      </p:bgPr>
    </p:bg>
    <p:spTree>
      <p:nvGrpSpPr>
        <p:cNvPr id="1" name="Shape 193">
          <a:extLst>
            <a:ext uri="{FF2B5EF4-FFF2-40B4-BE49-F238E27FC236}">
              <a16:creationId xmlns:a16="http://schemas.microsoft.com/office/drawing/2014/main" id="{DAD38E12-33BE-145B-D53C-7116579E2F44}"/>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75C03B17-F1E3-F164-B6D5-606D07ECC6D1}"/>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Criar e executar uma imagem de contêiner usando as Tarefas do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79FE3D90-9C05-E2C1-B806-DB1D4BF60DF1}"/>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01</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20B6A25E-D669-C1C2-C788-C9B25111BC72}"/>
              </a:ext>
            </a:extLst>
          </p:cNvPr>
          <p:cNvSpPr>
            <a:spLocks noGrp="1"/>
          </p:cNvSpPr>
          <p:nvPr>
            <p:ph type="sldNum" idx="12"/>
          </p:nvPr>
        </p:nvSpPr>
        <p:spPr/>
        <p:txBody>
          <a:bodyPr/>
          <a:lstStyle/>
          <a:p>
            <a:r>
              <a:rPr lang="en-US"/>
              <a:t>[</a:t>
            </a:r>
            <a:fld id="{00000000-1234-1234-1234-123412341234}" type="slidenum">
              <a:rPr lang="en-US">
                <a:solidFill>
                  <a:srgbClr val="EA4E60"/>
                </a:solidFill>
              </a:rPr>
              <a:t>16</a:t>
            </a:fld>
            <a:r>
              <a:rPr lang="en-US"/>
              <a:t>]</a:t>
            </a:r>
            <a:endParaRPr lang="pt-BR"/>
          </a:p>
        </p:txBody>
      </p:sp>
      <p:pic>
        <p:nvPicPr>
          <p:cNvPr id="4" name="Imagem 3">
            <a:extLst>
              <a:ext uri="{FF2B5EF4-FFF2-40B4-BE49-F238E27FC236}">
                <a16:creationId xmlns:a16="http://schemas.microsoft.com/office/drawing/2014/main" id="{E165F8D6-229A-8672-9264-FB8D83693D78}"/>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159590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1D8B3-E277-56D6-7405-7E27A1611F40}"/>
              </a:ext>
            </a:extLst>
          </p:cNvPr>
          <p:cNvSpPr>
            <a:spLocks noGrp="1"/>
          </p:cNvSpPr>
          <p:nvPr>
            <p:ph type="title"/>
          </p:nvPr>
        </p:nvSpPr>
        <p:spPr>
          <a:xfrm>
            <a:off x="342000" y="4607"/>
            <a:ext cx="7886700" cy="994172"/>
          </a:xfrm>
        </p:spPr>
        <p:txBody>
          <a:bodyPr/>
          <a:lstStyle/>
          <a:p>
            <a:r>
              <a:rPr lang="pt-BR" sz="2400" dirty="0">
                <a:solidFill>
                  <a:srgbClr val="000000"/>
                </a:solidFill>
                <a:latin typeface="Segoe UI Semibold"/>
                <a:ea typeface="Segoe UI Semibold"/>
                <a:cs typeface="Segoe UI Semibold" charset="0"/>
              </a:rPr>
              <a:t>Exercício: criar e executar uma imagem de contêiner usando as Tarefas do Registro de Contêiner do Azure</a:t>
            </a:r>
          </a:p>
        </p:txBody>
      </p:sp>
      <p:sp>
        <p:nvSpPr>
          <p:cNvPr id="5" name="Content Placeholder 4">
            <a:extLst>
              <a:ext uri="{FF2B5EF4-FFF2-40B4-BE49-F238E27FC236}">
                <a16:creationId xmlns:a16="http://schemas.microsoft.com/office/drawing/2014/main" id="{1CA09E3F-3093-7F21-F340-8569543DB7F6}"/>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as Tarefas do ACR para criar um registro e compilar, enviar por push e executar uma imagem no ACR.</a:t>
            </a:r>
          </a:p>
        </p:txBody>
      </p:sp>
      <p:sp>
        <p:nvSpPr>
          <p:cNvPr id="6" name="Content Placeholder 5">
            <a:extLst>
              <a:ext uri="{FF2B5EF4-FFF2-40B4-BE49-F238E27FC236}">
                <a16:creationId xmlns:a16="http://schemas.microsoft.com/office/drawing/2014/main" id="{834FF2B0-B872-09A7-D849-02CA9C15C3A0}"/>
              </a:ext>
            </a:extLst>
          </p:cNvPr>
          <p:cNvSpPr>
            <a:spLocks noGrp="1"/>
          </p:cNvSpPr>
          <p:nvPr>
            <p:ph sz="quarter" idx="13"/>
          </p:nvPr>
        </p:nvSpPr>
        <p:spPr/>
        <p:txBody>
          <a:bodyPr/>
          <a:lstStyle/>
          <a:p>
            <a:pPr marL="0" indent="0" defTabSz="685800">
              <a:lnSpc>
                <a:spcPct val="100000"/>
              </a:lnSpc>
              <a:spcBef>
                <a:spcPct val="0"/>
              </a:spcBef>
              <a:spcAft>
                <a:spcPts val="900"/>
              </a:spcAft>
              <a:buNone/>
              <a:defRPr/>
            </a:pPr>
            <a:r>
              <a:rPr lang="pt-BR" sz="2100" dirty="0">
                <a:solidFill>
                  <a:srgbClr val="000000"/>
                </a:solidFill>
                <a:latin typeface="Segoe UI"/>
                <a:ea typeface="Segoe UI"/>
                <a:cs typeface="Segoe UI"/>
              </a:rPr>
              <a:t>Objetivos</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Criar um Registro de Contêiner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do Azure</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Criar uma imagem e efetuar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push dela de um Dockerfile</a:t>
            </a:r>
            <a:endParaRPr lang="en-US" sz="1800" dirty="0">
              <a:solidFill>
                <a:prstClr val="black"/>
              </a:solidFill>
              <a:latin typeface="Segoe UI" panose="020B0502040204020203" pitchFamily="34" charset="0"/>
              <a:cs typeface="Segoe UI" panose="020B0502040204020203" pitchFamily="34" charset="0"/>
            </a:endParaRP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Verifique os resultados</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Executar a imagem no ACR</a:t>
            </a:r>
          </a:p>
          <a:p>
            <a:pPr marL="175022" indent="-175022" defTabSz="685800">
              <a:lnSpc>
                <a:spcPct val="100000"/>
              </a:lnSpc>
              <a:spcBef>
                <a:spcPct val="0"/>
              </a:spcBef>
              <a:spcAft>
                <a:spcPct val="0"/>
              </a:spcAft>
              <a:defRPr/>
            </a:pPr>
            <a:r>
              <a:rPr lang="pt-BR" sz="18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74170146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9379"/>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r>
              <a:rPr lang="pt-BR" sz="1500" dirty="0">
                <a:solidFill>
                  <a:srgbClr val="000000"/>
                </a:solidFill>
                <a:latin typeface="Segoe UI"/>
                <a:ea typeface="Segoe UI"/>
                <a:cs typeface="Segoe UI"/>
              </a:rPr>
              <a:t>Explicar os recursos e os benefícios que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o Registro de Contêiner do Azure oferece</a:t>
            </a:r>
          </a:p>
          <a:p>
            <a:r>
              <a:rPr lang="pt-BR" sz="1500" dirty="0">
                <a:solidFill>
                  <a:srgbClr val="000000"/>
                </a:solidFill>
                <a:latin typeface="Segoe UI"/>
                <a:ea typeface="Segoe UI"/>
                <a:cs typeface="Segoe UI"/>
              </a:rPr>
              <a:t>Descrever como usar as Tarefas do ACR para automatizar builds e implantações</a:t>
            </a:r>
          </a:p>
          <a:p>
            <a:r>
              <a:rPr lang="pt-BR" sz="1500" dirty="0">
                <a:solidFill>
                  <a:srgbClr val="000000"/>
                </a:solidFill>
                <a:latin typeface="Segoe UI"/>
                <a:ea typeface="Segoe UI"/>
                <a:cs typeface="Segoe UI"/>
              </a:rPr>
              <a:t>Explicar os elementos em um Dockerfile</a:t>
            </a:r>
            <a:endParaRPr lang="en-US" sz="1500" dirty="0"/>
          </a:p>
          <a:p>
            <a:r>
              <a:rPr lang="pt-BR" sz="1500" dirty="0">
                <a:solidFill>
                  <a:srgbClr val="000000"/>
                </a:solidFill>
                <a:latin typeface="Segoe UI"/>
                <a:ea typeface="Segoe UI"/>
                <a:cs typeface="Segoe UI"/>
              </a:rPr>
              <a:t>Criar e executar uma imagem no ACR usando a CLI do Azure</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3"/>
            <a:ext cx="3504330" cy="934163"/>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opção de Registro de Contêiner do Azure dá suporte à replicação geográfica para gerenciar um só registro em várias regiões?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525079"/>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525079"/>
            <a:ext cx="3121558"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Quais camadas do Registro de Contêiner do Azure se beneficiam da criptografia em repouso?</a:t>
            </a:r>
          </a:p>
        </p:txBody>
      </p:sp>
    </p:spTree>
    <p:extLst>
      <p:ext uri="{BB962C8B-B14F-4D97-AF65-F5344CB8AC3E}">
        <p14:creationId xmlns:p14="http://schemas.microsoft.com/office/powerpoint/2010/main" val="273609960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27282C"/>
        </a:solidFill>
        <a:effectLst/>
      </p:bgPr>
    </p:bg>
    <p:spTree>
      <p:nvGrpSpPr>
        <p:cNvPr id="1" name="Shape 193">
          <a:extLst>
            <a:ext uri="{FF2B5EF4-FFF2-40B4-BE49-F238E27FC236}">
              <a16:creationId xmlns:a16="http://schemas.microsoft.com/office/drawing/2014/main" id="{CFBF5975-AFC7-1F36-53D3-74B8B9E764F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80F3C55E-3F6F-1853-D530-F3084FC6AF4C}"/>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Executar imagens de contêiner em Instâncias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6743C65-4A07-D983-3514-2423CCDCB0A5}"/>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AD3813C7-BDC9-FEE2-19C6-BD58C98636E3}"/>
              </a:ext>
            </a:extLst>
          </p:cNvPr>
          <p:cNvSpPr>
            <a:spLocks noGrp="1"/>
          </p:cNvSpPr>
          <p:nvPr>
            <p:ph type="sldNum" idx="12"/>
          </p:nvPr>
        </p:nvSpPr>
        <p:spPr/>
        <p:txBody>
          <a:bodyPr/>
          <a:lstStyle/>
          <a:p>
            <a:r>
              <a:rPr lang="en-US"/>
              <a:t>[</a:t>
            </a:r>
            <a:fld id="{00000000-1234-1234-1234-123412341234}" type="slidenum">
              <a:rPr lang="en-US">
                <a:solidFill>
                  <a:srgbClr val="EA4E60"/>
                </a:solidFill>
              </a:rPr>
              <a:t>19</a:t>
            </a:fld>
            <a:r>
              <a:rPr lang="en-US"/>
              <a:t>]</a:t>
            </a:r>
            <a:endParaRPr lang="pt-BR"/>
          </a:p>
        </p:txBody>
      </p:sp>
      <p:pic>
        <p:nvPicPr>
          <p:cNvPr id="2" name="Imagem 1">
            <a:extLst>
              <a:ext uri="{FF2B5EF4-FFF2-40B4-BE49-F238E27FC236}">
                <a16:creationId xmlns:a16="http://schemas.microsoft.com/office/drawing/2014/main" id="{E33A1BCA-92E5-3A68-DCD3-AA58FA94FC16}"/>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92731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63"/>
        <p:cNvGrpSpPr/>
        <p:nvPr/>
      </p:nvGrpSpPr>
      <p:grpSpPr>
        <a:xfrm>
          <a:off x="0" y="0"/>
          <a:ext cx="0" cy="0"/>
          <a:chOff x="0" y="0"/>
          <a:chExt cx="0" cy="0"/>
        </a:xfrm>
      </p:grpSpPr>
      <p:sp>
        <p:nvSpPr>
          <p:cNvPr id="65" name="Google Shape;65;g116e76ef749_0_0"/>
          <p:cNvSpPr txBox="1"/>
          <p:nvPr/>
        </p:nvSpPr>
        <p:spPr>
          <a:xfrm>
            <a:off x="565525" y="636550"/>
            <a:ext cx="74103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a:solidFill>
                  <a:srgbClr val="EE4C4C"/>
                </a:solidFill>
                <a:latin typeface="Century Gothic"/>
                <a:ea typeface="Century Gothic"/>
                <a:cs typeface="Century Gothic"/>
                <a:sym typeface="Century Gothic"/>
              </a:rPr>
              <a:t>Espaço da webcam</a:t>
            </a:r>
            <a:endParaRPr sz="4000" b="0" i="0" u="none" strike="noStrike" cap="none">
              <a:solidFill>
                <a:srgbClr val="EE4C4C"/>
              </a:solidFill>
              <a:latin typeface="Century Gothic"/>
              <a:ea typeface="Century Gothic"/>
              <a:cs typeface="Century Gothic"/>
              <a:sym typeface="Century Gothic"/>
            </a:endParaRPr>
          </a:p>
        </p:txBody>
      </p:sp>
      <p:sp>
        <p:nvSpPr>
          <p:cNvPr id="66" name="Google Shape;66;g116e76ef749_0_0"/>
          <p:cNvSpPr txBox="1"/>
          <p:nvPr/>
        </p:nvSpPr>
        <p:spPr>
          <a:xfrm>
            <a:off x="548416" y="1652750"/>
            <a:ext cx="8130634" cy="1549455"/>
          </a:xfrm>
          <a:prstGeom prst="rect">
            <a:avLst/>
          </a:prstGeom>
          <a:noFill/>
          <a:ln>
            <a:noFill/>
          </a:ln>
        </p:spPr>
        <p:txBody>
          <a:bodyPr spcFirstLastPara="1" wrap="square" lIns="91425" tIns="91425" rIns="91425" bIns="91425" anchor="ctr" anchorCtr="0">
            <a:noAutofit/>
          </a:bodyPr>
          <a:lstStyle/>
          <a:p>
            <a:r>
              <a:rPr lang="en-US" sz="2400" b="1" dirty="0" err="1">
                <a:solidFill>
                  <a:srgbClr val="040A24"/>
                </a:solidFill>
                <a:latin typeface="Calibri"/>
                <a:ea typeface="Calibri"/>
                <a:cs typeface="Calibri"/>
                <a:sym typeface="Calibri"/>
              </a:rPr>
              <a:t>Em</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todos</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os</a:t>
            </a:r>
            <a:r>
              <a:rPr lang="en-US" sz="2400" b="1" dirty="0">
                <a:solidFill>
                  <a:srgbClr val="040A24"/>
                </a:solidFill>
                <a:latin typeface="Calibri"/>
                <a:ea typeface="Calibri"/>
                <a:cs typeface="Calibri"/>
                <a:sym typeface="Calibri"/>
              </a:rPr>
              <a:t> slides, evite </a:t>
            </a:r>
            <a:r>
              <a:rPr lang="en-US" sz="2400" b="1" dirty="0" err="1">
                <a:solidFill>
                  <a:srgbClr val="040A24"/>
                </a:solidFill>
                <a:latin typeface="Calibri"/>
                <a:ea typeface="Calibri"/>
                <a:cs typeface="Calibri"/>
                <a:sym typeface="Calibri"/>
              </a:rPr>
              <a:t>escrever</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ou</a:t>
            </a:r>
            <a:r>
              <a:rPr lang="en-US" sz="2400" b="1" dirty="0">
                <a:solidFill>
                  <a:srgbClr val="040A24"/>
                </a:solidFill>
                <a:latin typeface="Calibri"/>
                <a:ea typeface="Calibri"/>
                <a:cs typeface="Calibri"/>
                <a:sym typeface="Calibri"/>
              </a:rPr>
              <a:t> usar imagens que </a:t>
            </a:r>
            <a:r>
              <a:rPr lang="en-US" sz="2400" b="1" dirty="0" err="1">
                <a:solidFill>
                  <a:srgbClr val="040A24"/>
                </a:solidFill>
                <a:latin typeface="Calibri"/>
                <a:ea typeface="Calibri"/>
                <a:cs typeface="Calibri"/>
                <a:sym typeface="Calibri"/>
              </a:rPr>
              <a:t>possam</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ocupar</a:t>
            </a:r>
            <a:r>
              <a:rPr lang="en-US" sz="2400" b="1" dirty="0">
                <a:solidFill>
                  <a:srgbClr val="040A24"/>
                </a:solidFill>
                <a:latin typeface="Calibri"/>
                <a:ea typeface="Calibri"/>
                <a:cs typeface="Calibri"/>
                <a:sym typeface="Calibri"/>
              </a:rPr>
              <a:t> a </a:t>
            </a:r>
            <a:r>
              <a:rPr lang="en-US" sz="2400" b="1" dirty="0" err="1">
                <a:solidFill>
                  <a:srgbClr val="040A24"/>
                </a:solidFill>
                <a:latin typeface="Calibri"/>
                <a:ea typeface="Calibri"/>
                <a:cs typeface="Calibri"/>
                <a:sym typeface="Calibri"/>
              </a:rPr>
              <a:t>área</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mostrada</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ao</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lado</a:t>
            </a:r>
            <a:r>
              <a:rPr lang="en-US" sz="2400" b="1" dirty="0">
                <a:solidFill>
                  <a:srgbClr val="040A24"/>
                </a:solidFill>
                <a:latin typeface="Calibri"/>
                <a:ea typeface="Calibri"/>
                <a:cs typeface="Calibri"/>
                <a:sym typeface="Calibri"/>
              </a:rPr>
              <a:t>, pois </a:t>
            </a:r>
            <a:r>
              <a:rPr lang="en-US" sz="2400" b="1" dirty="0" err="1">
                <a:solidFill>
                  <a:srgbClr val="040A24"/>
                </a:solidFill>
                <a:latin typeface="Calibri"/>
                <a:ea typeface="Calibri"/>
                <a:cs typeface="Calibri"/>
                <a:sym typeface="Calibri"/>
              </a:rPr>
              <a:t>ela</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representa</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uma</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sugestão</a:t>
            </a:r>
            <a:r>
              <a:rPr lang="en-US" sz="2400" b="1" dirty="0">
                <a:solidFill>
                  <a:srgbClr val="040A24"/>
                </a:solidFill>
                <a:latin typeface="Calibri"/>
                <a:ea typeface="Calibri"/>
                <a:cs typeface="Calibri"/>
                <a:sym typeface="Calibri"/>
              </a:rPr>
              <a:t> de </a:t>
            </a:r>
            <a:r>
              <a:rPr lang="en-US" sz="2400" b="1" dirty="0" err="1">
                <a:solidFill>
                  <a:srgbClr val="040A24"/>
                </a:solidFill>
                <a:latin typeface="Calibri"/>
                <a:ea typeface="Calibri"/>
                <a:cs typeface="Calibri"/>
                <a:sym typeface="Calibri"/>
              </a:rPr>
              <a:t>espaço</a:t>
            </a:r>
            <a:r>
              <a:rPr lang="en-US" sz="2400" b="1" dirty="0">
                <a:solidFill>
                  <a:srgbClr val="040A24"/>
                </a:solidFill>
                <a:latin typeface="Calibri"/>
                <a:ea typeface="Calibri"/>
                <a:cs typeface="Calibri"/>
                <a:sym typeface="Calibri"/>
              </a:rPr>
              <a:t> </a:t>
            </a:r>
            <a:r>
              <a:rPr lang="en-US" sz="2400" b="1" dirty="0" err="1">
                <a:solidFill>
                  <a:srgbClr val="040A24"/>
                </a:solidFill>
                <a:latin typeface="Calibri"/>
                <a:ea typeface="Calibri"/>
                <a:cs typeface="Calibri"/>
                <a:sym typeface="Calibri"/>
              </a:rPr>
              <a:t>reservado</a:t>
            </a:r>
            <a:r>
              <a:rPr lang="en-US" sz="2400" b="1" dirty="0">
                <a:solidFill>
                  <a:srgbClr val="040A24"/>
                </a:solidFill>
                <a:latin typeface="Calibri"/>
                <a:ea typeface="Calibri"/>
                <a:cs typeface="Calibri"/>
                <a:sym typeface="Calibri"/>
              </a:rPr>
              <a:t> para a webcam.</a:t>
            </a:r>
            <a:endParaRPr sz="2400" b="1" dirty="0">
              <a:solidFill>
                <a:srgbClr val="040A24"/>
              </a:solidFill>
              <a:latin typeface="Calibri"/>
              <a:ea typeface="Calibri"/>
              <a:cs typeface="Calibri"/>
              <a:sym typeface="Calibri"/>
            </a:endParaRPr>
          </a:p>
        </p:txBody>
      </p:sp>
      <p:sp>
        <p:nvSpPr>
          <p:cNvPr id="2" name="Elipse 1">
            <a:extLst>
              <a:ext uri="{FF2B5EF4-FFF2-40B4-BE49-F238E27FC236}">
                <a16:creationId xmlns:a16="http://schemas.microsoft.com/office/drawing/2014/main" id="{E2DCAAD5-75F5-D4AB-67E4-FB7E63D3BE84}"/>
              </a:ext>
            </a:extLst>
          </p:cNvPr>
          <p:cNvSpPr/>
          <p:nvPr/>
        </p:nvSpPr>
        <p:spPr>
          <a:xfrm>
            <a:off x="7509451" y="3458193"/>
            <a:ext cx="1541971" cy="1574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cs typeface="Arial"/>
              </a:rPr>
              <a:t>WEBCAM</a:t>
            </a:r>
            <a:endParaRPr lang="pt-BR"/>
          </a:p>
        </p:txBody>
      </p:sp>
      <p:sp>
        <p:nvSpPr>
          <p:cNvPr id="4" name="Espaço Reservado para Número de Slide 3">
            <a:extLst>
              <a:ext uri="{FF2B5EF4-FFF2-40B4-BE49-F238E27FC236}">
                <a16:creationId xmlns:a16="http://schemas.microsoft.com/office/drawing/2014/main" id="{08B5DFE3-9C43-CEED-367E-C5E30766B4DB}"/>
              </a:ext>
            </a:extLst>
          </p:cNvPr>
          <p:cNvSpPr>
            <a:spLocks noGrp="1"/>
          </p:cNvSpPr>
          <p:nvPr>
            <p:ph type="sldNum" idx="12"/>
          </p:nvPr>
        </p:nvSpPr>
        <p:spPr/>
        <p:txBody>
          <a:bodyPr/>
          <a:lstStyle/>
          <a:p>
            <a:r>
              <a:rPr lang="en-US"/>
              <a:t>[</a:t>
            </a:r>
            <a:fld id="{00000000-1234-1234-1234-123412341234}" type="slidenum">
              <a:rPr lang="en-US">
                <a:solidFill>
                  <a:srgbClr val="EA4E60"/>
                </a:solidFill>
              </a:rPr>
              <a:t>2</a:t>
            </a:fld>
            <a:r>
              <a:rPr lang="en-US"/>
              <a:t>]</a:t>
            </a:r>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563611-B3B9-745D-36EA-A064B2224AE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D77986DA-3FE8-0D69-340A-7BE34BA80DA2}"/>
              </a:ext>
            </a:extLst>
          </p:cNvPr>
          <p:cNvSpPr>
            <a:spLocks noGrp="1"/>
          </p:cNvSpPr>
          <p:nvPr>
            <p:ph sz="quarter" idx="10"/>
          </p:nvPr>
        </p:nvSpPr>
        <p:spPr>
          <a:xfrm>
            <a:off x="342901" y="926307"/>
            <a:ext cx="8054163" cy="3612356"/>
          </a:xfrm>
        </p:spPr>
        <p:txBody>
          <a:bodyPr>
            <a:normAutofit/>
          </a:bodyPr>
          <a:lstStyle/>
          <a:p>
            <a:pPr marL="257175" indent="-257175">
              <a:spcAft>
                <a:spcPts val="900"/>
              </a:spcAft>
            </a:pPr>
            <a:r>
              <a:rPr lang="pt-BR" sz="1800" dirty="0">
                <a:solidFill>
                  <a:srgbClr val="000000"/>
                </a:solidFill>
                <a:latin typeface="Segoe UI"/>
                <a:ea typeface="Segoe UI"/>
                <a:cs typeface="Segoe UI"/>
              </a:rPr>
              <a:t>As Instâncias de Contêiner do Azure (ACI) proporcionam a maneira mais rápida e simples de executar um contêiner no Azure. </a:t>
            </a:r>
          </a:p>
          <a:p>
            <a:pPr marL="257175" indent="-257175">
              <a:spcAft>
                <a:spcPts val="900"/>
              </a:spcAft>
            </a:pPr>
            <a:r>
              <a:rPr lang="pt-BR" sz="1800" dirty="0">
                <a:solidFill>
                  <a:srgbClr val="000000"/>
                </a:solidFill>
                <a:latin typeface="Segoe UI"/>
                <a:ea typeface="Segoe UI"/>
                <a:cs typeface="Segoe UI"/>
              </a:rPr>
              <a:t>Não há necessidade de gerenciar máquinas virtuais nem adotar um serviço de nível superior.</a:t>
            </a:r>
            <a:endParaRPr lang="en-US" sz="1800" dirty="0"/>
          </a:p>
        </p:txBody>
      </p:sp>
    </p:spTree>
    <p:extLst>
      <p:ext uri="{BB962C8B-B14F-4D97-AF65-F5344CB8AC3E}">
        <p14:creationId xmlns:p14="http://schemas.microsoft.com/office/powerpoint/2010/main" val="54868294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9054-E271-7156-342B-76687B128586}"/>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(1 de 3)</a:t>
            </a:r>
            <a:endParaRPr lang="en-US" dirty="0"/>
          </a:p>
        </p:txBody>
      </p:sp>
      <p:graphicFrame>
        <p:nvGraphicFramePr>
          <p:cNvPr id="4" name="Table 3" descr="This table lists the features that are unique to the Container Instances service.">
            <a:extLst>
              <a:ext uri="{FF2B5EF4-FFF2-40B4-BE49-F238E27FC236}">
                <a16:creationId xmlns:a16="http://schemas.microsoft.com/office/drawing/2014/main" id="{FADD6C24-7553-21AC-084F-7F34AC6FC6C0}"/>
              </a:ext>
            </a:extLst>
          </p:cNvPr>
          <p:cNvGraphicFramePr>
            <a:graphicFrameLocks noGrp="1"/>
          </p:cNvGraphicFramePr>
          <p:nvPr/>
        </p:nvGraphicFramePr>
        <p:xfrm>
          <a:off x="342900" y="879861"/>
          <a:ext cx="8263890" cy="3664703"/>
        </p:xfrm>
        <a:graphic>
          <a:graphicData uri="http://schemas.openxmlformats.org/drawingml/2006/table">
            <a:tbl>
              <a:tblPr firstRow="1" firstCol="1">
                <a:tableStyleId>{69012ECD-51FC-41F1-AA8D-1B2483CD663E}</a:tableStyleId>
              </a:tblPr>
              <a:tblGrid>
                <a:gridCol w="2537621">
                  <a:extLst>
                    <a:ext uri="{9D8B030D-6E8A-4147-A177-3AD203B41FA5}">
                      <a16:colId xmlns:a16="http://schemas.microsoft.com/office/drawing/2014/main" val="676526132"/>
                    </a:ext>
                  </a:extLst>
                </a:gridCol>
                <a:gridCol w="5726269">
                  <a:extLst>
                    <a:ext uri="{9D8B030D-6E8A-4147-A177-3AD203B41FA5}">
                      <a16:colId xmlns:a16="http://schemas.microsoft.com/office/drawing/2014/main" val="2463496100"/>
                    </a:ext>
                  </a:extLst>
                </a:gridCol>
              </a:tblGrid>
              <a:tr h="274320">
                <a:tc>
                  <a:txBody>
                    <a:bodyPr/>
                    <a:lstStyle/>
                    <a:p>
                      <a:pPr algn="l"/>
                      <a:r>
                        <a:rPr lang="pt-BR" sz="1400" b="1" i="0" strike="noStrike" cap="none" spc="0" baseline="0" dirty="0">
                          <a:solidFill>
                            <a:srgbClr val="FFFFFF"/>
                          </a:solidFill>
                          <a:effectLst/>
                          <a:latin typeface="Segoe UI"/>
                          <a:ea typeface="Segoe UI"/>
                          <a:cs typeface="Segoe UI"/>
                        </a:rPr>
                        <a:t>Recurso</a:t>
                      </a:r>
                      <a:endParaRPr lang="en-US" sz="1400" b="1" dirty="0">
                        <a:effectLst/>
                      </a:endParaRPr>
                    </a:p>
                  </a:txBody>
                  <a:tcPr marL="68580" marR="68580" marT="34290" marB="34290" anchor="ctr">
                    <a:lnL w="12700" cap="flat" cmpd="sng" algn="ctr">
                      <a:solidFill>
                        <a:srgbClr val="DA3B01"/>
                      </a:solidFill>
                      <a:prstDash val="solid"/>
                      <a:round/>
                      <a:headEnd type="none" w="med" len="med"/>
                      <a:tailEnd type="none" w="med" len="med"/>
                    </a:lnL>
                    <a:lnR>
                      <a:noFill/>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pt-BR" sz="1400" b="1" i="0" strike="noStrike" cap="none" spc="0" baseline="0" dirty="0">
                          <a:solidFill>
                            <a:srgbClr val="FFFFFF"/>
                          </a:solidFill>
                          <a:effectLst/>
                          <a:latin typeface="Segoe UI"/>
                          <a:ea typeface="Segoe UI"/>
                          <a:cs typeface="Segoe UI"/>
                        </a:rPr>
                        <a:t>Descrição</a:t>
                      </a:r>
                      <a:endParaRPr lang="en-US" sz="1400" b="1" dirty="0">
                        <a:effectLst/>
                      </a:endParaRPr>
                    </a:p>
                  </a:txBody>
                  <a:tcPr marL="68580" marR="68580" marT="34290" marB="34290" anchor="ctr">
                    <a:lnL>
                      <a:noFill/>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004510731"/>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Tempos de inicialização rápidos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podem começar em segundos sem a necessidade de provisionar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e gerenciar VMs</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182621"/>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Conectividade de IP público </a:t>
                      </a:r>
                      <a:br>
                        <a:rPr lang="pt-BR" sz="1200" b="1" i="0" strike="noStrike" cap="none" spc="0" baseline="0" dirty="0">
                          <a:solidFill>
                            <a:srgbClr val="000000"/>
                          </a:solidFill>
                          <a:effectLst/>
                          <a:latin typeface="Segoe UI"/>
                          <a:ea typeface="Segoe UI"/>
                          <a:cs typeface="Segoe UI"/>
                        </a:rPr>
                      </a:br>
                      <a:r>
                        <a:rPr lang="pt-BR" sz="1200" b="1" i="0" strike="noStrike" cap="none" spc="0" baseline="0" dirty="0">
                          <a:solidFill>
                            <a:srgbClr val="000000"/>
                          </a:solidFill>
                          <a:effectLst/>
                          <a:latin typeface="Segoe UI"/>
                          <a:ea typeface="Segoe UI"/>
                          <a:cs typeface="Segoe UI"/>
                        </a:rPr>
                        <a:t>e nome DNS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podem ser expostos diretamente à Internet com um endereço IP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e FQDN (nome de domínio totalmente qualificado)</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8351114"/>
                  </a:ext>
                </a:extLst>
              </a:tr>
              <a:tr h="376185">
                <a:tc>
                  <a:txBody>
                    <a:bodyPr/>
                    <a:lstStyle/>
                    <a:p>
                      <a:pPr algn="l" fontAlgn="t"/>
                      <a:r>
                        <a:rPr lang="pt-BR" sz="1200" b="1" i="0" strike="noStrike" cap="none" spc="0" baseline="0" dirty="0">
                          <a:solidFill>
                            <a:srgbClr val="000000"/>
                          </a:solidFill>
                          <a:effectLst/>
                          <a:latin typeface="Segoe UI"/>
                          <a:ea typeface="Segoe UI"/>
                          <a:cs typeface="Segoe UI"/>
                        </a:rPr>
                        <a:t>Segurança em nível de hipervisor</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aplicativos de contêiner são tão isolados em um contêiner quanto em uma VM</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238825"/>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Tamanhos personalizados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a:solidFill>
                            <a:srgbClr val="000000"/>
                          </a:solidFill>
                          <a:effectLst/>
                          <a:latin typeface="Segoe UI"/>
                          <a:ea typeface="Segoe UI"/>
                          <a:cs typeface="Segoe UI"/>
                        </a:rPr>
                        <a:t>As ACI fornecem uma utilização ideal ao permitir especificações exatas de memória e núcleos da CPU</a:t>
                      </a:r>
                      <a:endParaRPr lang="en-US" sz="1200">
                        <a:effectLst/>
                      </a:endParaRP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7072833"/>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Armazenamento persistente</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Os contêineres dão suporte à montagem direta de compartilhamentos de Arquivos do Azure</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81873258"/>
                  </a:ext>
                </a:extLst>
              </a:tr>
              <a:tr h="434340">
                <a:tc>
                  <a:txBody>
                    <a:bodyPr/>
                    <a:lstStyle/>
                    <a:p>
                      <a:pPr algn="l" fontAlgn="t"/>
                      <a:r>
                        <a:rPr lang="pt-BR" sz="1200" b="1" i="0" strike="noStrike" cap="none" spc="0" baseline="0" dirty="0">
                          <a:solidFill>
                            <a:srgbClr val="000000"/>
                          </a:solidFill>
                          <a:effectLst/>
                          <a:latin typeface="Segoe UI"/>
                          <a:ea typeface="Segoe UI"/>
                          <a:cs typeface="Segoe UI"/>
                        </a:rPr>
                        <a:t>Contêineres do Windows </a:t>
                      </a:r>
                      <a:br>
                        <a:rPr lang="pt-BR" sz="1200" b="1" i="0" strike="noStrike" cap="none" spc="0" baseline="0" dirty="0">
                          <a:solidFill>
                            <a:srgbClr val="000000"/>
                          </a:solidFill>
                          <a:effectLst/>
                          <a:latin typeface="Segoe UI"/>
                          <a:ea typeface="Segoe UI"/>
                          <a:cs typeface="Segoe UI"/>
                        </a:rPr>
                      </a:br>
                      <a:r>
                        <a:rPr lang="pt-BR" sz="1200" b="1" i="0" strike="noStrike" cap="none" spc="0" baseline="0" dirty="0">
                          <a:solidFill>
                            <a:srgbClr val="000000"/>
                          </a:solidFill>
                          <a:effectLst/>
                          <a:latin typeface="Segoe UI"/>
                          <a:ea typeface="Segoe UI"/>
                          <a:cs typeface="Segoe UI"/>
                        </a:rPr>
                        <a:t>e do Linux</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A mesma API é usada para agendar contêineres do Windows e do Linux</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5035139"/>
                  </a:ext>
                </a:extLst>
              </a:tr>
              <a:tr h="453994">
                <a:tc>
                  <a:txBody>
                    <a:bodyPr/>
                    <a:lstStyle/>
                    <a:p>
                      <a:pPr algn="l" fontAlgn="t"/>
                      <a:r>
                        <a:rPr lang="pt-BR" sz="1200" b="1" i="0" strike="noStrike" cap="none" spc="0" baseline="0" dirty="0">
                          <a:solidFill>
                            <a:srgbClr val="000000"/>
                          </a:solidFill>
                          <a:effectLst/>
                          <a:latin typeface="Segoe UI"/>
                          <a:ea typeface="Segoe UI"/>
                          <a:cs typeface="Segoe UI"/>
                        </a:rPr>
                        <a:t>Grupos coagendados</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1A1A1A"/>
                          </a:solidFill>
                          <a:effectLst/>
                          <a:latin typeface="Segoe UI"/>
                          <a:ea typeface="Segoe UI"/>
                          <a:cs typeface="Segoe UI"/>
                        </a:rPr>
                        <a:t>As Instâncias de Contêiner </a:t>
                      </a:r>
                      <a:r>
                        <a:rPr lang="pt-BR" sz="1200" b="0" i="0" strike="noStrike" cap="none" spc="0" baseline="0" dirty="0">
                          <a:solidFill>
                            <a:srgbClr val="000000"/>
                          </a:solidFill>
                          <a:effectLst/>
                          <a:latin typeface="Segoe UI"/>
                          <a:ea typeface="Segoe UI"/>
                          <a:cs typeface="Segoe UI"/>
                        </a:rPr>
                        <a:t>são compatíveis com o agendamento de grupos com vários contêineres que compartilham os recursos de um computador host</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5096274"/>
                  </a:ext>
                </a:extLst>
              </a:tr>
              <a:tr h="341576">
                <a:tc>
                  <a:txBody>
                    <a:bodyPr/>
                    <a:lstStyle/>
                    <a:p>
                      <a:pPr algn="l" fontAlgn="t"/>
                      <a:r>
                        <a:rPr lang="pt-BR" sz="1200" b="1" i="0" strike="noStrike" cap="none" spc="0" baseline="0" dirty="0">
                          <a:solidFill>
                            <a:srgbClr val="000000"/>
                          </a:solidFill>
                          <a:effectLst/>
                          <a:latin typeface="Segoe UI"/>
                          <a:ea typeface="Segoe UI"/>
                          <a:cs typeface="Segoe UI"/>
                        </a:rPr>
                        <a:t>Implantação da rede virtual</a:t>
                      </a:r>
                    </a:p>
                  </a:txBody>
                  <a:tcPr marL="68580" marR="68580" marT="34290" marB="34290" anchor="ctr">
                    <a:lnL w="12700" cap="flat" cmpd="sng" algn="ctr">
                      <a:solidFill>
                        <a:srgbClr val="DA3B0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pt-BR" sz="1200" b="0" i="0" strike="noStrike" cap="none" spc="0" baseline="0" dirty="0">
                          <a:solidFill>
                            <a:srgbClr val="000000"/>
                          </a:solidFill>
                          <a:effectLst/>
                          <a:latin typeface="Segoe UI"/>
                          <a:ea typeface="Segoe UI"/>
                          <a:cs typeface="Segoe UI"/>
                        </a:rPr>
                        <a:t>As Instâncias de Contêiner podem ser implantadas em uma rede virtual do Azure</a:t>
                      </a:r>
                    </a:p>
                  </a:txBody>
                  <a:tcPr marL="68580" marR="68580" marT="34290" marB="34290" anchor="ctr">
                    <a:lnL w="12700" cap="flat" cmpd="sng" algn="ctr">
                      <a:noFill/>
                      <a:prstDash val="solid"/>
                      <a:round/>
                      <a:headEnd type="none" w="med" len="med"/>
                      <a:tailEnd type="none" w="med" len="med"/>
                    </a:lnL>
                    <a:lnR w="12700" cap="flat" cmpd="sng" algn="ctr">
                      <a:solidFill>
                        <a:srgbClr val="DA3B01"/>
                      </a:solidFill>
                      <a:prstDash val="solid"/>
                      <a:round/>
                      <a:headEnd type="none" w="med" len="med"/>
                      <a:tailEnd type="none" w="med" len="med"/>
                    </a:lnR>
                    <a:lnT w="12700" cap="flat" cmpd="sng" algn="ctr">
                      <a:solidFill>
                        <a:srgbClr val="DA3B01"/>
                      </a:solidFill>
                      <a:prstDash val="solid"/>
                      <a:round/>
                      <a:headEnd type="none" w="med" len="med"/>
                      <a:tailEnd type="none" w="med" len="med"/>
                    </a:lnT>
                    <a:lnB w="12700" cap="flat" cmpd="sng" algn="ctr">
                      <a:solidFill>
                        <a:srgbClr val="DA3B0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088662"/>
                  </a:ext>
                </a:extLst>
              </a:tr>
            </a:tbl>
          </a:graphicData>
        </a:graphic>
      </p:graphicFrame>
    </p:spTree>
    <p:extLst>
      <p:ext uri="{BB962C8B-B14F-4D97-AF65-F5344CB8AC3E}">
        <p14:creationId xmlns:p14="http://schemas.microsoft.com/office/powerpoint/2010/main" val="15394163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509E-6640-855A-9F32-787DEF617E09}"/>
              </a:ext>
            </a:extLst>
          </p:cNvPr>
          <p:cNvSpPr>
            <a:spLocks noGrp="1"/>
          </p:cNvSpPr>
          <p:nvPr>
            <p:ph type="title"/>
          </p:nvPr>
        </p:nvSpPr>
        <p:spPr>
          <a:xfrm>
            <a:off x="342000" y="-11374"/>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(2 de 3)</a:t>
            </a:r>
            <a:endParaRPr lang="en-US" dirty="0"/>
          </a:p>
        </p:txBody>
      </p:sp>
      <p:sp>
        <p:nvSpPr>
          <p:cNvPr id="3" name="Content Placeholder 2">
            <a:extLst>
              <a:ext uri="{FF2B5EF4-FFF2-40B4-BE49-F238E27FC236}">
                <a16:creationId xmlns:a16="http://schemas.microsoft.com/office/drawing/2014/main" id="{1E1A9E79-9784-624F-8EED-EABF67B69A0F}"/>
              </a:ext>
            </a:extLst>
          </p:cNvPr>
          <p:cNvSpPr>
            <a:spLocks noGrp="1"/>
          </p:cNvSpPr>
          <p:nvPr>
            <p:ph sz="quarter" idx="10"/>
          </p:nvPr>
        </p:nvSpPr>
        <p:spPr>
          <a:xfrm>
            <a:off x="342899" y="932022"/>
            <a:ext cx="2495993" cy="2929328"/>
          </a:xfrm>
        </p:spPr>
        <p:txBody>
          <a:bodyPr>
            <a:normAutofit lnSpcReduction="10000"/>
          </a:bodyPr>
          <a:lstStyle/>
          <a:p>
            <a:pPr marL="0" indent="0">
              <a:spcBef>
                <a:spcPts val="900"/>
              </a:spcBef>
              <a:spcAft>
                <a:spcPct val="0"/>
              </a:spcAft>
              <a:buNone/>
            </a:pPr>
            <a:r>
              <a:rPr lang="pt-BR" sz="1800" dirty="0">
                <a:solidFill>
                  <a:srgbClr val="0E2841"/>
                </a:solidFill>
                <a:latin typeface="Segoe UI Semibold"/>
                <a:ea typeface="Segoe UI Semibold"/>
                <a:cs typeface="Segoe UI Semibold" charset="0"/>
              </a:rPr>
              <a:t>Grupos de contêineres</a:t>
            </a:r>
          </a:p>
          <a:p>
            <a:pPr marL="0" indent="0">
              <a:spcBef>
                <a:spcPts val="1350"/>
              </a:spcBef>
              <a:spcAft>
                <a:spcPct val="0"/>
              </a:spcAft>
              <a:buNone/>
            </a:pPr>
            <a:r>
              <a:rPr lang="pt-BR" sz="1500" dirty="0">
                <a:solidFill>
                  <a:srgbClr val="000000"/>
                </a:solidFill>
                <a:latin typeface="Segoe UI"/>
                <a:ea typeface="Segoe UI"/>
                <a:cs typeface="Segoe UI"/>
              </a:rPr>
              <a:t>O recurso de nível superior em Instâncias de Contêiner do Azure é um grupo de contêineres. </a:t>
            </a:r>
          </a:p>
          <a:p>
            <a:pPr marL="0" indent="0">
              <a:spcBef>
                <a:spcPts val="1350"/>
              </a:spcBef>
              <a:spcAft>
                <a:spcPct val="0"/>
              </a:spcAft>
              <a:buNone/>
            </a:pPr>
            <a:r>
              <a:rPr lang="pt-BR" sz="1500" dirty="0">
                <a:solidFill>
                  <a:srgbClr val="000000"/>
                </a:solidFill>
                <a:latin typeface="Segoe UI"/>
                <a:ea typeface="Segoe UI"/>
                <a:cs typeface="Segoe UI"/>
              </a:rPr>
              <a:t>Os contêineres de um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grupo de contêineres compartilham ciclo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de vida, recursos, rede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local e volumes de armazenamento.</a:t>
            </a:r>
          </a:p>
          <a:p>
            <a:endParaRPr lang="en-US" sz="1500" dirty="0"/>
          </a:p>
        </p:txBody>
      </p:sp>
      <p:grpSp>
        <p:nvGrpSpPr>
          <p:cNvPr id="17" name="Group 16" descr="Example container group with two containers, one listening on port 80 and the other listening on port 5000">
            <a:extLst>
              <a:ext uri="{FF2B5EF4-FFF2-40B4-BE49-F238E27FC236}">
                <a16:creationId xmlns:a16="http://schemas.microsoft.com/office/drawing/2014/main" id="{84D7162E-0741-7264-7289-81443C4DE018}"/>
              </a:ext>
            </a:extLst>
          </p:cNvPr>
          <p:cNvGrpSpPr/>
          <p:nvPr/>
        </p:nvGrpSpPr>
        <p:grpSpPr>
          <a:xfrm>
            <a:off x="2974459" y="985550"/>
            <a:ext cx="5645888" cy="3172400"/>
            <a:chOff x="3965944" y="1490451"/>
            <a:chExt cx="7527851" cy="4229867"/>
          </a:xfrm>
        </p:grpSpPr>
        <p:sp>
          <p:nvSpPr>
            <p:cNvPr id="12" name="Rectangle 11">
              <a:extLst>
                <a:ext uri="{FF2B5EF4-FFF2-40B4-BE49-F238E27FC236}">
                  <a16:creationId xmlns:a16="http://schemas.microsoft.com/office/drawing/2014/main" id="{03E933A9-093D-1D91-9775-E75E48E3727C}"/>
                </a:ext>
              </a:extLst>
            </p:cNvPr>
            <p:cNvSpPr/>
            <p:nvPr/>
          </p:nvSpPr>
          <p:spPr>
            <a:xfrm>
              <a:off x="3965944" y="2169043"/>
              <a:ext cx="7527851" cy="355127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137160" bIns="68580" rtlCol="0" anchor="b"/>
            <a:lstStyle/>
            <a:p>
              <a:r>
                <a:rPr lang="pt-BR" sz="1350" i="1" dirty="0">
                  <a:solidFill>
                    <a:srgbClr val="000000"/>
                  </a:solidFill>
                  <a:latin typeface="Segoe UI"/>
                  <a:ea typeface="Segoe UI"/>
                  <a:cs typeface="Segoe UI"/>
                </a:rPr>
                <a:t>myContainerGroup</a:t>
              </a:r>
              <a:endParaRPr lang="en-US" sz="1050" i="1" dirty="0">
                <a:solidFill>
                  <a:sysClr val="windowText" lastClr="000000"/>
                </a:solidFill>
              </a:endParaRPr>
            </a:p>
          </p:txBody>
        </p:sp>
        <p:sp>
          <p:nvSpPr>
            <p:cNvPr id="4" name="Rectangle 3">
              <a:extLst>
                <a:ext uri="{FF2B5EF4-FFF2-40B4-BE49-F238E27FC236}">
                  <a16:creationId xmlns:a16="http://schemas.microsoft.com/office/drawing/2014/main" id="{48349A0D-B2BC-B7CE-68D0-14C132560799}"/>
                </a:ext>
              </a:extLst>
            </p:cNvPr>
            <p:cNvSpPr/>
            <p:nvPr/>
          </p:nvSpPr>
          <p:spPr>
            <a:xfrm>
              <a:off x="4359349"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350" dirty="0">
                  <a:solidFill>
                    <a:srgbClr val="FFFFFF"/>
                  </a:solidFill>
                  <a:latin typeface="Segoe UI"/>
                  <a:ea typeface="Segoe UI"/>
                  <a:cs typeface="Segoe UI"/>
                </a:rPr>
                <a:t>myacr.azurecr.io/app:v1</a:t>
              </a:r>
            </a:p>
          </p:txBody>
        </p:sp>
        <p:sp>
          <p:nvSpPr>
            <p:cNvPr id="5" name="Rectangle 4">
              <a:extLst>
                <a:ext uri="{FF2B5EF4-FFF2-40B4-BE49-F238E27FC236}">
                  <a16:creationId xmlns:a16="http://schemas.microsoft.com/office/drawing/2014/main" id="{43E2E4FC-EBDE-D823-6F25-B0292A7AF61F}"/>
                </a:ext>
              </a:extLst>
            </p:cNvPr>
            <p:cNvSpPr/>
            <p:nvPr/>
          </p:nvSpPr>
          <p:spPr>
            <a:xfrm>
              <a:off x="7793665" y="2732571"/>
              <a:ext cx="3147233" cy="8825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pt-BR" sz="1350" dirty="0">
                  <a:solidFill>
                    <a:srgbClr val="FFFFFF"/>
                  </a:solidFill>
                  <a:latin typeface="Segoe UI"/>
                  <a:ea typeface="Segoe UI"/>
                  <a:cs typeface="Segoe UI"/>
                </a:rPr>
                <a:t>myacr.azurecr.io/sidecar:v1</a:t>
              </a:r>
            </a:p>
          </p:txBody>
        </p:sp>
        <p:sp>
          <p:nvSpPr>
            <p:cNvPr id="6" name="Rectangle 5">
              <a:extLst>
                <a:ext uri="{FF2B5EF4-FFF2-40B4-BE49-F238E27FC236}">
                  <a16:creationId xmlns:a16="http://schemas.microsoft.com/office/drawing/2014/main" id="{BCA6F334-EEFC-AD4E-83BE-85EE27F7DC81}"/>
                </a:ext>
              </a:extLst>
            </p:cNvPr>
            <p:cNvSpPr/>
            <p:nvPr/>
          </p:nvSpPr>
          <p:spPr>
            <a:xfrm>
              <a:off x="4359349"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350">
                  <a:solidFill>
                    <a:srgbClr val="000000"/>
                  </a:solidFill>
                  <a:latin typeface="Segoe UI"/>
                  <a:ea typeface="Segoe UI"/>
                  <a:cs typeface="Segoe UI"/>
                </a:rPr>
                <a:t>myacr.azurecr.io/app:v1</a:t>
              </a:r>
            </a:p>
            <a:p>
              <a:pPr algn="ctr"/>
              <a:r>
                <a:rPr lang="pt-BR" sz="1350" i="1">
                  <a:solidFill>
                    <a:srgbClr val="000000"/>
                  </a:solidFill>
                  <a:latin typeface="Segoe UI"/>
                  <a:ea typeface="Segoe UI"/>
                  <a:cs typeface="Segoe UI"/>
                </a:rPr>
                <a:t>Arquivos do Azure</a:t>
              </a:r>
            </a:p>
          </p:txBody>
        </p:sp>
        <p:sp>
          <p:nvSpPr>
            <p:cNvPr id="7" name="Rectangle 6">
              <a:extLst>
                <a:ext uri="{FF2B5EF4-FFF2-40B4-BE49-F238E27FC236}">
                  <a16:creationId xmlns:a16="http://schemas.microsoft.com/office/drawing/2014/main" id="{00359A4C-6D1F-7D39-B20A-EC69E418DC99}"/>
                </a:ext>
              </a:extLst>
            </p:cNvPr>
            <p:cNvSpPr/>
            <p:nvPr/>
          </p:nvSpPr>
          <p:spPr>
            <a:xfrm>
              <a:off x="7793665" y="4258343"/>
              <a:ext cx="3147233" cy="882502"/>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350" dirty="0">
                  <a:solidFill>
                    <a:srgbClr val="000000"/>
                  </a:solidFill>
                  <a:latin typeface="Segoe UI"/>
                  <a:ea typeface="Segoe UI"/>
                  <a:cs typeface="Segoe UI"/>
                </a:rPr>
                <a:t>myacr.azurecr.io/sidecar:v1</a:t>
              </a:r>
            </a:p>
            <a:p>
              <a:pPr algn="ctr"/>
              <a:r>
                <a:rPr lang="pt-BR" sz="1350" i="1" dirty="0">
                  <a:solidFill>
                    <a:srgbClr val="000000"/>
                  </a:solidFill>
                  <a:latin typeface="Segoe UI"/>
                  <a:ea typeface="Segoe UI"/>
                  <a:cs typeface="Segoe UI"/>
                </a:rPr>
                <a:t>Arquivos do Azure</a:t>
              </a:r>
              <a:endParaRPr lang="en-US" sz="1050" dirty="0">
                <a:solidFill>
                  <a:schemeClr val="tx1"/>
                </a:solidFill>
              </a:endParaRPr>
            </a:p>
          </p:txBody>
        </p:sp>
        <p:sp>
          <p:nvSpPr>
            <p:cNvPr id="8" name="TextBox 7">
              <a:extLst>
                <a:ext uri="{FF2B5EF4-FFF2-40B4-BE49-F238E27FC236}">
                  <a16:creationId xmlns:a16="http://schemas.microsoft.com/office/drawing/2014/main" id="{894E32FB-788A-FF69-360E-2CFF43259EED}"/>
                </a:ext>
              </a:extLst>
            </p:cNvPr>
            <p:cNvSpPr txBox="1"/>
            <p:nvPr/>
          </p:nvSpPr>
          <p:spPr>
            <a:xfrm>
              <a:off x="4359349" y="2437670"/>
              <a:ext cx="2860157" cy="276999"/>
            </a:xfrm>
            <a:prstGeom prst="rect">
              <a:avLst/>
            </a:prstGeom>
            <a:noFill/>
          </p:spPr>
          <p:txBody>
            <a:bodyPr wrap="square" lIns="0" tIns="0" rIns="0" bIns="0" rtlCol="0">
              <a:spAutoFit/>
            </a:bodyPr>
            <a:lstStyle>
              <a:defPPr>
                <a:defRPr lang="en-US"/>
              </a:defPPr>
              <a:lvl1pPr algn="ctr">
                <a:defRPr/>
              </a:lvl1pPr>
            </a:lstStyle>
            <a:p>
              <a:r>
                <a:rPr lang="pt-BR" sz="1350" dirty="0">
                  <a:latin typeface="Segoe UI"/>
                  <a:ea typeface="Segoe UI"/>
                  <a:cs typeface="Segoe UI"/>
                </a:rPr>
                <a:t>Porta: 80</a:t>
              </a:r>
            </a:p>
          </p:txBody>
        </p:sp>
        <p:sp>
          <p:nvSpPr>
            <p:cNvPr id="9" name="TextBox 8">
              <a:extLst>
                <a:ext uri="{FF2B5EF4-FFF2-40B4-BE49-F238E27FC236}">
                  <a16:creationId xmlns:a16="http://schemas.microsoft.com/office/drawing/2014/main" id="{B8288B41-EF69-C390-B320-BA3BEECA2489}"/>
                </a:ext>
              </a:extLst>
            </p:cNvPr>
            <p:cNvSpPr txBox="1"/>
            <p:nvPr/>
          </p:nvSpPr>
          <p:spPr>
            <a:xfrm>
              <a:off x="7793667" y="2437670"/>
              <a:ext cx="2860157" cy="276999"/>
            </a:xfrm>
            <a:prstGeom prst="rect">
              <a:avLst/>
            </a:prstGeom>
            <a:noFill/>
          </p:spPr>
          <p:txBody>
            <a:bodyPr wrap="square" lIns="0" tIns="0" rIns="0" bIns="0" rtlCol="0">
              <a:spAutoFit/>
            </a:bodyPr>
            <a:lstStyle>
              <a:defPPr>
                <a:defRPr lang="en-US"/>
              </a:defPPr>
              <a:lvl1pPr algn="ctr">
                <a:defRPr/>
              </a:lvl1pPr>
            </a:lstStyle>
            <a:p>
              <a:r>
                <a:rPr lang="pt-BR" sz="1350">
                  <a:latin typeface="Segoe UI"/>
                  <a:ea typeface="Segoe UI"/>
                  <a:cs typeface="Segoe UI"/>
                </a:rPr>
                <a:t>Porta: 5.000</a:t>
              </a:r>
            </a:p>
          </p:txBody>
        </p:sp>
        <p:sp>
          <p:nvSpPr>
            <p:cNvPr id="10" name="TextBox 9">
              <a:extLst>
                <a:ext uri="{FF2B5EF4-FFF2-40B4-BE49-F238E27FC236}">
                  <a16:creationId xmlns:a16="http://schemas.microsoft.com/office/drawing/2014/main" id="{78BD382C-5112-6084-561B-89B84F446BDF}"/>
                </a:ext>
              </a:extLst>
            </p:cNvPr>
            <p:cNvSpPr txBox="1"/>
            <p:nvPr/>
          </p:nvSpPr>
          <p:spPr>
            <a:xfrm>
              <a:off x="4460353" y="3948411"/>
              <a:ext cx="2860157" cy="276999"/>
            </a:xfrm>
            <a:prstGeom prst="rect">
              <a:avLst/>
            </a:prstGeom>
            <a:noFill/>
          </p:spPr>
          <p:txBody>
            <a:bodyPr wrap="square" lIns="0" tIns="0" rIns="0" bIns="0" rtlCol="0">
              <a:spAutoFit/>
            </a:bodyPr>
            <a:lstStyle/>
            <a:p>
              <a:pPr algn="ctr"/>
              <a:r>
                <a:rPr lang="pt-BR" sz="1350" dirty="0">
                  <a:latin typeface="Segoe UI"/>
                  <a:ea typeface="Segoe UI"/>
                  <a:cs typeface="Segoe UI"/>
                </a:rPr>
                <a:t>Montado em </a:t>
              </a:r>
              <a:r>
                <a:rPr lang="pt-BR" sz="1350" i="1" dirty="0">
                  <a:latin typeface="Segoe UI"/>
                  <a:ea typeface="Segoe UI"/>
                  <a:cs typeface="Segoe UI"/>
                </a:rPr>
                <a:t>/data/appdata</a:t>
              </a:r>
              <a:endParaRPr lang="en-US" sz="1050" i="1" dirty="0"/>
            </a:p>
          </p:txBody>
        </p:sp>
        <p:sp>
          <p:nvSpPr>
            <p:cNvPr id="11" name="TextBox 10">
              <a:extLst>
                <a:ext uri="{FF2B5EF4-FFF2-40B4-BE49-F238E27FC236}">
                  <a16:creationId xmlns:a16="http://schemas.microsoft.com/office/drawing/2014/main" id="{1087B918-AA64-6EAB-91AE-89C447978569}"/>
                </a:ext>
              </a:extLst>
            </p:cNvPr>
            <p:cNvSpPr txBox="1"/>
            <p:nvPr/>
          </p:nvSpPr>
          <p:spPr>
            <a:xfrm>
              <a:off x="7963786" y="3969677"/>
              <a:ext cx="2860157" cy="276999"/>
            </a:xfrm>
            <a:prstGeom prst="rect">
              <a:avLst/>
            </a:prstGeom>
            <a:noFill/>
          </p:spPr>
          <p:txBody>
            <a:bodyPr wrap="square" lIns="0" tIns="0" rIns="0" bIns="0" rtlCol="0">
              <a:spAutoFit/>
            </a:bodyPr>
            <a:lstStyle>
              <a:defPPr>
                <a:defRPr lang="en-US"/>
              </a:defPPr>
              <a:lvl1pPr algn="ctr">
                <a:defRPr/>
              </a:lvl1pPr>
            </a:lstStyle>
            <a:p>
              <a:pPr algn="ctr"/>
              <a:r>
                <a:rPr lang="pt-BR" sz="1350" dirty="0">
                  <a:latin typeface="Segoe UI"/>
                  <a:ea typeface="Segoe UI"/>
                  <a:cs typeface="Segoe UI"/>
                </a:rPr>
                <a:t>Montado em </a:t>
              </a:r>
              <a:r>
                <a:rPr lang="pt-BR" sz="1350" i="1" dirty="0">
                  <a:latin typeface="Segoe UI"/>
                  <a:ea typeface="Segoe UI"/>
                  <a:cs typeface="Segoe UI"/>
                </a:rPr>
                <a:t>/data/logs</a:t>
              </a:r>
            </a:p>
          </p:txBody>
        </p:sp>
        <p:sp>
          <p:nvSpPr>
            <p:cNvPr id="13" name="TextBox 12">
              <a:extLst>
                <a:ext uri="{FF2B5EF4-FFF2-40B4-BE49-F238E27FC236}">
                  <a16:creationId xmlns:a16="http://schemas.microsoft.com/office/drawing/2014/main" id="{49C600A6-B229-C432-A5BE-DCB7EF87145C}"/>
                </a:ext>
              </a:extLst>
            </p:cNvPr>
            <p:cNvSpPr txBox="1"/>
            <p:nvPr/>
          </p:nvSpPr>
          <p:spPr>
            <a:xfrm>
              <a:off x="6687877" y="1490451"/>
              <a:ext cx="4805918" cy="492443"/>
            </a:xfrm>
            <a:prstGeom prst="rect">
              <a:avLst/>
            </a:prstGeom>
            <a:noFill/>
          </p:spPr>
          <p:txBody>
            <a:bodyPr wrap="square" lIns="0" tIns="0" rIns="0" bIns="0" rtlCol="0">
              <a:spAutoFit/>
            </a:bodyPr>
            <a:lstStyle/>
            <a:p>
              <a:r>
                <a:rPr lang="pt-BR" sz="1200" dirty="0">
                  <a:latin typeface="Segoe UI"/>
                  <a:ea typeface="Segoe UI"/>
                  <a:cs typeface="Segoe UI"/>
                </a:rPr>
                <a:t>Rótulo de nome DNS: </a:t>
              </a:r>
              <a:r>
                <a:rPr lang="pt-BR" sz="1200" i="1" dirty="0">
                  <a:latin typeface="Segoe UI"/>
                  <a:ea typeface="Segoe UI"/>
                  <a:cs typeface="Segoe UI"/>
                </a:rPr>
                <a:t>myapp.eastus.azurecontainer.io</a:t>
              </a:r>
            </a:p>
            <a:p>
              <a:r>
                <a:rPr lang="pt-BR" sz="1200" dirty="0">
                  <a:latin typeface="Segoe UI"/>
                  <a:ea typeface="Segoe UI"/>
                  <a:cs typeface="Segoe UI"/>
                </a:rPr>
                <a:t>Portas expostas:</a:t>
              </a:r>
              <a:r>
                <a:rPr lang="pt-BR" sz="1200" i="1" dirty="0">
                  <a:latin typeface="Segoe UI"/>
                  <a:ea typeface="Segoe UI"/>
                  <a:cs typeface="Segoe UI"/>
                </a:rPr>
                <a:t> 80</a:t>
              </a:r>
            </a:p>
          </p:txBody>
        </p:sp>
      </p:grpSp>
    </p:spTree>
    <p:extLst>
      <p:ext uri="{BB962C8B-B14F-4D97-AF65-F5344CB8AC3E}">
        <p14:creationId xmlns:p14="http://schemas.microsoft.com/office/powerpoint/2010/main" val="417766794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ABF13-A977-A560-C726-F2E9DD578661}"/>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as Instâncias de Contêiner do Azure (3 de 3)</a:t>
            </a:r>
            <a:endParaRPr lang="en-US" dirty="0"/>
          </a:p>
        </p:txBody>
      </p:sp>
      <p:sp>
        <p:nvSpPr>
          <p:cNvPr id="3" name="Content Placeholder 2">
            <a:extLst>
              <a:ext uri="{FF2B5EF4-FFF2-40B4-BE49-F238E27FC236}">
                <a16:creationId xmlns:a16="http://schemas.microsoft.com/office/drawing/2014/main" id="{07E31306-7AB9-C6EB-9187-2E2FF470F587}"/>
              </a:ext>
            </a:extLst>
          </p:cNvPr>
          <p:cNvSpPr>
            <a:spLocks noGrp="1"/>
          </p:cNvSpPr>
          <p:nvPr>
            <p:ph sz="quarter" idx="10"/>
          </p:nvPr>
        </p:nvSpPr>
        <p:spPr>
          <a:xfrm>
            <a:off x="342901" y="926307"/>
            <a:ext cx="3373179" cy="3612356"/>
          </a:xfrm>
        </p:spPr>
        <p:txBody>
          <a:bodyPr>
            <a:normAutofit fontScale="92500" lnSpcReduction="10000"/>
          </a:bodyPr>
          <a:lstStyle/>
          <a:p>
            <a:pPr marL="0" indent="0">
              <a:spcAft>
                <a:spcPts val="450"/>
              </a:spcAft>
              <a:buNone/>
            </a:pPr>
            <a:r>
              <a:rPr lang="pt-BR" sz="1425" b="1" dirty="0">
                <a:solidFill>
                  <a:srgbClr val="000000"/>
                </a:solidFill>
                <a:latin typeface="Segoe UI"/>
                <a:ea typeface="Segoe UI"/>
                <a:cs typeface="Segoe UI"/>
              </a:rPr>
              <a:t>Implantação</a:t>
            </a:r>
          </a:p>
          <a:p>
            <a:pPr>
              <a:spcAft>
                <a:spcPts val="450"/>
              </a:spcAft>
            </a:pPr>
            <a:r>
              <a:rPr lang="pt-BR" sz="1425" dirty="0">
                <a:solidFill>
                  <a:srgbClr val="000000"/>
                </a:solidFill>
                <a:latin typeface="Segoe UI"/>
                <a:ea typeface="Segoe UI"/>
                <a:cs typeface="Segoe UI"/>
              </a:rPr>
              <a:t>Existem duas maneiras comuns de implantar um grupo com vários contêineres: usar um modelo do ARM ou um arquivo YAML.</a:t>
            </a:r>
          </a:p>
          <a:p>
            <a:pPr marL="0" indent="0">
              <a:spcAft>
                <a:spcPts val="450"/>
              </a:spcAft>
              <a:buNone/>
            </a:pPr>
            <a:r>
              <a:rPr lang="pt-BR" sz="1425" b="1" dirty="0">
                <a:solidFill>
                  <a:srgbClr val="000000"/>
                </a:solidFill>
                <a:latin typeface="Segoe UI"/>
                <a:ea typeface="Segoe UI"/>
                <a:cs typeface="Segoe UI"/>
              </a:rPr>
              <a:t>Alocação de recurso</a:t>
            </a:r>
          </a:p>
          <a:p>
            <a:pPr>
              <a:spcAft>
                <a:spcPts val="450"/>
              </a:spcAft>
            </a:pPr>
            <a:r>
              <a:rPr lang="pt-BR" sz="1425" dirty="0">
                <a:solidFill>
                  <a:srgbClr val="000000"/>
                </a:solidFill>
                <a:latin typeface="Segoe UI"/>
                <a:ea typeface="Segoe UI"/>
                <a:cs typeface="Segoe UI"/>
              </a:rPr>
              <a:t>As ACIs alocam recursos como CPUs, memória e GPUs (versão prévia) para um grupo de contêineres adicionando as solicitações de recurso das instâncias no grupo.</a:t>
            </a:r>
          </a:p>
          <a:p>
            <a:pPr marL="0" indent="0">
              <a:spcAft>
                <a:spcPts val="450"/>
              </a:spcAft>
              <a:buNone/>
            </a:pPr>
            <a:r>
              <a:rPr lang="pt-BR" sz="1425" b="1" dirty="0">
                <a:solidFill>
                  <a:srgbClr val="000000"/>
                </a:solidFill>
                <a:latin typeface="Segoe UI"/>
                <a:ea typeface="Segoe UI"/>
                <a:cs typeface="Segoe UI"/>
              </a:rPr>
              <a:t>Rede</a:t>
            </a:r>
          </a:p>
          <a:p>
            <a:pPr>
              <a:spcAft>
                <a:spcPts val="450"/>
              </a:spcAft>
            </a:pPr>
            <a:r>
              <a:rPr lang="pt-BR" sz="1425" dirty="0">
                <a:solidFill>
                  <a:srgbClr val="000000"/>
                </a:solidFill>
                <a:latin typeface="Segoe UI"/>
                <a:ea typeface="Segoe UI"/>
                <a:cs typeface="Segoe UI"/>
              </a:rPr>
              <a:t>Grupos de contêineres compartilham um endereço IP e um namespace de porta nesse endereço IP.</a:t>
            </a:r>
          </a:p>
          <a:p>
            <a:endParaRPr lang="en-US" sz="1425" dirty="0"/>
          </a:p>
        </p:txBody>
      </p:sp>
      <p:sp>
        <p:nvSpPr>
          <p:cNvPr id="4" name="Content Placeholder 2">
            <a:extLst>
              <a:ext uri="{FF2B5EF4-FFF2-40B4-BE49-F238E27FC236}">
                <a16:creationId xmlns:a16="http://schemas.microsoft.com/office/drawing/2014/main" id="{5E67AB49-5C65-220B-3937-7E03DFC3F090}"/>
              </a:ext>
            </a:extLst>
          </p:cNvPr>
          <p:cNvSpPr txBox="1"/>
          <p:nvPr/>
        </p:nvSpPr>
        <p:spPr>
          <a:xfrm>
            <a:off x="4572001" y="926307"/>
            <a:ext cx="3867593"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425" b="1" dirty="0">
                <a:solidFill>
                  <a:srgbClr val="000000"/>
                </a:solidFill>
                <a:latin typeface="Segoe UI"/>
                <a:ea typeface="Segoe UI"/>
                <a:cs typeface="Segoe UI"/>
              </a:rPr>
              <a:t>Storage</a:t>
            </a:r>
          </a:p>
          <a:p>
            <a:pPr>
              <a:spcAft>
                <a:spcPts val="450"/>
              </a:spcAft>
            </a:pPr>
            <a:r>
              <a:rPr lang="pt-BR" sz="1425" dirty="0">
                <a:solidFill>
                  <a:srgbClr val="000000"/>
                </a:solidFill>
                <a:latin typeface="Segoe UI"/>
                <a:ea typeface="Segoe UI"/>
                <a:cs typeface="Segoe UI"/>
              </a:rPr>
              <a:t>Especifique volumes externos para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montar dentro de um grupo de contêineres. </a:t>
            </a:r>
          </a:p>
          <a:p>
            <a:pPr>
              <a:spcAft>
                <a:spcPts val="450"/>
              </a:spcAft>
            </a:pPr>
            <a:r>
              <a:rPr lang="pt-BR" sz="1425" dirty="0">
                <a:solidFill>
                  <a:srgbClr val="000000"/>
                </a:solidFill>
                <a:latin typeface="Segoe UI"/>
                <a:ea typeface="Segoe UI"/>
                <a:cs typeface="Segoe UI"/>
              </a:rPr>
              <a:t>Mapeie esses volumes para caminhos específicos dentro dos contêineres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individuais em um grupo.</a:t>
            </a:r>
          </a:p>
          <a:p>
            <a:pPr marL="0" indent="0">
              <a:spcAft>
                <a:spcPts val="450"/>
              </a:spcAft>
              <a:buNone/>
            </a:pPr>
            <a:r>
              <a:rPr lang="pt-BR" sz="1425" b="1" dirty="0">
                <a:solidFill>
                  <a:srgbClr val="000000"/>
                </a:solidFill>
                <a:latin typeface="Segoe UI"/>
                <a:ea typeface="Segoe UI"/>
                <a:cs typeface="Segoe UI"/>
              </a:rPr>
              <a:t>Cenários comuns</a:t>
            </a:r>
          </a:p>
          <a:p>
            <a:pPr>
              <a:spcAft>
                <a:spcPts val="450"/>
              </a:spcAft>
            </a:pPr>
            <a:r>
              <a:rPr lang="pt-BR" sz="1425" dirty="0">
                <a:solidFill>
                  <a:srgbClr val="000000"/>
                </a:solidFill>
                <a:latin typeface="Segoe UI"/>
                <a:ea typeface="Segoe UI"/>
                <a:cs typeface="Segoe UI"/>
              </a:rPr>
              <a:t>Grupos de vários contêineres são úteis quando você deseja dividir uma única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tarefa funcional em um pequeno número </a:t>
            </a:r>
            <a:br>
              <a:rPr lang="pt-BR" sz="1425" dirty="0">
                <a:solidFill>
                  <a:srgbClr val="000000"/>
                </a:solidFill>
                <a:latin typeface="Segoe UI"/>
                <a:ea typeface="Segoe UI"/>
                <a:cs typeface="Segoe UI"/>
              </a:rPr>
            </a:br>
            <a:r>
              <a:rPr lang="pt-BR" sz="1425" dirty="0">
                <a:solidFill>
                  <a:srgbClr val="000000"/>
                </a:solidFill>
                <a:latin typeface="Segoe UI"/>
                <a:ea typeface="Segoe UI"/>
                <a:cs typeface="Segoe UI"/>
              </a:rPr>
              <a:t>de imagens de contêiner.</a:t>
            </a:r>
          </a:p>
          <a:p>
            <a:endParaRPr lang="en-US" sz="1425" dirty="0"/>
          </a:p>
        </p:txBody>
      </p:sp>
    </p:spTree>
    <p:extLst>
      <p:ext uri="{BB962C8B-B14F-4D97-AF65-F5344CB8AC3E}">
        <p14:creationId xmlns:p14="http://schemas.microsoft.com/office/powerpoint/2010/main" val="262098455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8415580" cy="994172"/>
          </a:xfrm>
        </p:spPr>
        <p:txBody>
          <a:bodyPr/>
          <a:lstStyle/>
          <a:p>
            <a:pPr>
              <a:lnSpc>
                <a:spcPct val="100000"/>
              </a:lnSpc>
            </a:pPr>
            <a:r>
              <a:rPr lang="pt-BR" sz="2400" dirty="0">
                <a:solidFill>
                  <a:srgbClr val="000000"/>
                </a:solidFill>
                <a:latin typeface="Segoe UI Semibold"/>
                <a:ea typeface="Segoe UI Semibold"/>
                <a:cs typeface="Segoe UI Semibold" charset="0"/>
              </a:rPr>
              <a:t>Executar tarefas em contêineres com políticas de reinicialização (1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1005275"/>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37" dirty="0">
                <a:solidFill>
                  <a:srgbClr val="0E2841"/>
                </a:solidFill>
                <a:latin typeface="Segoe UI Semibold"/>
                <a:ea typeface="Segoe UI Semibold"/>
                <a:cs typeface="Segoe UI Semibold" charset="0"/>
              </a:rPr>
              <a:t>Visão geral</a:t>
            </a:r>
          </a:p>
          <a:p>
            <a:pPr defTabSz="685800">
              <a:spcBef>
                <a:spcPct val="0"/>
              </a:spcBef>
              <a:spcAft>
                <a:spcPts val="450"/>
              </a:spcAft>
              <a:buSzTx/>
              <a:defRPr/>
            </a:pPr>
            <a:r>
              <a:rPr lang="pt-BR" sz="1500" spc="0" dirty="0">
                <a:latin typeface="Segoe UI"/>
                <a:ea typeface="Segoe UI"/>
                <a:cs typeface="Segoe UI"/>
              </a:rPr>
              <a:t>Com uma política de reinicialização configurável, você pode especificar que os contêineres devem ser interrompidos quando os processos são concluídos.</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100527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ts val="150"/>
              </a:spcBef>
              <a:spcAft>
                <a:spcPts val="300"/>
              </a:spcAft>
              <a:defRPr/>
            </a:pPr>
            <a:r>
              <a:rPr lang="pt-BR" sz="1800" spc="-37" dirty="0">
                <a:solidFill>
                  <a:srgbClr val="0E2841"/>
                </a:solidFill>
                <a:latin typeface="Segoe UI Semibold"/>
                <a:ea typeface="Segoe UI Semibold"/>
                <a:cs typeface="Segoe UI Semibold" charset="0"/>
              </a:rPr>
              <a:t>Política de reinicialização de contêiner</a:t>
            </a:r>
          </a:p>
          <a:p>
            <a:pPr lvl="1" defTabSz="685800">
              <a:spcBef>
                <a:spcPct val="0"/>
              </a:spcBef>
              <a:spcAft>
                <a:spcPts val="450"/>
              </a:spcAft>
              <a:buSzTx/>
              <a:defRPr/>
            </a:pPr>
            <a:r>
              <a:rPr lang="pt-BR" sz="1500" dirty="0">
                <a:solidFill>
                  <a:srgbClr val="000000"/>
                </a:solidFill>
                <a:latin typeface="Segoe UI"/>
                <a:ea typeface="Segoe UI"/>
                <a:cs typeface="Aptos"/>
              </a:rPr>
              <a:t>Quando você cria um grupo de contêineres nas Instâncias de Contêiner do Azure, você pode especificar uma entre três configurações de política de reinicialização.</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Sempre</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Nunca</a:t>
            </a:r>
          </a:p>
          <a:p>
            <a:pPr marL="175022" lvl="1" indent="-175022" defTabSz="685800">
              <a:spcBef>
                <a:spcPct val="0"/>
              </a:spcBef>
              <a:spcAft>
                <a:spcPts val="450"/>
              </a:spcAft>
              <a:buSzTx/>
              <a:buFont typeface="Arial" panose="020B0604020202020204" pitchFamily="34" charset="0"/>
              <a:buChar char="•"/>
              <a:defRPr/>
            </a:pPr>
            <a:r>
              <a:rPr lang="pt-BR" sz="1500" dirty="0">
                <a:solidFill>
                  <a:srgbClr val="000000"/>
                </a:solidFill>
                <a:latin typeface="Consolas"/>
                <a:ea typeface="Consolas"/>
                <a:cs typeface="Consolas"/>
              </a:rPr>
              <a:t>OnFailure</a:t>
            </a: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20736942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a:xfrm>
            <a:off x="342000" y="0"/>
            <a:ext cx="8570563" cy="994172"/>
          </a:xfrm>
        </p:spPr>
        <p:txBody>
          <a:bodyPr/>
          <a:lstStyle/>
          <a:p>
            <a:r>
              <a:rPr lang="pt-BR" sz="2250" dirty="0">
                <a:solidFill>
                  <a:srgbClr val="000000"/>
                </a:solidFill>
                <a:latin typeface="Segoe UI Semibold"/>
                <a:ea typeface="Segoe UI Semibold"/>
                <a:cs typeface="Segoe UI Semibold" charset="0"/>
              </a:rPr>
              <a:t>Definir variáveis de ambiente em instâncias de contêiner (1 de 2)</a:t>
            </a:r>
          </a:p>
        </p:txBody>
      </p:sp>
      <p:sp>
        <p:nvSpPr>
          <p:cNvPr id="5" name="Text Placeholder 4">
            <a:extLst>
              <a:ext uri="{FF2B5EF4-FFF2-40B4-BE49-F238E27FC236}">
                <a16:creationId xmlns:a16="http://schemas.microsoft.com/office/drawing/2014/main" id="{3150ACD5-162B-CF64-FB7D-19C3D15EAFE0}"/>
              </a:ext>
            </a:extLst>
          </p:cNvPr>
          <p:cNvSpPr>
            <a:spLocks noGrp="1"/>
          </p:cNvSpPr>
          <p:nvPr>
            <p:ph type="body" sz="quarter" idx="11"/>
          </p:nvPr>
        </p:nvSpPr>
        <p:spPr>
          <a:xfrm>
            <a:off x="342900" y="766048"/>
            <a:ext cx="8416529" cy="319088"/>
          </a:xfrm>
        </p:spPr>
        <p:txBody>
          <a:bodyPr>
            <a:normAutofit lnSpcReduction="10000"/>
          </a:bodyPr>
          <a:lstStyle/>
          <a:p>
            <a:r>
              <a:rPr lang="pt-BR" dirty="0">
                <a:latin typeface="Segoe UI Semibold"/>
                <a:ea typeface="Segoe UI Semibold"/>
                <a:cs typeface="Segoe UI Semibold" charset="0"/>
              </a:rPr>
              <a:t>Exemplo YAML</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342900" y="1129564"/>
            <a:ext cx="3022305" cy="3393281"/>
          </a:xfrm>
        </p:spPr>
        <p:txBody>
          <a:bodyPr/>
          <a:lstStyle/>
          <a:p>
            <a:pPr>
              <a:spcAft>
                <a:spcPts val="450"/>
              </a:spcAft>
            </a:pPr>
            <a:r>
              <a:rPr lang="pt-BR" sz="1500" dirty="0">
                <a:solidFill>
                  <a:srgbClr val="000000"/>
                </a:solidFill>
                <a:latin typeface="Segoe UI"/>
                <a:ea typeface="Segoe UI"/>
                <a:cs typeface="Segoe UI"/>
              </a:rPr>
              <a:t>Defina uma variável de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ambiente segura especificando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propriedade </a:t>
            </a:r>
            <a:r>
              <a:rPr lang="pt-BR" sz="1500" dirty="0">
                <a:solidFill>
                  <a:srgbClr val="000000"/>
                </a:solidFill>
                <a:latin typeface="Consolas"/>
                <a:ea typeface="Consolas"/>
                <a:cs typeface="Consolas"/>
              </a:rPr>
              <a:t>secureValue</a:t>
            </a:r>
            <a:r>
              <a:rPr lang="pt-BR" sz="1500" dirty="0">
                <a:solidFill>
                  <a:srgbClr val="000000"/>
                </a:solidFill>
                <a:latin typeface="Segoe UI"/>
                <a:ea typeface="Segoe UI"/>
                <a:cs typeface="Segoe UI"/>
              </a:rPr>
              <a:t> em vez do valor regular para o tipo da variável. </a:t>
            </a:r>
          </a:p>
          <a:p>
            <a:pPr>
              <a:spcAft>
                <a:spcPts val="450"/>
              </a:spcAft>
            </a:pPr>
            <a:r>
              <a:rPr lang="pt-BR" sz="1500" dirty="0">
                <a:solidFill>
                  <a:srgbClr val="000000"/>
                </a:solidFill>
                <a:latin typeface="Segoe UI"/>
                <a:ea typeface="Segoe UI"/>
                <a:cs typeface="Segoe UI"/>
              </a:rPr>
              <a:t>As duas variáveis definidas no YAML demonstram os dois tipos de variável.</a:t>
            </a:r>
          </a:p>
          <a:p>
            <a:endParaRPr lang="en-US" sz="1500" dirty="0"/>
          </a:p>
        </p:txBody>
      </p:sp>
      <p:sp>
        <p:nvSpPr>
          <p:cNvPr id="4" name="Text Placeholder 2">
            <a:extLst>
              <a:ext uri="{FF2B5EF4-FFF2-40B4-BE49-F238E27FC236}">
                <a16:creationId xmlns:a16="http://schemas.microsoft.com/office/drawing/2014/main" id="{914F28F1-0D4D-E01C-7589-E54816BCB0C1}"/>
              </a:ext>
            </a:extLst>
          </p:cNvPr>
          <p:cNvSpPr txBox="1"/>
          <p:nvPr/>
        </p:nvSpPr>
        <p:spPr>
          <a:xfrm>
            <a:off x="3612903" y="1213757"/>
            <a:ext cx="5307813" cy="1731294"/>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150"/>
              </a:spcAft>
            </a:pPr>
            <a:r>
              <a:rPr lang="pt-BR" sz="1200" spc="-37">
                <a:solidFill>
                  <a:srgbClr val="0000FF"/>
                </a:solidFill>
                <a:latin typeface="Consolas"/>
                <a:ea typeface="Consolas"/>
                <a:cs typeface="Consolas"/>
              </a:rPr>
              <a:t>az container create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--resource-group </a:t>
            </a:r>
            <a:r>
              <a:rPr lang="pt-BR" sz="1200" spc="-37">
                <a:solidFill>
                  <a:srgbClr val="A31515"/>
                </a:solidFill>
                <a:latin typeface="Consolas"/>
                <a:ea typeface="Consolas"/>
                <a:cs typeface="Consolas"/>
              </a:rPr>
              <a:t>myResourceGroup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--name </a:t>
            </a:r>
            <a:r>
              <a:rPr lang="pt-BR" sz="1200" spc="-37">
                <a:solidFill>
                  <a:srgbClr val="A31515"/>
                </a:solidFill>
                <a:latin typeface="Consolas"/>
                <a:ea typeface="Consolas"/>
                <a:cs typeface="Consolas"/>
              </a:rPr>
              <a:t>mycontainer2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--image </a:t>
            </a:r>
            <a:r>
              <a:rPr lang="pt-BR" sz="1200" spc="-37">
                <a:solidFill>
                  <a:srgbClr val="A31515"/>
                </a:solidFill>
                <a:latin typeface="Consolas"/>
                <a:ea typeface="Consolas"/>
                <a:cs typeface="Consolas"/>
              </a:rPr>
              <a:t>mcr.microsoft.com/azuredocs/aci-wordcount:latest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--restart-policy </a:t>
            </a:r>
            <a:r>
              <a:rPr lang="pt-BR" sz="1200" spc="-37">
                <a:solidFill>
                  <a:srgbClr val="A31515"/>
                </a:solidFill>
                <a:latin typeface="Consolas"/>
                <a:ea typeface="Consolas"/>
                <a:cs typeface="Consolas"/>
              </a:rPr>
              <a:t>OnFailure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--environment-variables </a:t>
            </a:r>
            <a:r>
              <a:rPr lang="pt-BR" sz="1200" spc="-37">
                <a:solidFill>
                  <a:srgbClr val="A31515"/>
                </a:solidFill>
                <a:latin typeface="Consolas"/>
                <a:ea typeface="Consolas"/>
                <a:cs typeface="Consolas"/>
              </a:rPr>
              <a:t>'NumWords'='5' 'MinLength'='8'</a:t>
            </a:r>
            <a:endParaRPr lang="en-US" sz="1200">
              <a:latin typeface="Consolas" panose="020B0609020204030204" pitchFamily="49" charset="0"/>
            </a:endParaRPr>
          </a:p>
        </p:txBody>
      </p:sp>
    </p:spTree>
    <p:extLst>
      <p:ext uri="{BB962C8B-B14F-4D97-AF65-F5344CB8AC3E}">
        <p14:creationId xmlns:p14="http://schemas.microsoft.com/office/powerpoint/2010/main" val="242656377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195F-1244-384D-6EF8-766E4F27D736}"/>
              </a:ext>
            </a:extLst>
          </p:cNvPr>
          <p:cNvSpPr>
            <a:spLocks noGrp="1"/>
          </p:cNvSpPr>
          <p:nvPr>
            <p:ph type="title"/>
          </p:nvPr>
        </p:nvSpPr>
        <p:spPr>
          <a:xfrm>
            <a:off x="342000" y="0"/>
            <a:ext cx="8617058" cy="994172"/>
          </a:xfrm>
        </p:spPr>
        <p:txBody>
          <a:bodyPr/>
          <a:lstStyle/>
          <a:p>
            <a:r>
              <a:rPr lang="pt-BR" sz="2250" dirty="0">
                <a:solidFill>
                  <a:srgbClr val="000000"/>
                </a:solidFill>
                <a:latin typeface="Segoe UI Semibold"/>
                <a:ea typeface="Segoe UI Semibold"/>
                <a:cs typeface="Segoe UI Light"/>
              </a:rPr>
              <a:t>Definir variáveis de ambiente em instâncias de contêiner (2 de 2)</a:t>
            </a:r>
          </a:p>
        </p:txBody>
      </p:sp>
      <p:sp>
        <p:nvSpPr>
          <p:cNvPr id="3" name="Content Placeholder 2">
            <a:extLst>
              <a:ext uri="{FF2B5EF4-FFF2-40B4-BE49-F238E27FC236}">
                <a16:creationId xmlns:a16="http://schemas.microsoft.com/office/drawing/2014/main" id="{9DBA84ED-EA3F-59CE-439D-9D76AEE47BDF}"/>
              </a:ext>
            </a:extLst>
          </p:cNvPr>
          <p:cNvSpPr>
            <a:spLocks noGrp="1"/>
          </p:cNvSpPr>
          <p:nvPr>
            <p:ph sz="quarter" idx="10"/>
          </p:nvPr>
        </p:nvSpPr>
        <p:spPr>
          <a:xfrm>
            <a:off x="342901" y="926307"/>
            <a:ext cx="3014330" cy="3612356"/>
          </a:xfrm>
        </p:spPr>
        <p:txBody>
          <a:bodyPr/>
          <a:lstStyle/>
          <a:p>
            <a:pPr>
              <a:spcAft>
                <a:spcPts val="450"/>
              </a:spcAft>
            </a:pPr>
            <a:r>
              <a:rPr lang="pt-BR" sz="1500" dirty="0">
                <a:solidFill>
                  <a:srgbClr val="000000"/>
                </a:solidFill>
                <a:latin typeface="Segoe UI"/>
                <a:ea typeface="Segoe UI"/>
                <a:cs typeface="Segoe UI Light"/>
              </a:rPr>
              <a:t>Fornece a configuração dinâmica do aplicativo ou script executado pelo contêiner.</a:t>
            </a:r>
          </a:p>
          <a:p>
            <a:pPr>
              <a:spcAft>
                <a:spcPts val="450"/>
              </a:spcAft>
            </a:pPr>
            <a:r>
              <a:rPr lang="pt-BR" sz="1500" dirty="0">
                <a:solidFill>
                  <a:srgbClr val="000000"/>
                </a:solidFill>
                <a:latin typeface="Segoe UI"/>
                <a:ea typeface="Segoe UI"/>
                <a:cs typeface="Segoe UI"/>
              </a:rPr>
              <a:t>A ACI oferece suporte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a contêineres Windows e Linux para passar segredos como variáveis de ambiente</a:t>
            </a:r>
          </a:p>
          <a:p>
            <a:pPr>
              <a:spcAft>
                <a:spcPts val="450"/>
              </a:spcAft>
            </a:pPr>
            <a:r>
              <a:rPr lang="pt-BR" sz="1500" dirty="0">
                <a:solidFill>
                  <a:srgbClr val="000000"/>
                </a:solidFill>
                <a:latin typeface="Segoe UI"/>
                <a:ea typeface="Segoe UI"/>
                <a:cs typeface="Segoe UI"/>
              </a:rPr>
              <a:t>No exemplo, duas variáveis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são passadas para o contêiner quando ele é criado.</a:t>
            </a:r>
          </a:p>
          <a:p>
            <a:endParaRPr lang="en-US" sz="1500" dirty="0"/>
          </a:p>
        </p:txBody>
      </p:sp>
      <p:sp>
        <p:nvSpPr>
          <p:cNvPr id="4" name="Text Placeholder 2">
            <a:extLst>
              <a:ext uri="{FF2B5EF4-FFF2-40B4-BE49-F238E27FC236}">
                <a16:creationId xmlns:a16="http://schemas.microsoft.com/office/drawing/2014/main" id="{914F28F1-0D4D-E01C-7589-E54816BCB0C1}"/>
              </a:ext>
            </a:extLst>
          </p:cNvPr>
          <p:cNvSpPr txBox="1"/>
          <p:nvPr/>
        </p:nvSpPr>
        <p:spPr>
          <a:xfrm>
            <a:off x="3573031" y="1046295"/>
            <a:ext cx="5307813" cy="1731294"/>
          </a:xfrm>
          <a:prstGeom prst="rect">
            <a:avLst/>
          </a:prstGeom>
          <a:ln w="19050">
            <a:solidFill>
              <a:schemeClr val="tx2"/>
            </a:solidFill>
          </a:ln>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a:spcBef>
                <a:spcPct val="0"/>
              </a:spcBef>
              <a:spcAft>
                <a:spcPts val="150"/>
              </a:spcAft>
            </a:pPr>
            <a:r>
              <a:rPr lang="pt-BR" sz="1200" spc="-37">
                <a:solidFill>
                  <a:srgbClr val="0000FF"/>
                </a:solidFill>
                <a:latin typeface="Consolas"/>
                <a:ea typeface="Consolas"/>
                <a:cs typeface="Consolas"/>
              </a:rPr>
              <a:t>az container create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--resource-group </a:t>
            </a:r>
            <a:r>
              <a:rPr lang="pt-BR" sz="1200" spc="-37">
                <a:solidFill>
                  <a:srgbClr val="A31515"/>
                </a:solidFill>
                <a:latin typeface="Consolas"/>
                <a:ea typeface="Consolas"/>
                <a:cs typeface="Consolas"/>
              </a:rPr>
              <a:t>myResourceGroup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--name </a:t>
            </a:r>
            <a:r>
              <a:rPr lang="pt-BR" sz="1200" spc="-37">
                <a:solidFill>
                  <a:srgbClr val="A31515"/>
                </a:solidFill>
                <a:latin typeface="Consolas"/>
                <a:ea typeface="Consolas"/>
                <a:cs typeface="Consolas"/>
              </a:rPr>
              <a:t>mycontainer2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--image </a:t>
            </a:r>
            <a:r>
              <a:rPr lang="pt-BR" sz="1200" spc="-37">
                <a:solidFill>
                  <a:srgbClr val="A31515"/>
                </a:solidFill>
                <a:latin typeface="Consolas"/>
                <a:ea typeface="Consolas"/>
                <a:cs typeface="Consolas"/>
              </a:rPr>
              <a:t>mcr.microsoft.com/azuredocs/aci-wordcount:latest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--restart-policy </a:t>
            </a:r>
            <a:r>
              <a:rPr lang="pt-BR" sz="1200" spc="-37">
                <a:solidFill>
                  <a:srgbClr val="A31515"/>
                </a:solidFill>
                <a:latin typeface="Consolas"/>
                <a:ea typeface="Consolas"/>
                <a:cs typeface="Consolas"/>
              </a:rPr>
              <a:t>OnFailure \</a:t>
            </a:r>
            <a:endParaRPr lang="en-US" sz="1200">
              <a:latin typeface="Consolas" panose="020B0609020204030204" pitchFamily="49" charset="0"/>
            </a:endParaRPr>
          </a:p>
          <a:p>
            <a:pPr>
              <a:spcBef>
                <a:spcPct val="0"/>
              </a:spcBef>
              <a:spcAft>
                <a:spcPts val="150"/>
              </a:spcAft>
            </a:pPr>
            <a:r>
              <a:rPr lang="pt-BR" sz="1200" spc="-37">
                <a:solidFill>
                  <a:srgbClr val="0000FF"/>
                </a:solidFill>
                <a:latin typeface="Consolas"/>
                <a:ea typeface="Consolas"/>
                <a:cs typeface="Consolas"/>
              </a:rPr>
              <a:t>    </a:t>
            </a:r>
            <a:r>
              <a:rPr lang="pt-BR" sz="1200" spc="-37">
                <a:solidFill>
                  <a:srgbClr val="001080"/>
                </a:solidFill>
                <a:latin typeface="Consolas"/>
                <a:ea typeface="Consolas"/>
                <a:cs typeface="Consolas"/>
              </a:rPr>
              <a:t>--environment-variables </a:t>
            </a:r>
            <a:r>
              <a:rPr lang="pt-BR" sz="1200" spc="-37">
                <a:solidFill>
                  <a:srgbClr val="A31515"/>
                </a:solidFill>
                <a:latin typeface="Consolas"/>
                <a:ea typeface="Consolas"/>
                <a:cs typeface="Consolas"/>
              </a:rPr>
              <a:t>'NumWords'='5' 'MinLength'='8'</a:t>
            </a:r>
            <a:endParaRPr lang="en-US" sz="1200">
              <a:latin typeface="Consolas" panose="020B0609020204030204" pitchFamily="49" charset="0"/>
            </a:endParaRPr>
          </a:p>
        </p:txBody>
      </p:sp>
    </p:spTree>
    <p:extLst>
      <p:ext uri="{BB962C8B-B14F-4D97-AF65-F5344CB8AC3E}">
        <p14:creationId xmlns:p14="http://schemas.microsoft.com/office/powerpoint/2010/main" val="213099981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0"/>
            <a:ext cx="8407831" cy="994172"/>
          </a:xfrm>
        </p:spPr>
        <p:txBody>
          <a:bodyPr/>
          <a:lstStyle/>
          <a:p>
            <a:pPr>
              <a:lnSpc>
                <a:spcPct val="100000"/>
              </a:lnSpc>
            </a:pPr>
            <a:r>
              <a:rPr lang="pt-BR" sz="2100" dirty="0">
                <a:solidFill>
                  <a:srgbClr val="000000"/>
                </a:solidFill>
                <a:latin typeface="Segoe UI Semibold"/>
                <a:ea typeface="Segoe UI Semibold"/>
                <a:cs typeface="Segoe UI Semibold" charset="0"/>
              </a:rPr>
              <a:t>Montar um compartilhamento de arquivos do Azure em Instâncias de Contêiner do Azure (1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893636"/>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Visão geral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Por padrão, as Instâncias de Contêiner do Azure não têm estado. Se o contêiner falhar ou parar, todas as informações de estado serão perdidas.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persistir o estado além do tempo de vida do contêiner, é necessário montar um volume em um repositório externo.</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893636"/>
            <a:ext cx="396428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Limitações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O compartilhamento de Arquivos do Azure só pode ser montado para contêineres do Linux.</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 montagem de volume de compartilhamento de arquivos do Azure requer que o contêiner Linux seja executado como raiz.</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As montagens de volume de compartilhamento de Arquivos do Azure são limitadas ao suporte a CIFS.</a:t>
            </a:r>
          </a:p>
          <a:p>
            <a:pPr marL="175022" lvl="1" indent="-175022" defTabSz="685800">
              <a:spcBef>
                <a:spcPct val="0"/>
              </a:spcBef>
              <a:spcAft>
                <a:spcPts val="450"/>
              </a:spcAft>
              <a:buSzTx/>
              <a:buFont typeface="Arial" panose="020B0604020202020204" pitchFamily="34" charset="0"/>
              <a:buChar char="•"/>
              <a:defRPr/>
            </a:pP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234450420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38748D-856F-9271-72EC-3B398849338D}"/>
              </a:ext>
            </a:extLst>
          </p:cNvPr>
          <p:cNvSpPr>
            <a:spLocks noGrp="1"/>
          </p:cNvSpPr>
          <p:nvPr>
            <p:ph type="title"/>
          </p:nvPr>
        </p:nvSpPr>
        <p:spPr>
          <a:xfrm>
            <a:off x="342000" y="-1"/>
            <a:ext cx="8416958" cy="981355"/>
          </a:xfrm>
        </p:spPr>
        <p:txBody>
          <a:bodyPr>
            <a:normAutofit/>
          </a:bodyPr>
          <a:lstStyle/>
          <a:p>
            <a:pPr>
              <a:lnSpc>
                <a:spcPct val="100000"/>
              </a:lnSpc>
            </a:pPr>
            <a:r>
              <a:rPr lang="pt-BR" sz="2100" dirty="0">
                <a:solidFill>
                  <a:srgbClr val="000000"/>
                </a:solidFill>
                <a:latin typeface="Segoe UI Semibold"/>
                <a:ea typeface="Segoe UI Semibold"/>
                <a:cs typeface="Segoe UI Semibold" charset="0"/>
              </a:rPr>
              <a:t>Montar um compartilhamento de arquivos do Azure em Instâncias de Contêiner do Azure (2 de 2)</a:t>
            </a:r>
          </a:p>
        </p:txBody>
      </p:sp>
      <p:sp>
        <p:nvSpPr>
          <p:cNvPr id="11" name="Text Placeholder 6">
            <a:extLst>
              <a:ext uri="{FF2B5EF4-FFF2-40B4-BE49-F238E27FC236}">
                <a16:creationId xmlns:a16="http://schemas.microsoft.com/office/drawing/2014/main" id="{55C75CE4-2377-28E3-6684-85A6B7E464B0}"/>
              </a:ext>
            </a:extLst>
          </p:cNvPr>
          <p:cNvSpPr txBox="1"/>
          <p:nvPr/>
        </p:nvSpPr>
        <p:spPr>
          <a:xfrm>
            <a:off x="313982" y="981355"/>
            <a:ext cx="4184199" cy="3340782"/>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Implantar o contêiner e montar </a:t>
            </a:r>
            <a:br>
              <a:rPr lang="pt-BR" sz="1800" spc="0" dirty="0">
                <a:solidFill>
                  <a:srgbClr val="0E2841"/>
                </a:solidFill>
                <a:latin typeface="Segoe UI Semibold"/>
                <a:ea typeface="Segoe UI Semibold"/>
                <a:cs typeface="Segoe UI Semibold" charset="0"/>
              </a:rPr>
            </a:br>
            <a:r>
              <a:rPr lang="pt-BR" sz="1800" spc="0" dirty="0">
                <a:solidFill>
                  <a:srgbClr val="0E2841"/>
                </a:solidFill>
                <a:latin typeface="Segoe UI Semibold"/>
                <a:ea typeface="Segoe UI Semibold"/>
                <a:cs typeface="Segoe UI Semibold" charset="0"/>
              </a:rPr>
              <a:t>o volume – YAML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Você também pode implantar um grupo </a:t>
            </a:r>
            <a:br>
              <a:rPr lang="pt-BR" sz="1500" spc="0" dirty="0">
                <a:latin typeface="Segoe UI"/>
                <a:ea typeface="Segoe UI"/>
                <a:cs typeface="Segoe UI"/>
              </a:rPr>
            </a:br>
            <a:r>
              <a:rPr lang="pt-BR" sz="1500" spc="0" dirty="0">
                <a:latin typeface="Segoe UI"/>
                <a:ea typeface="Segoe UI"/>
                <a:cs typeface="Segoe UI"/>
              </a:rPr>
              <a:t>de contêineres e montar um volume em </a:t>
            </a:r>
            <a:br>
              <a:rPr lang="pt-BR" sz="1500" spc="0" dirty="0">
                <a:latin typeface="Segoe UI"/>
                <a:ea typeface="Segoe UI"/>
                <a:cs typeface="Segoe UI"/>
              </a:rPr>
            </a:br>
            <a:r>
              <a:rPr lang="pt-BR" sz="1500" spc="0" dirty="0">
                <a:latin typeface="Segoe UI"/>
                <a:ea typeface="Segoe UI"/>
                <a:cs typeface="Segoe UI"/>
              </a:rPr>
              <a:t>um contêiner com a CLI do Azure e um modelo YAML.</a:t>
            </a:r>
          </a:p>
        </p:txBody>
      </p:sp>
      <p:sp>
        <p:nvSpPr>
          <p:cNvPr id="12" name="Text Placeholder 6">
            <a:extLst>
              <a:ext uri="{FF2B5EF4-FFF2-40B4-BE49-F238E27FC236}">
                <a16:creationId xmlns:a16="http://schemas.microsoft.com/office/drawing/2014/main" id="{04096A7F-6A2C-E119-71A2-A282F5E20CC1}"/>
              </a:ext>
            </a:extLst>
          </p:cNvPr>
          <p:cNvSpPr txBox="1"/>
          <p:nvPr/>
        </p:nvSpPr>
        <p:spPr>
          <a:xfrm>
            <a:off x="4672012" y="981355"/>
            <a:ext cx="4157663" cy="2376000"/>
          </a:xfrm>
          <a:prstGeom prst="rect">
            <a:avLst/>
          </a:prstGeom>
          <a:noFill/>
        </p:spPr>
        <p:txBody>
          <a:bodyPr lIns="102870" tIns="68580" rIns="102870"/>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defRPr sz="2000"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defRPr sz="18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Tx/>
              <a:buFont typeface="Arial" panose="020B0604020202020204" pitchFamily="34" charset="0"/>
              <a:buChar char="‒"/>
              <a:defRPr sz="14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Tx/>
              <a:buFont typeface="Arial" panose="020B0604020202020204" pitchFamily="34" charset="0"/>
              <a:buNone/>
              <a:defRPr sz="11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anose="020B0604020202020204"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anose="020B0604020202020204"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anose="020B0604020202020204" pitchFamily="34" charset="0"/>
              <a:buChar char="•"/>
              <a:defRPr sz="1961" kern="1200">
                <a:solidFill>
                  <a:schemeClr val="tx1"/>
                </a:solidFill>
                <a:latin typeface="+mn-lt"/>
                <a:ea typeface="+mn-ea"/>
                <a:cs typeface="+mn-cs"/>
              </a:defRPr>
            </a:lvl9pPr>
          </a:lstStyle>
          <a:p>
            <a:pPr defTabSz="685775">
              <a:spcBef>
                <a:spcPct val="0"/>
              </a:spcBef>
              <a:spcAft>
                <a:spcPts val="900"/>
              </a:spcAft>
              <a:defRPr/>
            </a:pPr>
            <a:r>
              <a:rPr lang="pt-BR" sz="1800" spc="0" dirty="0">
                <a:solidFill>
                  <a:srgbClr val="0E2841"/>
                </a:solidFill>
                <a:latin typeface="Segoe UI Semibold"/>
                <a:ea typeface="Segoe UI Semibold"/>
                <a:cs typeface="Segoe UI Semibold" charset="0"/>
              </a:rPr>
              <a:t>Montar vários volumes</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montar vários volumes em uma instância de contêiner, você deve implantar usando um modelo do Azure Resource Manager ou um arquivo YAML.</a:t>
            </a:r>
          </a:p>
          <a:p>
            <a:pPr marL="175022" indent="-175022" defTabSz="685800">
              <a:spcBef>
                <a:spcPct val="0"/>
              </a:spcBef>
              <a:spcAft>
                <a:spcPts val="450"/>
              </a:spcAft>
              <a:buSzTx/>
              <a:buFont typeface="Arial" panose="020B0604020202020204" pitchFamily="34" charset="0"/>
              <a:buChar char="•"/>
              <a:defRPr/>
            </a:pPr>
            <a:r>
              <a:rPr lang="pt-BR" sz="1500" spc="0" dirty="0">
                <a:latin typeface="Segoe UI"/>
                <a:ea typeface="Segoe UI"/>
                <a:cs typeface="Segoe UI"/>
              </a:rPr>
              <a:t>Para usar um modelo ou arquivo YAML, forneça os detalhes do compartilhamento </a:t>
            </a:r>
            <a:br>
              <a:rPr lang="pt-BR" sz="1500" spc="0" dirty="0">
                <a:latin typeface="Segoe UI"/>
                <a:ea typeface="Segoe UI"/>
                <a:cs typeface="Segoe UI"/>
              </a:rPr>
            </a:br>
            <a:r>
              <a:rPr lang="pt-BR" sz="1500" spc="0" dirty="0">
                <a:latin typeface="Segoe UI"/>
                <a:ea typeface="Segoe UI"/>
                <a:cs typeface="Segoe UI"/>
              </a:rPr>
              <a:t>e defina os volumes preenchendo a matriz volumes na seção propriedades do modelo.</a:t>
            </a:r>
          </a:p>
          <a:p>
            <a:pPr lvl="1" defTabSz="685800">
              <a:spcBef>
                <a:spcPct val="0"/>
              </a:spcBef>
              <a:spcAft>
                <a:spcPts val="450"/>
              </a:spcAft>
              <a:buSzTx/>
              <a:defRPr/>
            </a:pPr>
            <a:endParaRPr lang="en-US" sz="1500" dirty="0">
              <a:solidFill>
                <a:prstClr val="black"/>
              </a:solidFill>
              <a:latin typeface="Consolas" panose="020B0609020204030204" pitchFamily="49" charset="0"/>
              <a:cs typeface="Segoe UI" panose="020B0502040204020203" pitchFamily="34" charset="0"/>
            </a:endParaRPr>
          </a:p>
        </p:txBody>
      </p:sp>
    </p:spTree>
    <p:extLst>
      <p:ext uri="{BB962C8B-B14F-4D97-AF65-F5344CB8AC3E}">
        <p14:creationId xmlns:p14="http://schemas.microsoft.com/office/powerpoint/2010/main" val="177978272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A3BBE-B488-43DD-B070-0919A72A2A90}"/>
              </a:ext>
            </a:extLst>
          </p:cNvPr>
          <p:cNvSpPr>
            <a:spLocks noGrp="1"/>
          </p:cNvSpPr>
          <p:nvPr>
            <p:ph type="title"/>
          </p:nvPr>
        </p:nvSpPr>
        <p:spPr>
          <a:xfrm>
            <a:off x="342000" y="-10273"/>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6" name="Text Placeholder 5">
            <a:extLst>
              <a:ext uri="{FF2B5EF4-FFF2-40B4-BE49-F238E27FC236}">
                <a16:creationId xmlns:a16="http://schemas.microsoft.com/office/drawing/2014/main" id="{7D7D7FC9-B011-1D97-BC8A-841DD0A7C573}"/>
              </a:ext>
            </a:extLst>
          </p:cNvPr>
          <p:cNvSpPr>
            <a:spLocks noGrp="1"/>
          </p:cNvSpPr>
          <p:nvPr>
            <p:ph type="body" sz="quarter" idx="4294967295"/>
          </p:nvPr>
        </p:nvSpPr>
        <p:spPr>
          <a:xfrm>
            <a:off x="342900" y="1314451"/>
            <a:ext cx="3764830" cy="2821781"/>
          </a:xfrm>
        </p:spPr>
        <p:txBody>
          <a:bodyPr>
            <a:noAutofit/>
          </a:bodyPr>
          <a:lstStyle/>
          <a:p>
            <a:pPr marL="0" indent="0">
              <a:spcAft>
                <a:spcPts val="900"/>
              </a:spcAft>
              <a:buNone/>
            </a:pPr>
            <a:r>
              <a:rPr lang="pt-BR" sz="1800" dirty="0">
                <a:solidFill>
                  <a:srgbClr val="000000"/>
                </a:solidFill>
                <a:latin typeface="Segoe UI"/>
                <a:ea typeface="Segoe UI"/>
                <a:cs typeface="Segoe UI"/>
              </a:rPr>
              <a:t>Neste módulo, você aprendeu a:</a:t>
            </a:r>
          </a:p>
          <a:p>
            <a:r>
              <a:rPr lang="pt-BR" sz="1500" dirty="0">
                <a:solidFill>
                  <a:srgbClr val="000000"/>
                </a:solidFill>
                <a:latin typeface="Segoe UI"/>
                <a:ea typeface="Segoe UI"/>
                <a:cs typeface="Segoe UI"/>
              </a:rPr>
              <a:t>Descrever os benefícios da Instâncias de Contêiner do Azure e como os recursos são agrupados</a:t>
            </a:r>
          </a:p>
          <a:p>
            <a:r>
              <a:rPr lang="pt-BR" sz="1500" dirty="0">
                <a:solidFill>
                  <a:srgbClr val="000000"/>
                </a:solidFill>
                <a:latin typeface="Segoe UI"/>
                <a:ea typeface="Segoe UI"/>
                <a:cs typeface="Segoe UI"/>
              </a:rPr>
              <a:t>Implantar uma instância de contêiner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no Azure usando a CLI do Azure</a:t>
            </a:r>
          </a:p>
          <a:p>
            <a:r>
              <a:rPr lang="pt-BR" sz="1500" dirty="0">
                <a:solidFill>
                  <a:srgbClr val="000000"/>
                </a:solidFill>
                <a:latin typeface="Segoe UI"/>
                <a:ea typeface="Segoe UI"/>
                <a:cs typeface="Segoe UI"/>
              </a:rPr>
              <a:t>Iniciar e interromper contêineres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usando políticas</a:t>
            </a:r>
          </a:p>
          <a:p>
            <a:r>
              <a:rPr lang="pt-BR" sz="1500" dirty="0">
                <a:solidFill>
                  <a:srgbClr val="000000"/>
                </a:solidFill>
                <a:latin typeface="Segoe UI"/>
                <a:ea typeface="Segoe UI"/>
                <a:cs typeface="Segoe UI"/>
              </a:rPr>
              <a:t>Definir variáveis de ambiente em Instâncias de Contêiner</a:t>
            </a:r>
          </a:p>
          <a:p>
            <a:r>
              <a:rPr lang="pt-BR" sz="1500" dirty="0">
                <a:solidFill>
                  <a:srgbClr val="000000"/>
                </a:solidFill>
                <a:latin typeface="Segoe UI"/>
                <a:ea typeface="Segoe UI"/>
                <a:cs typeface="Segoe UI"/>
              </a:rPr>
              <a:t>Montar compartilhamentos de arquivos em suas instâncias de contêiner</a:t>
            </a:r>
          </a:p>
        </p:txBody>
      </p:sp>
      <p:sp>
        <p:nvSpPr>
          <p:cNvPr id="9" name="Oval 8">
            <a:extLst>
              <a:ext uri="{FF2B5EF4-FFF2-40B4-BE49-F238E27FC236}">
                <a16:creationId xmlns:a16="http://schemas.microsoft.com/office/drawing/2014/main" id="{47A2E3A5-491E-5D2A-26A0-B9501E6B8D57}"/>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10" name="Text Placeholder 43">
            <a:extLst>
              <a:ext uri="{FF2B5EF4-FFF2-40B4-BE49-F238E27FC236}">
                <a16:creationId xmlns:a16="http://schemas.microsoft.com/office/drawing/2014/main" id="{4FC27DB2-F05B-E624-8C00-315CD548313F}"/>
              </a:ext>
            </a:extLst>
          </p:cNvPr>
          <p:cNvSpPr txBox="1"/>
          <p:nvPr/>
        </p:nvSpPr>
        <p:spPr>
          <a:xfrm>
            <a:off x="5036273" y="1557464"/>
            <a:ext cx="3504330" cy="683349"/>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Qual método é recomendado ao implantar um grupo com vários contêineres que contenha apenas contêineres?</a:t>
            </a:r>
          </a:p>
        </p:txBody>
      </p:sp>
      <p:sp>
        <p:nvSpPr>
          <p:cNvPr id="11" name="Oval 10">
            <a:extLst>
              <a:ext uri="{FF2B5EF4-FFF2-40B4-BE49-F238E27FC236}">
                <a16:creationId xmlns:a16="http://schemas.microsoft.com/office/drawing/2014/main" id="{1835A33D-4B76-4EF0-2434-6808E38C7B83}"/>
              </a:ext>
              <a:ext uri="{C183D7F6-B498-43B3-948B-1728B52AA6E4}">
                <adec:decorative xmlns:adec="http://schemas.microsoft.com/office/drawing/2017/decorative" val="1"/>
              </a:ext>
            </a:extLst>
          </p:cNvPr>
          <p:cNvSpPr/>
          <p:nvPr/>
        </p:nvSpPr>
        <p:spPr bwMode="auto">
          <a:xfrm>
            <a:off x="4580878" y="2491626"/>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2</a:t>
            </a:r>
            <a:endParaRPr lang="en-IN" sz="1050" b="1">
              <a:solidFill>
                <a:schemeClr val="bg1"/>
              </a:solidFill>
            </a:endParaRPr>
          </a:p>
        </p:txBody>
      </p:sp>
      <p:sp>
        <p:nvSpPr>
          <p:cNvPr id="12" name="Text Placeholder 43">
            <a:extLst>
              <a:ext uri="{FF2B5EF4-FFF2-40B4-BE49-F238E27FC236}">
                <a16:creationId xmlns:a16="http://schemas.microsoft.com/office/drawing/2014/main" id="{5BFC22EB-D1DE-7538-0959-A4B6B152686D}"/>
              </a:ext>
            </a:extLst>
          </p:cNvPr>
          <p:cNvSpPr txBox="1"/>
          <p:nvPr/>
        </p:nvSpPr>
        <p:spPr>
          <a:xfrm>
            <a:off x="5036273" y="2491626"/>
            <a:ext cx="3249149" cy="785860"/>
          </a:xfrm>
          <a:prstGeom prst="rect">
            <a:avLst/>
          </a:prstGeom>
        </p:spPr>
        <p:txBody>
          <a:bodyPr vert="horz" lIns="0" tIns="0" rIns="0" bIns="0" rtlCol="0">
            <a:noAutofit/>
          </a:bodyPr>
          <a:lstStyle>
            <a:defPPr>
              <a:defRPr lang="en-US"/>
            </a:defPPr>
            <a:lvl1pPr indent="0">
              <a:lnSpc>
                <a:spcPct val="100000"/>
              </a:lnSpc>
              <a:spcBef>
                <a:spcPct val="0"/>
              </a:spcBef>
              <a:spcAft>
                <a:spcPts val="600"/>
              </a:spcAft>
              <a:buFont typeface="Arial" panose="020B0604020202020204" pitchFamily="34" charset="0"/>
              <a:buNone/>
              <a:defRPr>
                <a:cs typeface="Segoe UI" panose="020B0502040204020203" pitchFamily="34" charset="0"/>
              </a:defRPr>
            </a:lvl1pPr>
            <a:lvl2pPr marL="574675" indent="-234950">
              <a:lnSpc>
                <a:spcPct val="100000"/>
              </a:lnSpc>
              <a:spcBef>
                <a:spcPct val="0"/>
              </a:spcBef>
              <a:buFont typeface="Arial" panose="020B0604020202020204" pitchFamily="34" charset="0"/>
              <a:buChar char="•"/>
              <a:defRPr sz="2400">
                <a:latin typeface="Segoe UI" panose="020B0502040204020203" pitchFamily="34" charset="0"/>
                <a:cs typeface="Segoe UI" panose="020B0502040204020203" pitchFamily="34" charset="0"/>
              </a:defRPr>
            </a:lvl2pPr>
            <a:lvl3pPr indent="-227013">
              <a:lnSpc>
                <a:spcPct val="100000"/>
              </a:lnSpc>
              <a:spcBef>
                <a:spcPct val="0"/>
              </a:spcBef>
              <a:buFont typeface="Arial" panose="020B0604020202020204" pitchFamily="34" charset="0"/>
              <a:buChar char="•"/>
              <a:defRPr sz="2000">
                <a:latin typeface="Segoe UI" panose="020B0502040204020203" pitchFamily="34" charset="0"/>
                <a:cs typeface="Segoe UI" panose="020B0502040204020203" pitchFamily="34" charset="0"/>
              </a:defRPr>
            </a:lvl3pPr>
            <a:lvl4pPr marL="1141413" indent="-169863">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4pPr>
            <a:lvl5pPr marL="1376363" indent="-179388">
              <a:lnSpc>
                <a:spcPct val="100000"/>
              </a:lnSpc>
              <a:spcBef>
                <a:spcPct val="0"/>
              </a:spcBef>
              <a:buFont typeface="Arial" panose="020B0604020202020204" pitchFamily="34" charset="0"/>
              <a:buChar char="•"/>
              <a:defRPr>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lnSpc>
                <a:spcPct val="110000"/>
              </a:lnSpc>
            </a:pPr>
            <a:r>
              <a:rPr lang="pt-BR" sz="1350" dirty="0">
                <a:latin typeface="Segoe UI"/>
                <a:ea typeface="Segoe UI"/>
                <a:cs typeface="Segoe UI"/>
              </a:rPr>
              <a:t>Qual é a finalidade de uma política de reinicialização nas Instâncias de Contêiner do Azure?</a:t>
            </a:r>
          </a:p>
        </p:txBody>
      </p:sp>
    </p:spTree>
    <p:extLst>
      <p:ext uri="{BB962C8B-B14F-4D97-AF65-F5344CB8AC3E}">
        <p14:creationId xmlns:p14="http://schemas.microsoft.com/office/powerpoint/2010/main" val="3992374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45A64509-56DE-8DDF-1B77-BCE57E8A3129}"/>
              </a:ext>
            </a:extLst>
          </p:cNvPr>
          <p:cNvSpPr>
            <a:spLocks noGrp="1"/>
          </p:cNvSpPr>
          <p:nvPr>
            <p:ph type="sldNum" idx="12"/>
          </p:nvPr>
        </p:nvSpPr>
        <p:spPr/>
        <p:txBody>
          <a:bodyPr/>
          <a:lstStyle/>
          <a:p>
            <a:pPr marL="0" lvl="0" indent="0" algn="r" rtl="0">
              <a:spcBef>
                <a:spcPts val="0"/>
              </a:spcBef>
              <a:spcAft>
                <a:spcPts val="0"/>
              </a:spcAft>
              <a:buNone/>
            </a:pPr>
            <a:r>
              <a:rPr lang="en-US"/>
              <a:t>[</a:t>
            </a:r>
            <a:fld id="{00000000-1234-1234-1234-123412341234}" type="slidenum">
              <a:rPr lang="en-US">
                <a:solidFill>
                  <a:srgbClr val="EA4E60"/>
                </a:solidFill>
              </a:rPr>
              <a:t>3</a:t>
            </a:fld>
            <a:r>
              <a:rPr lang="en-US"/>
              <a:t>]</a:t>
            </a:r>
            <a:endParaRPr/>
          </a:p>
        </p:txBody>
      </p:sp>
      <p:sp>
        <p:nvSpPr>
          <p:cNvPr id="3" name="CaixaDeTexto 2">
            <a:extLst>
              <a:ext uri="{FF2B5EF4-FFF2-40B4-BE49-F238E27FC236}">
                <a16:creationId xmlns:a16="http://schemas.microsoft.com/office/drawing/2014/main" id="{91C49401-92B4-449D-E1BF-F5B8171C9E8F}"/>
              </a:ext>
            </a:extLst>
          </p:cNvPr>
          <p:cNvSpPr txBox="1"/>
          <p:nvPr/>
        </p:nvSpPr>
        <p:spPr>
          <a:xfrm>
            <a:off x="991341" y="1290136"/>
            <a:ext cx="7171403"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4000" b="1">
                <a:latin typeface="Calibri"/>
              </a:rPr>
              <a:t>ATENTE-SE A SEÇÃO DE "ANOTAÇÕES" PARA COMENTÁRIOS E EXPLICAÇÕES SOBRE O SLIDE.</a:t>
            </a:r>
            <a:endParaRPr lang="pt-BR"/>
          </a:p>
        </p:txBody>
      </p:sp>
    </p:spTree>
    <p:extLst>
      <p:ext uri="{BB962C8B-B14F-4D97-AF65-F5344CB8AC3E}">
        <p14:creationId xmlns:p14="http://schemas.microsoft.com/office/powerpoint/2010/main" val="284388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75AB67ED-9D81-3434-A582-6F099DEFBCBC}"/>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CD6DC101-F298-C0D7-0136-ECE3415486D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Criar e executar uma imagem de contêiner usando as Tarefas do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53E23353-0E18-F277-185B-69FC4D96381B}"/>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02</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5435B598-E767-E206-974C-EAC5FE464AA2}"/>
              </a:ext>
            </a:extLst>
          </p:cNvPr>
          <p:cNvSpPr>
            <a:spLocks noGrp="1"/>
          </p:cNvSpPr>
          <p:nvPr>
            <p:ph type="sldNum" idx="12"/>
          </p:nvPr>
        </p:nvSpPr>
        <p:spPr/>
        <p:txBody>
          <a:bodyPr/>
          <a:lstStyle/>
          <a:p>
            <a:r>
              <a:rPr lang="en-US"/>
              <a:t>[</a:t>
            </a:r>
            <a:fld id="{00000000-1234-1234-1234-123412341234}" type="slidenum">
              <a:rPr lang="en-US">
                <a:solidFill>
                  <a:srgbClr val="EA4E60"/>
                </a:solidFill>
              </a:rPr>
              <a:t>30</a:t>
            </a:fld>
            <a:r>
              <a:rPr lang="en-US"/>
              <a:t>]</a:t>
            </a:r>
            <a:endParaRPr lang="pt-BR"/>
          </a:p>
        </p:txBody>
      </p:sp>
      <p:pic>
        <p:nvPicPr>
          <p:cNvPr id="4" name="Imagem 3">
            <a:extLst>
              <a:ext uri="{FF2B5EF4-FFF2-40B4-BE49-F238E27FC236}">
                <a16:creationId xmlns:a16="http://schemas.microsoft.com/office/drawing/2014/main" id="{380D6E47-BCAD-F1A2-2E3C-6939B67D80AB}"/>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501495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82F9A-F659-CDFB-4B89-F7866B102DE0}"/>
              </a:ext>
            </a:extLst>
          </p:cNvPr>
          <p:cNvSpPr>
            <a:spLocks noGrp="1"/>
          </p:cNvSpPr>
          <p:nvPr>
            <p:ph type="title"/>
          </p:nvPr>
        </p:nvSpPr>
        <p:spPr>
          <a:xfrm>
            <a:off x="342000" y="0"/>
            <a:ext cx="8274305" cy="999871"/>
          </a:xfrm>
        </p:spPr>
        <p:txBody>
          <a:bodyPr>
            <a:normAutofit/>
          </a:bodyPr>
          <a:lstStyle/>
          <a:p>
            <a:pPr>
              <a:lnSpc>
                <a:spcPct val="100000"/>
              </a:lnSpc>
            </a:pPr>
            <a:r>
              <a:rPr lang="pt-BR" sz="2400" dirty="0">
                <a:solidFill>
                  <a:srgbClr val="000000"/>
                </a:solidFill>
                <a:latin typeface="Segoe UI Semibold"/>
                <a:ea typeface="Segoe UI Semibold"/>
                <a:cs typeface="Segoe UI Semibold" charset="0"/>
              </a:rPr>
              <a:t>Exercício: implantar uma instância de contêiner usando a CLI do Azure</a:t>
            </a:r>
          </a:p>
        </p:txBody>
      </p:sp>
      <p:sp>
        <p:nvSpPr>
          <p:cNvPr id="5" name="Content Placeholder 4">
            <a:extLst>
              <a:ext uri="{FF2B5EF4-FFF2-40B4-BE49-F238E27FC236}">
                <a16:creationId xmlns:a16="http://schemas.microsoft.com/office/drawing/2014/main" id="{08A891AE-CDD2-6514-D194-D05828BCBF68}"/>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aprenderá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a usar a CLI do Azure no Azure Cloud Shell para criar e executar um contêiner nas Instâncias de Contêiner do Azure.</a:t>
            </a:r>
          </a:p>
        </p:txBody>
      </p:sp>
      <p:sp>
        <p:nvSpPr>
          <p:cNvPr id="6" name="Content Placeholder 5">
            <a:extLst>
              <a:ext uri="{FF2B5EF4-FFF2-40B4-BE49-F238E27FC236}">
                <a16:creationId xmlns:a16="http://schemas.microsoft.com/office/drawing/2014/main" id="{881A883D-06AE-9BF1-EDA6-B96F619F8C09}"/>
              </a:ext>
            </a:extLst>
          </p:cNvPr>
          <p:cNvSpPr>
            <a:spLocks noGrp="1"/>
          </p:cNvSpPr>
          <p:nvPr>
            <p:ph sz="quarter" idx="13"/>
          </p:nvPr>
        </p:nvSpPr>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500" dirty="0">
                <a:solidFill>
                  <a:srgbClr val="000000"/>
                </a:solidFill>
                <a:latin typeface="Segoe UI"/>
                <a:ea typeface="Segoe UI"/>
                <a:cs typeface="Segoe UI"/>
              </a:rPr>
              <a:t>Criar o grupo de recursos</a:t>
            </a:r>
          </a:p>
          <a:p>
            <a:r>
              <a:rPr lang="pt-BR" sz="1500" dirty="0">
                <a:solidFill>
                  <a:srgbClr val="000000"/>
                </a:solidFill>
                <a:latin typeface="Segoe UI"/>
                <a:ea typeface="Segoe UI"/>
                <a:cs typeface="Segoe UI"/>
              </a:rPr>
              <a:t>Criar um contêiner</a:t>
            </a:r>
          </a:p>
          <a:p>
            <a:r>
              <a:rPr lang="pt-BR" sz="1500" dirty="0">
                <a:solidFill>
                  <a:srgbClr val="000000"/>
                </a:solidFill>
                <a:latin typeface="Segoe UI"/>
                <a:ea typeface="Segoe UI"/>
                <a:cs typeface="Segoe UI"/>
              </a:rPr>
              <a:t>Verificar se o contêiner está em execução</a:t>
            </a:r>
          </a:p>
          <a:p>
            <a:r>
              <a:rPr lang="pt-BR" sz="15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5353537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E5E56422-6E8E-6172-2AEF-188B18DE38A9}"/>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BF506328-1693-E04A-663F-E98C7666F6E4}"/>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Implementar os Aplicativos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FAF0A056-0EE2-6FFD-89C2-7BFF935DABFA}"/>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8CD79B43-E772-B231-4AD7-3AF593FBEAB0}"/>
              </a:ext>
            </a:extLst>
          </p:cNvPr>
          <p:cNvSpPr>
            <a:spLocks noGrp="1"/>
          </p:cNvSpPr>
          <p:nvPr>
            <p:ph type="sldNum" idx="12"/>
          </p:nvPr>
        </p:nvSpPr>
        <p:spPr/>
        <p:txBody>
          <a:bodyPr/>
          <a:lstStyle/>
          <a:p>
            <a:r>
              <a:rPr lang="en-US"/>
              <a:t>[</a:t>
            </a:r>
            <a:fld id="{00000000-1234-1234-1234-123412341234}" type="slidenum">
              <a:rPr lang="en-US">
                <a:solidFill>
                  <a:srgbClr val="EA4E60"/>
                </a:solidFill>
              </a:rPr>
              <a:t>32</a:t>
            </a:fld>
            <a:r>
              <a:rPr lang="en-US"/>
              <a:t>]</a:t>
            </a:r>
            <a:endParaRPr lang="pt-BR"/>
          </a:p>
        </p:txBody>
      </p:sp>
      <p:pic>
        <p:nvPicPr>
          <p:cNvPr id="2" name="Imagem 1">
            <a:extLst>
              <a:ext uri="{FF2B5EF4-FFF2-40B4-BE49-F238E27FC236}">
                <a16:creationId xmlns:a16="http://schemas.microsoft.com/office/drawing/2014/main" id="{9B7845BB-943C-AA4F-2580-603524C0050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853209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E00E192C-BECB-E43A-7273-2D4CE76894AF}"/>
              </a:ext>
            </a:extLst>
          </p:cNvPr>
          <p:cNvSpPr>
            <a:spLocks noGrp="1"/>
          </p:cNvSpPr>
          <p:nvPr>
            <p:ph type="title"/>
          </p:nvPr>
        </p:nvSpPr>
        <p:spPr/>
        <p:txBody>
          <a:bodyPr/>
          <a:lstStyle/>
          <a:p>
            <a:r>
              <a:rPr lang="pt-BR" dirty="0"/>
              <a:t>O que são Container Apps ?</a:t>
            </a:r>
          </a:p>
        </p:txBody>
      </p:sp>
      <p:sp>
        <p:nvSpPr>
          <p:cNvPr id="4" name="Espaço Reservado para Conteúdo 3">
            <a:extLst>
              <a:ext uri="{FF2B5EF4-FFF2-40B4-BE49-F238E27FC236}">
                <a16:creationId xmlns:a16="http://schemas.microsoft.com/office/drawing/2014/main" id="{3CC65617-B1CC-2667-F16E-2EEFEF848EE2}"/>
              </a:ext>
            </a:extLst>
          </p:cNvPr>
          <p:cNvSpPr>
            <a:spLocks noGrp="1"/>
          </p:cNvSpPr>
          <p:nvPr>
            <p:ph idx="1"/>
          </p:nvPr>
        </p:nvSpPr>
        <p:spPr/>
        <p:txBody>
          <a:bodyPr/>
          <a:lstStyle/>
          <a:p>
            <a:r>
              <a:rPr lang="pt-BR" dirty="0"/>
              <a:t>Execução </a:t>
            </a:r>
            <a:r>
              <a:rPr lang="pt-BR" dirty="0" err="1"/>
              <a:t>Serverless</a:t>
            </a:r>
            <a:endParaRPr lang="pt-BR" dirty="0"/>
          </a:p>
          <a:p>
            <a:r>
              <a:rPr lang="pt-BR" dirty="0"/>
              <a:t>Escalabilidade Automática</a:t>
            </a:r>
          </a:p>
          <a:p>
            <a:r>
              <a:rPr lang="pt-BR" dirty="0"/>
              <a:t>Ambiente Gerenciado</a:t>
            </a:r>
          </a:p>
          <a:p>
            <a:r>
              <a:rPr lang="pt-BR" dirty="0"/>
              <a:t>Suporte a </a:t>
            </a:r>
            <a:r>
              <a:rPr lang="pt-BR" dirty="0" err="1"/>
              <a:t>Microserviços</a:t>
            </a:r>
            <a:endParaRPr lang="pt-BR" dirty="0"/>
          </a:p>
          <a:p>
            <a:r>
              <a:rPr lang="pt-BR" dirty="0"/>
              <a:t>Integração com Eventos e Workflows</a:t>
            </a:r>
          </a:p>
        </p:txBody>
      </p:sp>
      <p:sp>
        <p:nvSpPr>
          <p:cNvPr id="2" name="Espaço Reservado para Número de Slide 1">
            <a:extLst>
              <a:ext uri="{FF2B5EF4-FFF2-40B4-BE49-F238E27FC236}">
                <a16:creationId xmlns:a16="http://schemas.microsoft.com/office/drawing/2014/main" id="{7B0EA5B5-02BC-3ED7-E0CB-AD9153822C49}"/>
              </a:ext>
            </a:extLst>
          </p:cNvPr>
          <p:cNvSpPr>
            <a:spLocks noGrp="1"/>
          </p:cNvSpPr>
          <p:nvPr>
            <p:ph type="sldNum" sz="quarter" idx="12"/>
          </p:nvPr>
        </p:nvSpPr>
        <p:spPr/>
        <p:txBody>
          <a:bodyPr/>
          <a:lstStyle/>
          <a:p>
            <a:pPr marL="0" lvl="0" indent="0" algn="r" rtl="0">
              <a:spcBef>
                <a:spcPts val="0"/>
              </a:spcBef>
              <a:spcAft>
                <a:spcPts val="0"/>
              </a:spcAft>
              <a:buNone/>
            </a:pPr>
            <a:r>
              <a:rPr lang="en-US"/>
              <a:t>[</a:t>
            </a:r>
            <a:fld id="{00000000-1234-1234-1234-123412341234}" type="slidenum">
              <a:rPr lang="en-US" smtClean="0">
                <a:solidFill>
                  <a:srgbClr val="EA4E60"/>
                </a:solidFill>
              </a:rPr>
              <a:t>33</a:t>
            </a:fld>
            <a:r>
              <a:rPr lang="en-US"/>
              <a:t>]</a:t>
            </a:r>
            <a:endParaRPr/>
          </a:p>
        </p:txBody>
      </p:sp>
    </p:spTree>
    <p:extLst>
      <p:ext uri="{BB962C8B-B14F-4D97-AF65-F5344CB8AC3E}">
        <p14:creationId xmlns:p14="http://schemas.microsoft.com/office/powerpoint/2010/main" val="53415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5E9315-C44D-508D-6197-98F4DB425077}"/>
              </a:ext>
            </a:extLst>
          </p:cNvPr>
          <p:cNvSpPr>
            <a:spLocks noGrp="1"/>
          </p:cNvSpPr>
          <p:nvPr>
            <p:ph type="title"/>
          </p:nvPr>
        </p:nvSpPr>
        <p:spPr/>
        <p:txBody>
          <a:bodyPr/>
          <a:lstStyle/>
          <a:p>
            <a:r>
              <a:rPr lang="pt-BR" dirty="0"/>
              <a:t>Casos de Uso para Container Apps</a:t>
            </a:r>
          </a:p>
        </p:txBody>
      </p:sp>
      <p:sp>
        <p:nvSpPr>
          <p:cNvPr id="3" name="Espaço Reservado para Conteúdo 2">
            <a:extLst>
              <a:ext uri="{FF2B5EF4-FFF2-40B4-BE49-F238E27FC236}">
                <a16:creationId xmlns:a16="http://schemas.microsoft.com/office/drawing/2014/main" id="{C5A179CE-9311-C74E-B25C-71EB78AEA2D0}"/>
              </a:ext>
            </a:extLst>
          </p:cNvPr>
          <p:cNvSpPr>
            <a:spLocks noGrp="1"/>
          </p:cNvSpPr>
          <p:nvPr>
            <p:ph idx="1"/>
          </p:nvPr>
        </p:nvSpPr>
        <p:spPr/>
        <p:txBody>
          <a:bodyPr/>
          <a:lstStyle/>
          <a:p>
            <a:r>
              <a:rPr lang="pt-BR" dirty="0"/>
              <a:t>Aplicações Web e APIs</a:t>
            </a:r>
          </a:p>
          <a:p>
            <a:r>
              <a:rPr lang="pt-BR" dirty="0"/>
              <a:t>Arquiteturas de </a:t>
            </a:r>
            <a:r>
              <a:rPr lang="pt-BR" dirty="0" err="1"/>
              <a:t>Microserviços</a:t>
            </a:r>
            <a:endParaRPr lang="pt-BR" dirty="0"/>
          </a:p>
          <a:p>
            <a:r>
              <a:rPr lang="pt-BR" dirty="0"/>
              <a:t>Processamento de Eventos</a:t>
            </a:r>
          </a:p>
          <a:p>
            <a:r>
              <a:rPr lang="pt-BR" dirty="0"/>
              <a:t>Ambientes de Desenvolvimento e Teste</a:t>
            </a:r>
          </a:p>
        </p:txBody>
      </p:sp>
      <p:sp>
        <p:nvSpPr>
          <p:cNvPr id="4" name="Espaço Reservado para Número de Slide 3">
            <a:extLst>
              <a:ext uri="{FF2B5EF4-FFF2-40B4-BE49-F238E27FC236}">
                <a16:creationId xmlns:a16="http://schemas.microsoft.com/office/drawing/2014/main" id="{A12A907D-5B77-C17A-B52C-71BB6D7AB57D}"/>
              </a:ext>
            </a:extLst>
          </p:cNvPr>
          <p:cNvSpPr>
            <a:spLocks noGrp="1"/>
          </p:cNvSpPr>
          <p:nvPr>
            <p:ph type="sldNum" sz="quarter" idx="12"/>
          </p:nvPr>
        </p:nvSpPr>
        <p:spPr/>
        <p:txBody>
          <a:bodyPr/>
          <a:lstStyle/>
          <a:p>
            <a:fld id="{48F63A3B-78C7-47BE-AE5E-E10140E04643}" type="slidenum">
              <a:rPr lang="en-US" smtClean="0"/>
              <a:t>34</a:t>
            </a:fld>
            <a:endParaRPr lang="en-US"/>
          </a:p>
        </p:txBody>
      </p:sp>
    </p:spTree>
    <p:extLst>
      <p:ext uri="{BB962C8B-B14F-4D97-AF65-F5344CB8AC3E}">
        <p14:creationId xmlns:p14="http://schemas.microsoft.com/office/powerpoint/2010/main" val="2140852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3CA4E-6A8E-54A3-BB87-65E19BFC39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7C8F375-3DB1-9810-9248-4DEE6CB33899}"/>
              </a:ext>
            </a:extLst>
          </p:cNvPr>
          <p:cNvSpPr>
            <a:spLocks noGrp="1"/>
          </p:cNvSpPr>
          <p:nvPr>
            <p:ph type="title"/>
          </p:nvPr>
        </p:nvSpPr>
        <p:spPr/>
        <p:txBody>
          <a:bodyPr/>
          <a:lstStyle/>
          <a:p>
            <a:r>
              <a:rPr lang="pt-BR" dirty="0"/>
              <a:t>Container Apps </a:t>
            </a:r>
            <a:r>
              <a:rPr lang="pt-BR" dirty="0" err="1"/>
              <a:t>Vs</a:t>
            </a:r>
            <a:r>
              <a:rPr lang="pt-BR" dirty="0"/>
              <a:t> AKS</a:t>
            </a:r>
          </a:p>
        </p:txBody>
      </p:sp>
      <p:sp>
        <p:nvSpPr>
          <p:cNvPr id="4" name="Espaço Reservado para Número de Slide 3">
            <a:extLst>
              <a:ext uri="{FF2B5EF4-FFF2-40B4-BE49-F238E27FC236}">
                <a16:creationId xmlns:a16="http://schemas.microsoft.com/office/drawing/2014/main" id="{B56EA737-A8D5-A696-DA74-70C190B7950C}"/>
              </a:ext>
            </a:extLst>
          </p:cNvPr>
          <p:cNvSpPr>
            <a:spLocks noGrp="1"/>
          </p:cNvSpPr>
          <p:nvPr>
            <p:ph type="sldNum" sz="quarter" idx="12"/>
          </p:nvPr>
        </p:nvSpPr>
        <p:spPr/>
        <p:txBody>
          <a:bodyPr/>
          <a:lstStyle/>
          <a:p>
            <a:fld id="{48F63A3B-78C7-47BE-AE5E-E10140E04643}" type="slidenum">
              <a:rPr lang="en-US" smtClean="0"/>
              <a:t>35</a:t>
            </a:fld>
            <a:endParaRPr lang="en-US"/>
          </a:p>
        </p:txBody>
      </p:sp>
      <p:graphicFrame>
        <p:nvGraphicFramePr>
          <p:cNvPr id="12" name="Tabela 11">
            <a:extLst>
              <a:ext uri="{FF2B5EF4-FFF2-40B4-BE49-F238E27FC236}">
                <a16:creationId xmlns:a16="http://schemas.microsoft.com/office/drawing/2014/main" id="{17A131E5-9AE9-00AF-DD49-AB87AC0C2615}"/>
              </a:ext>
            </a:extLst>
          </p:cNvPr>
          <p:cNvGraphicFramePr>
            <a:graphicFrameLocks noGrp="1"/>
          </p:cNvGraphicFramePr>
          <p:nvPr>
            <p:extLst>
              <p:ext uri="{D42A27DB-BD31-4B8C-83A1-F6EECF244321}">
                <p14:modId xmlns:p14="http://schemas.microsoft.com/office/powerpoint/2010/main" val="2786680370"/>
              </p:ext>
            </p:extLst>
          </p:nvPr>
        </p:nvGraphicFramePr>
        <p:xfrm>
          <a:off x="156210" y="1208404"/>
          <a:ext cx="8751569" cy="2797060"/>
        </p:xfrm>
        <a:graphic>
          <a:graphicData uri="http://schemas.openxmlformats.org/drawingml/2006/table">
            <a:tbl>
              <a:tblPr>
                <a:tableStyleId>{5C22544A-7EE6-4342-B048-85BDC9FD1C3A}</a:tableStyleId>
              </a:tblPr>
              <a:tblGrid>
                <a:gridCol w="1710690">
                  <a:extLst>
                    <a:ext uri="{9D8B030D-6E8A-4147-A177-3AD203B41FA5}">
                      <a16:colId xmlns:a16="http://schemas.microsoft.com/office/drawing/2014/main" val="4186839793"/>
                    </a:ext>
                  </a:extLst>
                </a:gridCol>
                <a:gridCol w="2379717">
                  <a:extLst>
                    <a:ext uri="{9D8B030D-6E8A-4147-A177-3AD203B41FA5}">
                      <a16:colId xmlns:a16="http://schemas.microsoft.com/office/drawing/2014/main" val="3726367158"/>
                    </a:ext>
                  </a:extLst>
                </a:gridCol>
                <a:gridCol w="2326257">
                  <a:extLst>
                    <a:ext uri="{9D8B030D-6E8A-4147-A177-3AD203B41FA5}">
                      <a16:colId xmlns:a16="http://schemas.microsoft.com/office/drawing/2014/main" val="3978027700"/>
                    </a:ext>
                  </a:extLst>
                </a:gridCol>
                <a:gridCol w="2334905">
                  <a:extLst>
                    <a:ext uri="{9D8B030D-6E8A-4147-A177-3AD203B41FA5}">
                      <a16:colId xmlns:a16="http://schemas.microsoft.com/office/drawing/2014/main" val="3362735786"/>
                    </a:ext>
                  </a:extLst>
                </a:gridCol>
              </a:tblGrid>
              <a:tr h="177695">
                <a:tc>
                  <a:txBody>
                    <a:bodyPr/>
                    <a:lstStyle/>
                    <a:p>
                      <a:pPr algn="ctr" fontAlgn="ctr"/>
                      <a:r>
                        <a:rPr lang="pt-BR" sz="1400" u="none" strike="noStrike">
                          <a:effectLst/>
                        </a:rPr>
                        <a:t>Critério</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AKS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Container Apps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Web Apps</a:t>
                      </a:r>
                      <a:endParaRPr lang="pt-BR" sz="1400" b="1"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2599841595"/>
                  </a:ext>
                </a:extLst>
              </a:tr>
              <a:tr h="355388">
                <a:tc>
                  <a:txBody>
                    <a:bodyPr/>
                    <a:lstStyle/>
                    <a:p>
                      <a:pPr algn="l" fontAlgn="ctr"/>
                      <a:r>
                        <a:rPr lang="pt-BR" sz="1400" u="none" strike="noStrike">
                          <a:effectLst/>
                        </a:rPr>
                        <a:t>Complexidade de Gerenciamento</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Alta – Requer gerenciamento do cluster, configuração do Kubernetes e monitoramento detalhado.</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Moderada – Oferece abstração da infraestrutura com uma experiência serverless, reduzindo a complexidade.</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Baixa – Serviço PaaS totalmente gerenciado, com foco na aplicação e menos na infraestrutura.</a:t>
                      </a:r>
                      <a:endParaRPr lang="pt-BR" sz="1400" b="0"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3602925883"/>
                  </a:ext>
                </a:extLst>
              </a:tr>
              <a:tr h="533083">
                <a:tc>
                  <a:txBody>
                    <a:bodyPr/>
                    <a:lstStyle/>
                    <a:p>
                      <a:pPr algn="l" fontAlgn="ctr"/>
                      <a:r>
                        <a:rPr lang="pt-BR" sz="1400" u="none" strike="noStrike">
                          <a:effectLst/>
                        </a:rPr>
                        <a:t>Suporte a Containers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Completo – Ideal para cargas de trabalho conteinerizadas com controle total sobre o ambiente e personalizações.</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Sim – Focado em containers, porém com abstração do cluster e sem a necessidade de orquestração manual.</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Parcial – Suporta deployment de containers, mas o foco principal é em aplicações web.</a:t>
                      </a:r>
                      <a:endParaRPr lang="pt-BR" sz="1400" b="0"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3717790372"/>
                  </a:ext>
                </a:extLst>
              </a:tr>
              <a:tr h="533083">
                <a:tc>
                  <a:txBody>
                    <a:bodyPr/>
                    <a:lstStyle/>
                    <a:p>
                      <a:pPr algn="l" fontAlgn="ctr"/>
                      <a:r>
                        <a:rPr lang="pt-BR" sz="1400" u="none" strike="noStrike">
                          <a:effectLst/>
                        </a:rPr>
                        <a:t>Escalabilidade</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Altamente customizável – Permite escalabilidade granular e configurações avançadas para cargas intensivas.</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Escalabilidade automática – Ajuste dinâmico das instâncias conforme a demanda, sem intervenção manual.</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dirty="0">
                          <a:effectLst/>
                        </a:rPr>
                        <a:t>Escalabilidade automática – Dimensionamento baseado em regras predefinidas, ideal para aplicações web.</a:t>
                      </a:r>
                      <a:endParaRPr lang="pt-BR" sz="1400" b="0" i="0" u="none" strike="noStrike" dirty="0">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151047263"/>
                  </a:ext>
                </a:extLst>
              </a:tr>
            </a:tbl>
          </a:graphicData>
        </a:graphic>
      </p:graphicFrame>
    </p:spTree>
    <p:extLst>
      <p:ext uri="{BB962C8B-B14F-4D97-AF65-F5344CB8AC3E}">
        <p14:creationId xmlns:p14="http://schemas.microsoft.com/office/powerpoint/2010/main" val="1853867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EC5CA-B881-D65E-D690-D95D6D2BE6D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DF8FB72-5F3E-60D0-EE1D-2F7E164A4A89}"/>
              </a:ext>
            </a:extLst>
          </p:cNvPr>
          <p:cNvSpPr>
            <a:spLocks noGrp="1"/>
          </p:cNvSpPr>
          <p:nvPr>
            <p:ph type="title"/>
          </p:nvPr>
        </p:nvSpPr>
        <p:spPr/>
        <p:txBody>
          <a:bodyPr/>
          <a:lstStyle/>
          <a:p>
            <a:r>
              <a:rPr lang="pt-BR" dirty="0"/>
              <a:t>Container Apps </a:t>
            </a:r>
            <a:r>
              <a:rPr lang="pt-BR" dirty="0" err="1"/>
              <a:t>Vs</a:t>
            </a:r>
            <a:r>
              <a:rPr lang="pt-BR" dirty="0"/>
              <a:t> AKS</a:t>
            </a:r>
          </a:p>
        </p:txBody>
      </p:sp>
      <p:sp>
        <p:nvSpPr>
          <p:cNvPr id="4" name="Espaço Reservado para Número de Slide 3">
            <a:extLst>
              <a:ext uri="{FF2B5EF4-FFF2-40B4-BE49-F238E27FC236}">
                <a16:creationId xmlns:a16="http://schemas.microsoft.com/office/drawing/2014/main" id="{EAD0B73B-8A5E-FE67-F07F-08E15480F14F}"/>
              </a:ext>
            </a:extLst>
          </p:cNvPr>
          <p:cNvSpPr>
            <a:spLocks noGrp="1"/>
          </p:cNvSpPr>
          <p:nvPr>
            <p:ph type="sldNum" sz="quarter" idx="12"/>
          </p:nvPr>
        </p:nvSpPr>
        <p:spPr/>
        <p:txBody>
          <a:bodyPr/>
          <a:lstStyle/>
          <a:p>
            <a:fld id="{48F63A3B-78C7-47BE-AE5E-E10140E04643}" type="slidenum">
              <a:rPr lang="en-US" smtClean="0"/>
              <a:t>36</a:t>
            </a:fld>
            <a:endParaRPr lang="en-US"/>
          </a:p>
        </p:txBody>
      </p:sp>
      <p:graphicFrame>
        <p:nvGraphicFramePr>
          <p:cNvPr id="3" name="Tabela 2">
            <a:extLst>
              <a:ext uri="{FF2B5EF4-FFF2-40B4-BE49-F238E27FC236}">
                <a16:creationId xmlns:a16="http://schemas.microsoft.com/office/drawing/2014/main" id="{742A51E7-6C81-16D6-1A34-91B5C3CF995D}"/>
              </a:ext>
            </a:extLst>
          </p:cNvPr>
          <p:cNvGraphicFramePr>
            <a:graphicFrameLocks noGrp="1"/>
          </p:cNvGraphicFramePr>
          <p:nvPr>
            <p:extLst>
              <p:ext uri="{D42A27DB-BD31-4B8C-83A1-F6EECF244321}">
                <p14:modId xmlns:p14="http://schemas.microsoft.com/office/powerpoint/2010/main" val="3913199978"/>
              </p:ext>
            </p:extLst>
          </p:nvPr>
        </p:nvGraphicFramePr>
        <p:xfrm>
          <a:off x="196850" y="1147719"/>
          <a:ext cx="8750299" cy="3650500"/>
        </p:xfrm>
        <a:graphic>
          <a:graphicData uri="http://schemas.openxmlformats.org/drawingml/2006/table">
            <a:tbl>
              <a:tblPr>
                <a:tableStyleId>{5C22544A-7EE6-4342-B048-85BDC9FD1C3A}</a:tableStyleId>
              </a:tblPr>
              <a:tblGrid>
                <a:gridCol w="1452620">
                  <a:extLst>
                    <a:ext uri="{9D8B030D-6E8A-4147-A177-3AD203B41FA5}">
                      <a16:colId xmlns:a16="http://schemas.microsoft.com/office/drawing/2014/main" val="613752739"/>
                    </a:ext>
                  </a:extLst>
                </a:gridCol>
                <a:gridCol w="2637194">
                  <a:extLst>
                    <a:ext uri="{9D8B030D-6E8A-4147-A177-3AD203B41FA5}">
                      <a16:colId xmlns:a16="http://schemas.microsoft.com/office/drawing/2014/main" val="585887216"/>
                    </a:ext>
                  </a:extLst>
                </a:gridCol>
                <a:gridCol w="2325919">
                  <a:extLst>
                    <a:ext uri="{9D8B030D-6E8A-4147-A177-3AD203B41FA5}">
                      <a16:colId xmlns:a16="http://schemas.microsoft.com/office/drawing/2014/main" val="2361945967"/>
                    </a:ext>
                  </a:extLst>
                </a:gridCol>
                <a:gridCol w="2334566">
                  <a:extLst>
                    <a:ext uri="{9D8B030D-6E8A-4147-A177-3AD203B41FA5}">
                      <a16:colId xmlns:a16="http://schemas.microsoft.com/office/drawing/2014/main" val="2756373693"/>
                    </a:ext>
                  </a:extLst>
                </a:gridCol>
              </a:tblGrid>
              <a:tr h="116898">
                <a:tc>
                  <a:txBody>
                    <a:bodyPr/>
                    <a:lstStyle/>
                    <a:p>
                      <a:pPr algn="ctr" fontAlgn="ctr"/>
                      <a:r>
                        <a:rPr lang="pt-BR" sz="1400" u="none" strike="noStrike">
                          <a:effectLst/>
                        </a:rPr>
                        <a:t>Critério</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AKS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Container Apps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ctr" fontAlgn="ctr"/>
                      <a:r>
                        <a:rPr lang="pt-BR" sz="1400" u="none" strike="noStrike">
                          <a:effectLst/>
                        </a:rPr>
                        <a:t>Web Apps</a:t>
                      </a:r>
                      <a:endParaRPr lang="pt-BR" sz="1400" b="1"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2333455967"/>
                  </a:ext>
                </a:extLst>
              </a:tr>
              <a:tr h="350693">
                <a:tc>
                  <a:txBody>
                    <a:bodyPr/>
                    <a:lstStyle/>
                    <a:p>
                      <a:pPr algn="l" fontAlgn="ctr"/>
                      <a:r>
                        <a:rPr lang="pt-BR" sz="1400" u="none" strike="noStrike">
                          <a:effectLst/>
                        </a:rPr>
                        <a:t>Flexibilidade e Customização</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Alta – Oferece maior controle, personalizações e integrações complexas, ideal para arquiteturas distribuídas e microserviços.</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Média – Fornece flexibilidade para workloads serverless e microserviços, mas com limites de customização em comparação ao AKS.</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Limitada – Voltada para aplicações web tradicionais, com opções de configuração mais restritas.</a:t>
                      </a:r>
                      <a:endParaRPr lang="pt-BR" sz="1400" b="0"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1375030409"/>
                  </a:ext>
                </a:extLst>
              </a:tr>
              <a:tr h="350693">
                <a:tc>
                  <a:txBody>
                    <a:bodyPr/>
                    <a:lstStyle/>
                    <a:p>
                      <a:pPr algn="l" fontAlgn="ctr"/>
                      <a:r>
                        <a:rPr lang="pt-BR" sz="1400" u="none" strike="noStrike">
                          <a:effectLst/>
                        </a:rPr>
                        <a:t>Casos de Uso Típicos</a:t>
                      </a:r>
                      <a:endParaRPr lang="pt-BR" sz="1400" b="1"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Aplicações complexas, arquiteturas de microserviços, ambientes híbridos, processamento intensivo e cenários que exigem total controle da orquestração.</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Workloads baseados em eventos, microserviços serverless, aplicações que se beneficiam do auto-scaling sem a complexidade de um cluster.</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Aplicações web, APIs tradicionais e sites onde o foco está no desenvolvimento da aplicação sem a preocupação com a infraestrutura.</a:t>
                      </a:r>
                      <a:endParaRPr lang="pt-BR" sz="1400" b="0" i="0" u="none" strike="noStrike">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2137668408"/>
                  </a:ext>
                </a:extLst>
              </a:tr>
              <a:tr h="350693">
                <a:tc>
                  <a:txBody>
                    <a:bodyPr/>
                    <a:lstStyle/>
                    <a:p>
                      <a:pPr algn="l" fontAlgn="ctr"/>
                      <a:r>
                        <a:rPr lang="pt-BR" sz="1400" u="none" strike="noStrike" dirty="0">
                          <a:effectLst/>
                        </a:rPr>
                        <a:t>Integração com </a:t>
                      </a:r>
                      <a:r>
                        <a:rPr lang="pt-BR" sz="1400" u="none" strike="noStrike" dirty="0" err="1">
                          <a:effectLst/>
                        </a:rPr>
                        <a:t>DevOps</a:t>
                      </a:r>
                      <a:endParaRPr lang="pt-BR" sz="1400" b="1" i="0" u="none" strike="noStrike" dirty="0">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Avançada – Integração robusta com pipelines CI/CD, automação e monitoramento, mas exige maior conhecimento técnico.</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a:effectLst/>
                        </a:rPr>
                        <a:t>Boa – Integração facilitada com ferramentas de DevOps, mantendo o equilíbrio entre automação e simplicidade.</a:t>
                      </a:r>
                      <a:endParaRPr lang="pt-BR" sz="1400" b="0" i="0" u="none" strike="noStrike">
                        <a:solidFill>
                          <a:srgbClr val="000000"/>
                        </a:solidFill>
                        <a:effectLst/>
                        <a:latin typeface="Aptos Narrow" panose="020B0004020202020204" pitchFamily="34" charset="0"/>
                      </a:endParaRPr>
                    </a:p>
                  </a:txBody>
                  <a:tcPr marL="5845" marR="5845" marT="5845" marB="0" anchor="ctr"/>
                </a:tc>
                <a:tc>
                  <a:txBody>
                    <a:bodyPr/>
                    <a:lstStyle/>
                    <a:p>
                      <a:pPr algn="l" fontAlgn="ctr"/>
                      <a:r>
                        <a:rPr lang="pt-BR" sz="1400" u="none" strike="noStrike" dirty="0">
                          <a:effectLst/>
                        </a:rPr>
                        <a:t>Simples – Fácil integração com ferramentas de desenvolvimento e pipelines, ideal para cenários onde o foco é a entrega rápida de aplicações web.</a:t>
                      </a:r>
                      <a:endParaRPr lang="pt-BR" sz="1400" b="0" i="0" u="none" strike="noStrike" dirty="0">
                        <a:solidFill>
                          <a:srgbClr val="000000"/>
                        </a:solidFill>
                        <a:effectLst/>
                        <a:latin typeface="Aptos Narrow" panose="020B0004020202020204" pitchFamily="34" charset="0"/>
                      </a:endParaRPr>
                    </a:p>
                  </a:txBody>
                  <a:tcPr marL="5845" marR="5845" marT="5845" marB="0" anchor="ctr"/>
                </a:tc>
                <a:extLst>
                  <a:ext uri="{0D108BD9-81ED-4DB2-BD59-A6C34878D82A}">
                    <a16:rowId xmlns:a16="http://schemas.microsoft.com/office/drawing/2014/main" val="1756695291"/>
                  </a:ext>
                </a:extLst>
              </a:tr>
            </a:tbl>
          </a:graphicData>
        </a:graphic>
      </p:graphicFrame>
    </p:spTree>
    <p:extLst>
      <p:ext uri="{BB962C8B-B14F-4D97-AF65-F5344CB8AC3E}">
        <p14:creationId xmlns:p14="http://schemas.microsoft.com/office/powerpoint/2010/main" val="977474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BE40B8A4-C397-47B9-BF39-AF717D08C822}"/>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02276538-C586-3926-F4A9-70EEAD321A3E}"/>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Implementar os Aplicativos de Contêiner do Azure</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B5235954-D67D-0EFE-CD68-316E7D73DD0A}"/>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2</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050994C6-96E4-5176-600F-5AD730B62829}"/>
              </a:ext>
            </a:extLst>
          </p:cNvPr>
          <p:cNvSpPr>
            <a:spLocks noGrp="1"/>
          </p:cNvSpPr>
          <p:nvPr>
            <p:ph type="sldNum" idx="12"/>
          </p:nvPr>
        </p:nvSpPr>
        <p:spPr/>
        <p:txBody>
          <a:bodyPr/>
          <a:lstStyle/>
          <a:p>
            <a:r>
              <a:rPr lang="en-US"/>
              <a:t>[</a:t>
            </a:r>
            <a:fld id="{00000000-1234-1234-1234-123412341234}" type="slidenum">
              <a:rPr lang="en-US">
                <a:solidFill>
                  <a:srgbClr val="EA4E60"/>
                </a:solidFill>
              </a:rPr>
              <a:t>37</a:t>
            </a:fld>
            <a:r>
              <a:rPr lang="en-US"/>
              <a:t>]</a:t>
            </a:r>
            <a:endParaRPr lang="pt-BR"/>
          </a:p>
        </p:txBody>
      </p:sp>
      <p:pic>
        <p:nvPicPr>
          <p:cNvPr id="2" name="Imagem 1">
            <a:extLst>
              <a:ext uri="{FF2B5EF4-FFF2-40B4-BE49-F238E27FC236}">
                <a16:creationId xmlns:a16="http://schemas.microsoft.com/office/drawing/2014/main" id="{CF01C03B-3E26-814F-5EC6-19FEAA48AA5F}"/>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2062758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ED440E-DB68-CC20-DBE4-780CA67260E3}"/>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Introdução</a:t>
            </a:r>
          </a:p>
        </p:txBody>
      </p:sp>
      <p:sp>
        <p:nvSpPr>
          <p:cNvPr id="4" name="Content Placeholder 3">
            <a:extLst>
              <a:ext uri="{FF2B5EF4-FFF2-40B4-BE49-F238E27FC236}">
                <a16:creationId xmlns:a16="http://schemas.microsoft.com/office/drawing/2014/main" id="{489D4759-8FAA-46E5-62DF-1ED5C2CD96E1}"/>
              </a:ext>
            </a:extLst>
          </p:cNvPr>
          <p:cNvSpPr>
            <a:spLocks noGrp="1"/>
          </p:cNvSpPr>
          <p:nvPr>
            <p:ph sz="quarter" idx="10"/>
          </p:nvPr>
        </p:nvSpPr>
        <p:spPr/>
        <p:txBody>
          <a:bodyPr/>
          <a:lstStyle/>
          <a:p>
            <a:pPr marL="0" indent="0">
              <a:buNone/>
            </a:pPr>
            <a:r>
              <a:rPr lang="pt-BR" sz="1800" dirty="0">
                <a:solidFill>
                  <a:srgbClr val="000000"/>
                </a:solidFill>
                <a:latin typeface="Segoe UI"/>
                <a:ea typeface="Segoe UI"/>
                <a:cs typeface="Segoe UI"/>
              </a:rPr>
              <a:t>Os Aplicativos de Contêiner do Azure fornecem a flexibilidade necessária com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um serviço de contêiner sem servidor criado para aplicativos de microsserviço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recursos robustos de dimensionamento automático sem a sobrecarga de gerenciamento de infraestrutura complexa.</a:t>
            </a:r>
          </a:p>
        </p:txBody>
      </p:sp>
    </p:spTree>
    <p:extLst>
      <p:ext uri="{BB962C8B-B14F-4D97-AF65-F5344CB8AC3E}">
        <p14:creationId xmlns:p14="http://schemas.microsoft.com/office/powerpoint/2010/main" val="159577607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57F6-059D-FF57-17CD-DEC70400ADFB}"/>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Explorar Aplicativos de Contêiner do Azure</a:t>
            </a:r>
          </a:p>
        </p:txBody>
      </p:sp>
      <p:sp>
        <p:nvSpPr>
          <p:cNvPr id="3" name="Content Placeholder 2">
            <a:extLst>
              <a:ext uri="{FF2B5EF4-FFF2-40B4-BE49-F238E27FC236}">
                <a16:creationId xmlns:a16="http://schemas.microsoft.com/office/drawing/2014/main" id="{D3F90505-2675-7485-0DF1-A07824D42977}"/>
              </a:ext>
            </a:extLst>
          </p:cNvPr>
          <p:cNvSpPr>
            <a:spLocks noGrp="1"/>
          </p:cNvSpPr>
          <p:nvPr>
            <p:ph sz="quarter" idx="10"/>
          </p:nvPr>
        </p:nvSpPr>
        <p:spPr/>
        <p:txBody>
          <a:bodyPr/>
          <a:lstStyle/>
          <a:p>
            <a:pPr marL="0" indent="0">
              <a:spcAft>
                <a:spcPts val="900"/>
              </a:spcAft>
              <a:buNone/>
            </a:pPr>
            <a:r>
              <a:rPr lang="pt-BR" sz="1500" dirty="0">
                <a:solidFill>
                  <a:srgbClr val="000000"/>
                </a:solidFill>
                <a:latin typeface="Segoe UI Semibold"/>
                <a:ea typeface="Segoe UI Semibold"/>
                <a:cs typeface="Segoe UI Semibold" charset="0"/>
              </a:rPr>
              <a:t>Os Aplicativos de Contêiner do Azure permitem que você execute microsserviços e aplicativos em contêineres em uma plataforma sem servidor que é executada sobre Serviço de Kubernetes do Azure.</a:t>
            </a:r>
          </a:p>
          <a:p>
            <a:pPr>
              <a:spcAft>
                <a:spcPts val="450"/>
              </a:spcAft>
            </a:pPr>
            <a:r>
              <a:rPr lang="pt-BR" sz="1500" dirty="0">
                <a:solidFill>
                  <a:srgbClr val="000000"/>
                </a:solidFill>
                <a:latin typeface="Segoe UI"/>
                <a:ea typeface="Segoe UI"/>
                <a:cs typeface="Segoe UI"/>
              </a:rPr>
              <a:t>Aceita dimensionamento dinâmico com base em dimensionadores compatíveis com KEDA</a:t>
            </a:r>
          </a:p>
          <a:p>
            <a:pPr>
              <a:spcAft>
                <a:spcPts val="450"/>
              </a:spcAft>
            </a:pPr>
            <a:r>
              <a:rPr lang="pt-BR" sz="1500" dirty="0">
                <a:solidFill>
                  <a:srgbClr val="000000"/>
                </a:solidFill>
                <a:latin typeface="Segoe UI"/>
                <a:ea typeface="Segoe UI"/>
                <a:cs typeface="Segoe UI"/>
              </a:rPr>
              <a:t>Os Aplicativos de Contêiner são implantados em um único ambiente de Aplicativos de Contêiner, que atua como um limite seguro para grupos de Aplicativos de Contêiner.</a:t>
            </a:r>
          </a:p>
          <a:p>
            <a:pPr>
              <a:spcAft>
                <a:spcPts val="450"/>
              </a:spcAft>
            </a:pPr>
            <a:r>
              <a:rPr lang="pt-BR" sz="1500" dirty="0">
                <a:solidFill>
                  <a:srgbClr val="000000"/>
                </a:solidFill>
                <a:latin typeface="Segoe UI"/>
                <a:ea typeface="Segoe UI"/>
                <a:cs typeface="Segoe UI"/>
              </a:rPr>
              <a:t>Desenvolva, atualize, crie versões e dimensione áreas de funcionalidade importantes de forma independente em um sistema geral.</a:t>
            </a:r>
          </a:p>
          <a:p>
            <a:pPr>
              <a:spcAft>
                <a:spcPts val="450"/>
              </a:spcAft>
            </a:pPr>
            <a:r>
              <a:rPr lang="pt-BR" sz="1500" dirty="0">
                <a:solidFill>
                  <a:srgbClr val="000000"/>
                </a:solidFill>
                <a:latin typeface="Segoe UI"/>
                <a:ea typeface="Segoe UI"/>
                <a:cs typeface="Segoe UI"/>
              </a:rPr>
              <a:t>Integração do Dapr (runtime de aplicativos distribuídos) nativa</a:t>
            </a:r>
          </a:p>
          <a:p>
            <a:endParaRPr lang="en-US" sz="1500" dirty="0"/>
          </a:p>
        </p:txBody>
      </p:sp>
    </p:spTree>
    <p:extLst>
      <p:ext uri="{BB962C8B-B14F-4D97-AF65-F5344CB8AC3E}">
        <p14:creationId xmlns:p14="http://schemas.microsoft.com/office/powerpoint/2010/main" val="103893632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Espaço Reservado para Número de Slide 1">
            <a:extLst>
              <a:ext uri="{FF2B5EF4-FFF2-40B4-BE49-F238E27FC236}">
                <a16:creationId xmlns:a16="http://schemas.microsoft.com/office/drawing/2014/main" id="{45A64509-56DE-8DDF-1B77-BCE57E8A3129}"/>
              </a:ext>
            </a:extLst>
          </p:cNvPr>
          <p:cNvSpPr>
            <a:spLocks noGrp="1"/>
          </p:cNvSpPr>
          <p:nvPr>
            <p:ph type="sldNum" idx="12"/>
          </p:nvPr>
        </p:nvSpPr>
        <p:spPr/>
        <p:txBody>
          <a:bodyPr/>
          <a:lstStyle/>
          <a:p>
            <a:pPr marL="0" lvl="0" indent="0" algn="r" rtl="0">
              <a:spcBef>
                <a:spcPts val="0"/>
              </a:spcBef>
              <a:spcAft>
                <a:spcPts val="0"/>
              </a:spcAft>
              <a:buNone/>
            </a:pPr>
            <a:r>
              <a:rPr lang="en-US"/>
              <a:t>[</a:t>
            </a:r>
            <a:fld id="{00000000-1234-1234-1234-123412341234}" type="slidenum">
              <a:rPr lang="en-US">
                <a:solidFill>
                  <a:srgbClr val="EA4E60"/>
                </a:solidFill>
              </a:rPr>
              <a:t>4</a:t>
            </a:fld>
            <a:r>
              <a:rPr lang="en-US"/>
              <a:t>]</a:t>
            </a:r>
            <a:endParaRPr/>
          </a:p>
        </p:txBody>
      </p:sp>
      <p:sp>
        <p:nvSpPr>
          <p:cNvPr id="3" name="CaixaDeTexto 2">
            <a:extLst>
              <a:ext uri="{FF2B5EF4-FFF2-40B4-BE49-F238E27FC236}">
                <a16:creationId xmlns:a16="http://schemas.microsoft.com/office/drawing/2014/main" id="{91C49401-92B4-449D-E1BF-F5B8171C9E8F}"/>
              </a:ext>
            </a:extLst>
          </p:cNvPr>
          <p:cNvSpPr txBox="1"/>
          <p:nvPr/>
        </p:nvSpPr>
        <p:spPr>
          <a:xfrm>
            <a:off x="246887" y="1019426"/>
            <a:ext cx="8645271"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2800" b="1" dirty="0">
                <a:solidFill>
                  <a:srgbClr val="EA4E60"/>
                </a:solidFill>
                <a:latin typeface="Calibri"/>
              </a:rPr>
              <a:t>ORIENTAÇÃO:</a:t>
            </a:r>
            <a:r>
              <a:rPr lang="pt-BR" sz="2800" b="1" dirty="0">
                <a:latin typeface="Calibri"/>
              </a:rPr>
              <a:t> EVITAR SLIDES COM MUITO TEXTO. CASO HAJA ALGUM CONCEITO QUE SEJA NECESSÁRIO TAL FUNDAMENTAÇÃO, VOCÊ PODE COLOCAR TEXTO NO SLIDE, MAS NA FALA VOCÊ REFORÇA APENAS OS PONTOS IMPORTANTES E CITA QUE O MATERIAL SERÁ DISPONIBILIZADO. ASSIM, MANTEMOS UMA DINÂMICA FLUÍDA NA AULA. </a:t>
            </a:r>
            <a:endParaRPr lang="pt-BR" sz="2800"/>
          </a:p>
        </p:txBody>
      </p:sp>
    </p:spTree>
    <p:extLst>
      <p:ext uri="{BB962C8B-B14F-4D97-AF65-F5344CB8AC3E}">
        <p14:creationId xmlns:p14="http://schemas.microsoft.com/office/powerpoint/2010/main" val="2565282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0B75C5-11FB-3A54-90DD-ACF917222E6E}"/>
              </a:ext>
            </a:extLst>
          </p:cNvPr>
          <p:cNvSpPr>
            <a:spLocks noGrp="1"/>
          </p:cNvSpPr>
          <p:nvPr>
            <p:ph type="title"/>
          </p:nvPr>
        </p:nvSpPr>
        <p:spPr>
          <a:xfrm>
            <a:off x="342000" y="0"/>
            <a:ext cx="8464748" cy="994172"/>
          </a:xfrm>
        </p:spPr>
        <p:txBody>
          <a:bodyPr/>
          <a:lstStyle/>
          <a:p>
            <a:r>
              <a:rPr lang="pt-BR" sz="2400" dirty="0">
                <a:solidFill>
                  <a:srgbClr val="000000"/>
                </a:solidFill>
                <a:latin typeface="Segoe UI Semibold"/>
                <a:ea typeface="Segoe UI Semibold"/>
                <a:cs typeface="Segoe UI Semibold" charset="0"/>
              </a:rPr>
              <a:t>Explorar contêineres nos Aplicativos de Contêiner do Azure</a:t>
            </a:r>
          </a:p>
        </p:txBody>
      </p:sp>
      <p:sp>
        <p:nvSpPr>
          <p:cNvPr id="6" name="Content Placeholder 5">
            <a:extLst>
              <a:ext uri="{FF2B5EF4-FFF2-40B4-BE49-F238E27FC236}">
                <a16:creationId xmlns:a16="http://schemas.microsoft.com/office/drawing/2014/main" id="{C2044153-521D-8511-F618-C22909A24DC2}"/>
              </a:ext>
            </a:extLst>
          </p:cNvPr>
          <p:cNvSpPr>
            <a:spLocks noGrp="1"/>
          </p:cNvSpPr>
          <p:nvPr>
            <p:ph sz="quarter" idx="10"/>
          </p:nvPr>
        </p:nvSpPr>
        <p:spPr>
          <a:xfrm>
            <a:off x="342900" y="926307"/>
            <a:ext cx="3596268" cy="3612356"/>
          </a:xfrm>
        </p:spPr>
        <p:txBody>
          <a:bodyPr/>
          <a:lstStyle/>
          <a:p>
            <a:pPr>
              <a:spcAft>
                <a:spcPts val="450"/>
              </a:spcAft>
            </a:pPr>
            <a:r>
              <a:rPr lang="pt-BR" sz="1500" dirty="0">
                <a:solidFill>
                  <a:srgbClr val="000000"/>
                </a:solidFill>
                <a:latin typeface="Segoe UI"/>
                <a:ea typeface="Segoe UI"/>
                <a:cs typeface="Segoe UI"/>
              </a:rPr>
              <a:t>Contêineres para um Aplicativo de Contêiner do Azure são agrupados em pods dentro de instantâneos de revisão.</a:t>
            </a:r>
          </a:p>
          <a:p>
            <a:pPr>
              <a:spcAft>
                <a:spcPts val="450"/>
              </a:spcAft>
            </a:pPr>
            <a:r>
              <a:rPr lang="pt-BR" sz="1500" dirty="0">
                <a:solidFill>
                  <a:srgbClr val="000000"/>
                </a:solidFill>
                <a:latin typeface="Segoe UI"/>
                <a:ea typeface="Segoe UI"/>
                <a:cs typeface="Segoe UI"/>
              </a:rPr>
              <a:t>É possível definir vários contêineres em um único aplicativo de contêiner para implementar o padrão sidecar.</a:t>
            </a:r>
          </a:p>
          <a:p>
            <a:pPr>
              <a:spcAft>
                <a:spcPts val="450"/>
              </a:spcAft>
            </a:pPr>
            <a:r>
              <a:rPr lang="pt-BR" sz="1500" dirty="0">
                <a:solidFill>
                  <a:srgbClr val="000000"/>
                </a:solidFill>
                <a:latin typeface="Segoe UI"/>
                <a:ea typeface="Segoe UI"/>
                <a:cs typeface="Segoe UI"/>
              </a:rPr>
              <a:t>Implante imagens hospedadas em registros privados fornecendo as credenciais na configuração de Aplicativos de Contêiner.</a:t>
            </a:r>
          </a:p>
          <a:p>
            <a:endParaRPr lang="en-US" sz="1500" dirty="0"/>
          </a:p>
        </p:txBody>
      </p:sp>
      <p:pic>
        <p:nvPicPr>
          <p:cNvPr id="2" name="Picture 2" descr="Diagram showing how containers for an Azure Container App are grouped together in pods inside revision snapshots.">
            <a:extLst>
              <a:ext uri="{FF2B5EF4-FFF2-40B4-BE49-F238E27FC236}">
                <a16:creationId xmlns:a16="http://schemas.microsoft.com/office/drawing/2014/main" id="{014DD05B-8E54-F116-E126-1AF73C477AF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47847" y="921503"/>
            <a:ext cx="3716901" cy="3493925"/>
          </a:xfrm>
          <a:prstGeom prst="rect">
            <a:avLst/>
          </a:prstGeom>
          <a:noFill/>
          <a:ln w="952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687047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B77A-2881-53B8-5718-45548B41FB2C}"/>
              </a:ext>
            </a:extLst>
          </p:cNvPr>
          <p:cNvSpPr>
            <a:spLocks noGrp="1"/>
          </p:cNvSpPr>
          <p:nvPr>
            <p:ph type="title"/>
          </p:nvPr>
        </p:nvSpPr>
        <p:spPr>
          <a:xfrm>
            <a:off x="342000" y="0"/>
            <a:ext cx="8014291" cy="882070"/>
          </a:xfrm>
        </p:spPr>
        <p:txBody>
          <a:bodyPr>
            <a:normAutofit/>
          </a:bodyPr>
          <a:lstStyle/>
          <a:p>
            <a:r>
              <a:rPr lang="pt-BR" sz="2400" dirty="0">
                <a:solidFill>
                  <a:srgbClr val="000000"/>
                </a:solidFill>
                <a:latin typeface="Segoe UI Semibold"/>
                <a:ea typeface="Segoe UI Semibold"/>
                <a:cs typeface="Segoe UI Semibold" charset="0"/>
              </a:rPr>
              <a:t>Gerenciar revisões e segredos nos Aplicativos de Contêiner do Azure</a:t>
            </a:r>
          </a:p>
        </p:txBody>
      </p:sp>
      <p:sp>
        <p:nvSpPr>
          <p:cNvPr id="3" name="Content Placeholder 2">
            <a:extLst>
              <a:ext uri="{FF2B5EF4-FFF2-40B4-BE49-F238E27FC236}">
                <a16:creationId xmlns:a16="http://schemas.microsoft.com/office/drawing/2014/main" id="{1FB263CE-084C-5C11-AAEA-97AB510C2B23}"/>
              </a:ext>
            </a:extLst>
          </p:cNvPr>
          <p:cNvSpPr>
            <a:spLocks noGrp="1"/>
          </p:cNvSpPr>
          <p:nvPr>
            <p:ph sz="quarter" idx="10"/>
          </p:nvPr>
        </p:nvSpPr>
        <p:spPr>
          <a:xfrm>
            <a:off x="342900" y="958206"/>
            <a:ext cx="3712634" cy="3612356"/>
          </a:xfrm>
        </p:spPr>
        <p:txBody>
          <a:bodyPr>
            <a:normAutofit lnSpcReduction="10000"/>
          </a:bodyPr>
          <a:lstStyle/>
          <a:p>
            <a:pPr marL="0" indent="0">
              <a:spcAft>
                <a:spcPts val="900"/>
              </a:spcAft>
              <a:buNone/>
            </a:pPr>
            <a:r>
              <a:rPr lang="pt-BR" sz="1800" dirty="0">
                <a:solidFill>
                  <a:srgbClr val="000000"/>
                </a:solidFill>
                <a:latin typeface="Segoe UI Semibold"/>
                <a:ea typeface="Segoe UI Semibold"/>
                <a:cs typeface="Segoe UI Semibold" charset="0"/>
              </a:rPr>
              <a:t>Revisões</a:t>
            </a:r>
          </a:p>
          <a:p>
            <a:pPr>
              <a:spcAft>
                <a:spcPts val="450"/>
              </a:spcAft>
            </a:pPr>
            <a:r>
              <a:rPr lang="pt-BR" sz="1350" dirty="0">
                <a:solidFill>
                  <a:srgbClr val="000000"/>
                </a:solidFill>
                <a:latin typeface="Segoe UI"/>
                <a:ea typeface="Segoe UI"/>
                <a:cs typeface="Segoe UI"/>
              </a:rPr>
              <a:t>Os Aplicativos de Contêiner do Azure implementam o controle de versão do aplicativo de contêiner criando revisões.</a:t>
            </a:r>
          </a:p>
          <a:p>
            <a:pPr>
              <a:spcAft>
                <a:spcPts val="450"/>
              </a:spcAft>
            </a:pPr>
            <a:r>
              <a:rPr lang="pt-BR" sz="1350" dirty="0">
                <a:solidFill>
                  <a:srgbClr val="000000"/>
                </a:solidFill>
                <a:latin typeface="Segoe UI"/>
                <a:ea typeface="Segoe UI"/>
                <a:cs typeface="Segoe UI"/>
              </a:rPr>
              <a:t>Controle quais revisões estão ativas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e o tráfego externo que é roteado para </a:t>
            </a:r>
            <a:br>
              <a:rPr lang="pt-BR" sz="1350" dirty="0">
                <a:solidFill>
                  <a:srgbClr val="000000"/>
                </a:solidFill>
                <a:latin typeface="Segoe UI"/>
                <a:ea typeface="Segoe UI"/>
                <a:cs typeface="Segoe UI"/>
              </a:rPr>
            </a:br>
            <a:r>
              <a:rPr lang="pt-BR" sz="1350" dirty="0">
                <a:solidFill>
                  <a:srgbClr val="000000"/>
                </a:solidFill>
                <a:latin typeface="Segoe UI"/>
                <a:ea typeface="Segoe UI"/>
                <a:cs typeface="Segoe UI"/>
              </a:rPr>
              <a:t>cada revisão ativa.</a:t>
            </a:r>
          </a:p>
          <a:p>
            <a:pPr>
              <a:spcAft>
                <a:spcPts val="450"/>
              </a:spcAft>
            </a:pPr>
            <a:r>
              <a:rPr lang="pt-BR" sz="1350" dirty="0">
                <a:solidFill>
                  <a:srgbClr val="000000"/>
                </a:solidFill>
                <a:latin typeface="Segoe UI"/>
                <a:ea typeface="Segoe UI"/>
                <a:cs typeface="Segoe UI"/>
              </a:rPr>
              <a:t>O comando </a:t>
            </a:r>
            <a:r>
              <a:rPr lang="pt-BR" sz="1350" dirty="0">
                <a:solidFill>
                  <a:srgbClr val="000000"/>
                </a:solidFill>
                <a:latin typeface="Consolas"/>
                <a:ea typeface="Consolas"/>
                <a:cs typeface="Consolas"/>
              </a:rPr>
              <a:t>az containerapp update</a:t>
            </a:r>
            <a:r>
              <a:rPr lang="pt-BR" sz="1350" dirty="0">
                <a:solidFill>
                  <a:srgbClr val="000000"/>
                </a:solidFill>
                <a:latin typeface="Segoe UI"/>
                <a:ea typeface="Segoe UI"/>
                <a:cs typeface="Segoe UI"/>
              </a:rPr>
              <a:t> pode modificar variáveis de ambiente, calcular recursos, dimensionar parâmetros e implantar uma imagem diferente.</a:t>
            </a:r>
          </a:p>
          <a:p>
            <a:pPr>
              <a:spcAft>
                <a:spcPts val="450"/>
              </a:spcAft>
            </a:pPr>
            <a:r>
              <a:rPr lang="pt-BR" sz="1350" dirty="0">
                <a:solidFill>
                  <a:srgbClr val="000000"/>
                </a:solidFill>
                <a:latin typeface="Segoe UI"/>
                <a:ea typeface="Segoe UI"/>
                <a:cs typeface="Segoe UI"/>
              </a:rPr>
              <a:t>Se a atualização incluir alterações no escopo da revisão, uma nova revisão será gerada.</a:t>
            </a:r>
          </a:p>
          <a:p>
            <a:endParaRPr lang="en-US" dirty="0"/>
          </a:p>
        </p:txBody>
      </p:sp>
      <p:sp>
        <p:nvSpPr>
          <p:cNvPr id="4" name="Content Placeholder 2">
            <a:extLst>
              <a:ext uri="{FF2B5EF4-FFF2-40B4-BE49-F238E27FC236}">
                <a16:creationId xmlns:a16="http://schemas.microsoft.com/office/drawing/2014/main" id="{89363CD4-8599-C8C0-22DE-35DEC647DDAC}"/>
              </a:ext>
            </a:extLst>
          </p:cNvPr>
          <p:cNvSpPr txBox="1"/>
          <p:nvPr/>
        </p:nvSpPr>
        <p:spPr>
          <a:xfrm>
            <a:off x="4432300" y="958206"/>
            <a:ext cx="3712634" cy="3612356"/>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6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900"/>
              </a:spcAft>
              <a:buNone/>
            </a:pPr>
            <a:r>
              <a:rPr lang="pt-BR" sz="1800" dirty="0">
                <a:solidFill>
                  <a:srgbClr val="000000"/>
                </a:solidFill>
                <a:latin typeface="Segoe UI Semibold"/>
                <a:ea typeface="Segoe UI Semibold"/>
                <a:cs typeface="Segoe UI Semibold" charset="0"/>
              </a:rPr>
              <a:t>Segredos</a:t>
            </a:r>
          </a:p>
          <a:p>
            <a:pPr>
              <a:spcAft>
                <a:spcPts val="450"/>
              </a:spcAft>
            </a:pPr>
            <a:r>
              <a:rPr lang="pt-BR" sz="1350" dirty="0">
                <a:solidFill>
                  <a:srgbClr val="000000"/>
                </a:solidFill>
                <a:latin typeface="Segoe UI"/>
                <a:ea typeface="Segoe UI"/>
                <a:cs typeface="Segoe UI"/>
              </a:rPr>
              <a:t>Os segredos são definidos no nível do aplicativo, os valores protegidos ficam disponíveis para Aplicativos de Contêiner.</a:t>
            </a:r>
          </a:p>
          <a:p>
            <a:pPr>
              <a:spcAft>
                <a:spcPts val="450"/>
              </a:spcAft>
            </a:pPr>
            <a:r>
              <a:rPr lang="pt-BR" sz="1350" dirty="0">
                <a:solidFill>
                  <a:srgbClr val="000000"/>
                </a:solidFill>
                <a:latin typeface="Segoe UI"/>
                <a:ea typeface="Segoe UI"/>
                <a:cs typeface="Segoe UI"/>
              </a:rPr>
              <a:t>Cada revisão de aplicativo pode fazer referência a um ou mais segredos.</a:t>
            </a:r>
          </a:p>
          <a:p>
            <a:pPr>
              <a:spcAft>
                <a:spcPts val="450"/>
              </a:spcAft>
            </a:pPr>
            <a:r>
              <a:rPr lang="pt-BR" sz="1350" dirty="0">
                <a:solidFill>
                  <a:srgbClr val="000000"/>
                </a:solidFill>
                <a:latin typeface="Segoe UI"/>
                <a:ea typeface="Segoe UI"/>
                <a:cs typeface="Segoe UI"/>
              </a:rPr>
              <a:t>Quando você cria um aplicativo de contêiner, os segredos são definidos usando o parâmetro </a:t>
            </a:r>
            <a:r>
              <a:rPr lang="pt-BR" sz="1350" dirty="0">
                <a:solidFill>
                  <a:srgbClr val="000000"/>
                </a:solidFill>
                <a:latin typeface="Consolas"/>
                <a:ea typeface="Consolas"/>
                <a:cs typeface="Consolas"/>
              </a:rPr>
              <a:t>--secrets</a:t>
            </a:r>
            <a:r>
              <a:rPr lang="pt-BR" sz="1350" dirty="0">
                <a:solidFill>
                  <a:srgbClr val="000000"/>
                </a:solidFill>
                <a:latin typeface="Segoe UI"/>
                <a:ea typeface="Segoe UI"/>
                <a:cs typeface="Segoe UI"/>
              </a:rPr>
              <a:t>.</a:t>
            </a:r>
          </a:p>
          <a:p>
            <a:endParaRPr lang="en-US" sz="1800" dirty="0"/>
          </a:p>
        </p:txBody>
      </p:sp>
    </p:spTree>
    <p:extLst>
      <p:ext uri="{BB962C8B-B14F-4D97-AF65-F5344CB8AC3E}">
        <p14:creationId xmlns:p14="http://schemas.microsoft.com/office/powerpoint/2010/main" val="292144930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C3247-8AFB-E653-7F0F-753FC9083CA1}"/>
              </a:ext>
            </a:extLst>
          </p:cNvPr>
          <p:cNvSpPr>
            <a:spLocks noGrp="1"/>
          </p:cNvSpPr>
          <p:nvPr>
            <p:ph type="title"/>
          </p:nvPr>
        </p:nvSpPr>
        <p:spPr>
          <a:xfrm>
            <a:off x="342000" y="0"/>
            <a:ext cx="8397063" cy="776270"/>
          </a:xfrm>
        </p:spPr>
        <p:txBody>
          <a:bodyPr>
            <a:normAutofit fontScale="90000"/>
          </a:bodyPr>
          <a:lstStyle/>
          <a:p>
            <a:pPr>
              <a:lnSpc>
                <a:spcPct val="100000"/>
              </a:lnSpc>
            </a:pPr>
            <a:r>
              <a:rPr lang="pt-BR" sz="2400" dirty="0">
                <a:solidFill>
                  <a:srgbClr val="000000"/>
                </a:solidFill>
                <a:latin typeface="Segoe UI Semibold"/>
                <a:ea typeface="Segoe UI Semibold"/>
                <a:cs typeface="Segoe UI Semibold" charset="0"/>
              </a:rPr>
              <a:t>Explorar a integração do Dapr com os Aplicativos de Contêiner do Azure</a:t>
            </a:r>
          </a:p>
        </p:txBody>
      </p:sp>
      <p:sp>
        <p:nvSpPr>
          <p:cNvPr id="3" name="Content Placeholder 2">
            <a:extLst>
              <a:ext uri="{FF2B5EF4-FFF2-40B4-BE49-F238E27FC236}">
                <a16:creationId xmlns:a16="http://schemas.microsoft.com/office/drawing/2014/main" id="{E71BB50D-45B0-9F69-A931-436F7C5BA27F}"/>
              </a:ext>
            </a:extLst>
          </p:cNvPr>
          <p:cNvSpPr>
            <a:spLocks noGrp="1"/>
          </p:cNvSpPr>
          <p:nvPr>
            <p:ph sz="quarter" idx="10"/>
          </p:nvPr>
        </p:nvSpPr>
        <p:spPr>
          <a:xfrm>
            <a:off x="342900" y="926307"/>
            <a:ext cx="7918598" cy="826294"/>
          </a:xfrm>
        </p:spPr>
        <p:txBody>
          <a:bodyPr/>
          <a:lstStyle/>
          <a:p>
            <a:pPr marL="0" indent="0">
              <a:buNone/>
            </a:pPr>
            <a:r>
              <a:rPr lang="pt-BR" sz="1500" dirty="0">
                <a:solidFill>
                  <a:srgbClr val="000000"/>
                </a:solidFill>
                <a:latin typeface="Segoe UI"/>
                <a:ea typeface="Segoe UI"/>
                <a:cs typeface="Segoe UI"/>
              </a:rPr>
              <a:t>O Dapr (runtime de aplicativo distribuído) fornece recursos para habilitar a intercomunicação de aplicativos, seja por mensagens via pub/sub ou chamadas de serviço a serviços confiáveis e seguras.</a:t>
            </a:r>
          </a:p>
          <a:p>
            <a:endParaRPr lang="en-US" sz="1500" dirty="0"/>
          </a:p>
        </p:txBody>
      </p:sp>
      <p:graphicFrame>
        <p:nvGraphicFramePr>
          <p:cNvPr id="4" name="Table 8">
            <a:extLst>
              <a:ext uri="{FF2B5EF4-FFF2-40B4-BE49-F238E27FC236}">
                <a16:creationId xmlns:a16="http://schemas.microsoft.com/office/drawing/2014/main" id="{0884E866-495C-1D12-F12D-A599C8E71A40}"/>
              </a:ext>
            </a:extLst>
          </p:cNvPr>
          <p:cNvGraphicFramePr>
            <a:graphicFrameLocks noGrp="1"/>
          </p:cNvGraphicFramePr>
          <p:nvPr/>
        </p:nvGraphicFramePr>
        <p:xfrm>
          <a:off x="342900" y="1752600"/>
          <a:ext cx="8337650" cy="2880452"/>
        </p:xfrm>
        <a:graphic>
          <a:graphicData uri="http://schemas.openxmlformats.org/drawingml/2006/table">
            <a:tbl>
              <a:tblPr firstRow="1" bandRow="1">
                <a:tableStyleId>{5C22544A-7EE6-4342-B048-85BDC9FD1C3A}</a:tableStyleId>
              </a:tblPr>
              <a:tblGrid>
                <a:gridCol w="2068861">
                  <a:extLst>
                    <a:ext uri="{9D8B030D-6E8A-4147-A177-3AD203B41FA5}">
                      <a16:colId xmlns:a16="http://schemas.microsoft.com/office/drawing/2014/main" val="178175228"/>
                    </a:ext>
                  </a:extLst>
                </a:gridCol>
                <a:gridCol w="6268789">
                  <a:extLst>
                    <a:ext uri="{9D8B030D-6E8A-4147-A177-3AD203B41FA5}">
                      <a16:colId xmlns:a16="http://schemas.microsoft.com/office/drawing/2014/main" val="584237599"/>
                    </a:ext>
                  </a:extLst>
                </a:gridCol>
              </a:tblGrid>
              <a:tr h="285773">
                <a:tc>
                  <a:txBody>
                    <a:bodyPr/>
                    <a:lstStyle/>
                    <a:p>
                      <a:r>
                        <a:rPr lang="pt-BR" sz="1400" b="1" i="0" strike="noStrike" cap="none" spc="0" baseline="0" dirty="0">
                          <a:solidFill>
                            <a:srgbClr val="FFFFFF"/>
                          </a:solidFill>
                          <a:effectLst/>
                          <a:latin typeface="Segoe UI"/>
                          <a:ea typeface="Segoe UI"/>
                          <a:cs typeface="Segoe UI"/>
                        </a:rPr>
                        <a:t>API do Dapr</a:t>
                      </a:r>
                    </a:p>
                  </a:txBody>
                  <a:tcPr marL="68580" marR="68580" marT="34290" marB="34290"/>
                </a:tc>
                <a:tc>
                  <a:txBody>
                    <a:bodyPr/>
                    <a:lstStyle/>
                    <a:p>
                      <a:r>
                        <a:rPr lang="pt-BR" sz="1400" b="1" i="0" strike="noStrike" cap="none" spc="0" baseline="0" dirty="0">
                          <a:solidFill>
                            <a:srgbClr val="FFFFFF"/>
                          </a:solidFill>
                          <a:effectLst/>
                          <a:latin typeface="Segoe UI"/>
                          <a:ea typeface="Segoe UI"/>
                          <a:cs typeface="Segoe UI"/>
                        </a:rPr>
                        <a:t>Descrição</a:t>
                      </a:r>
                    </a:p>
                  </a:txBody>
                  <a:tcPr marL="68580" marR="68580" marT="34290" marB="34290"/>
                </a:tc>
                <a:extLst>
                  <a:ext uri="{0D108BD9-81ED-4DB2-BD59-A6C34878D82A}">
                    <a16:rowId xmlns:a16="http://schemas.microsoft.com/office/drawing/2014/main" val="552857209"/>
                  </a:ext>
                </a:extLst>
              </a:tr>
              <a:tr h="434340">
                <a:tc>
                  <a:txBody>
                    <a:bodyPr/>
                    <a:lstStyle/>
                    <a:p>
                      <a:r>
                        <a:rPr lang="pt-BR" sz="1200" b="0" i="0" strike="noStrike" cap="none" spc="0" baseline="0" dirty="0">
                          <a:solidFill>
                            <a:srgbClr val="000000"/>
                          </a:solidFill>
                          <a:effectLst/>
                          <a:latin typeface="Segoe UI"/>
                          <a:ea typeface="Segoe UI"/>
                          <a:cs typeface="Segoe UI"/>
                        </a:rPr>
                        <a:t>Invocação de serviço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a serviço</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Descubra serviços e execute chamadas de serviço a serviço confiáveis e diretas com autenticação e criptografia mTLS automáticas.</a:t>
                      </a:r>
                    </a:p>
                  </a:txBody>
                  <a:tcPr marL="68580" marR="68580" marT="34290" marB="34290"/>
                </a:tc>
                <a:extLst>
                  <a:ext uri="{0D108BD9-81ED-4DB2-BD59-A6C34878D82A}">
                    <a16:rowId xmlns:a16="http://schemas.microsoft.com/office/drawing/2014/main" val="2531875808"/>
                  </a:ext>
                </a:extLst>
              </a:tr>
              <a:tr h="285773">
                <a:tc>
                  <a:txBody>
                    <a:bodyPr/>
                    <a:lstStyle/>
                    <a:p>
                      <a:r>
                        <a:rPr lang="pt-BR" sz="1200" b="0" i="0" strike="noStrike" cap="none" spc="0" baseline="0">
                          <a:solidFill>
                            <a:srgbClr val="000000"/>
                          </a:solidFill>
                          <a:effectLst/>
                          <a:latin typeface="Segoe UI"/>
                          <a:ea typeface="Segoe UI"/>
                          <a:cs typeface="Segoe UI"/>
                        </a:rPr>
                        <a:t>Gerenciamento de estado</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Fornece recursos de gerenciamento de estado para transações e operações CRUD.</a:t>
                      </a:r>
                    </a:p>
                  </a:txBody>
                  <a:tcPr marL="68580" marR="68580" marT="34290" marB="34290"/>
                </a:tc>
                <a:extLst>
                  <a:ext uri="{0D108BD9-81ED-4DB2-BD59-A6C34878D82A}">
                    <a16:rowId xmlns:a16="http://schemas.microsoft.com/office/drawing/2014/main" val="522566924"/>
                  </a:ext>
                </a:extLst>
              </a:tr>
              <a:tr h="434340">
                <a:tc>
                  <a:txBody>
                    <a:bodyPr/>
                    <a:lstStyle/>
                    <a:p>
                      <a:r>
                        <a:rPr lang="pt-BR" sz="1200" b="0" i="0" strike="noStrike" cap="none" spc="0" baseline="0">
                          <a:solidFill>
                            <a:srgbClr val="000000"/>
                          </a:solidFill>
                          <a:effectLst/>
                          <a:latin typeface="Segoe UI"/>
                          <a:ea typeface="Segoe UI"/>
                          <a:cs typeface="Segoe UI"/>
                        </a:rPr>
                        <a:t>Pub/sub</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Permite que aplicativos de contêineres de editores e assinantes intercomunem por meio </a:t>
                      </a:r>
                      <a:br>
                        <a:rPr lang="pt-BR" sz="1200" b="0" i="0" strike="noStrike" cap="none" spc="0" baseline="0" dirty="0">
                          <a:solidFill>
                            <a:srgbClr val="000000"/>
                          </a:solidFill>
                          <a:effectLst/>
                          <a:latin typeface="Segoe UI"/>
                          <a:ea typeface="Segoe UI"/>
                          <a:cs typeface="Segoe UI"/>
                        </a:rPr>
                      </a:br>
                      <a:r>
                        <a:rPr lang="pt-BR" sz="1200" b="0" i="0" strike="noStrike" cap="none" spc="0" baseline="0" dirty="0">
                          <a:solidFill>
                            <a:srgbClr val="000000"/>
                          </a:solidFill>
                          <a:effectLst/>
                          <a:latin typeface="Segoe UI"/>
                          <a:ea typeface="Segoe UI"/>
                          <a:cs typeface="Segoe UI"/>
                        </a:rPr>
                        <a:t>de um agente de mensagens intermediário.</a:t>
                      </a:r>
                    </a:p>
                  </a:txBody>
                  <a:tcPr marL="68580" marR="68580" marT="34290" marB="34290"/>
                </a:tc>
                <a:extLst>
                  <a:ext uri="{0D108BD9-81ED-4DB2-BD59-A6C34878D82A}">
                    <a16:rowId xmlns:a16="http://schemas.microsoft.com/office/drawing/2014/main" val="3730232495"/>
                  </a:ext>
                </a:extLst>
              </a:tr>
              <a:tr h="285773">
                <a:tc>
                  <a:txBody>
                    <a:bodyPr/>
                    <a:lstStyle/>
                    <a:p>
                      <a:r>
                        <a:rPr lang="pt-BR" sz="1200" b="0" i="0" strike="noStrike" cap="none" spc="0" baseline="0">
                          <a:solidFill>
                            <a:srgbClr val="000000"/>
                          </a:solidFill>
                          <a:effectLst/>
                          <a:latin typeface="Segoe UI"/>
                          <a:ea typeface="Segoe UI"/>
                          <a:cs typeface="Segoe UI"/>
                        </a:rPr>
                        <a:t>Associações</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Disparar seus aplicativos com base em eventos</a:t>
                      </a:r>
                    </a:p>
                  </a:txBody>
                  <a:tcPr marL="68580" marR="68580" marT="34290" marB="34290"/>
                </a:tc>
                <a:extLst>
                  <a:ext uri="{0D108BD9-81ED-4DB2-BD59-A6C34878D82A}">
                    <a16:rowId xmlns:a16="http://schemas.microsoft.com/office/drawing/2014/main" val="1874586304"/>
                  </a:ext>
                </a:extLst>
              </a:tr>
              <a:tr h="434340">
                <a:tc>
                  <a:txBody>
                    <a:bodyPr/>
                    <a:lstStyle/>
                    <a:p>
                      <a:r>
                        <a:rPr lang="pt-BR" sz="1200" b="0" i="0" strike="noStrike" cap="none" spc="0" baseline="0">
                          <a:solidFill>
                            <a:srgbClr val="000000"/>
                          </a:solidFill>
                          <a:effectLst/>
                          <a:latin typeface="Segoe UI"/>
                          <a:ea typeface="Segoe UI"/>
                          <a:cs typeface="Segoe UI"/>
                        </a:rPr>
                        <a:t>Atores</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Os atores Dapr são unidades de trabalho controladas por mensagens, de thread único, projetadas para dimensionar rapidamente.</a:t>
                      </a:r>
                    </a:p>
                  </a:txBody>
                  <a:tcPr marL="68580" marR="68580" marT="34290" marB="34290"/>
                </a:tc>
                <a:extLst>
                  <a:ext uri="{0D108BD9-81ED-4DB2-BD59-A6C34878D82A}">
                    <a16:rowId xmlns:a16="http://schemas.microsoft.com/office/drawing/2014/main" val="2392849144"/>
                  </a:ext>
                </a:extLst>
              </a:tr>
              <a:tr h="285773">
                <a:tc>
                  <a:txBody>
                    <a:bodyPr/>
                    <a:lstStyle/>
                    <a:p>
                      <a:r>
                        <a:rPr lang="pt-BR" sz="1200" b="0" i="0" strike="noStrike" cap="none" spc="0" baseline="0">
                          <a:solidFill>
                            <a:srgbClr val="000000"/>
                          </a:solidFill>
                          <a:effectLst/>
                          <a:latin typeface="Segoe UI"/>
                          <a:ea typeface="Segoe UI"/>
                          <a:cs typeface="Segoe UI"/>
                        </a:rPr>
                        <a:t>Observabilidade</a:t>
                      </a:r>
                    </a:p>
                  </a:txBody>
                  <a:tcPr marL="68580" marR="68580" marT="34290" marB="34290"/>
                </a:tc>
                <a:tc>
                  <a:txBody>
                    <a:bodyPr/>
                    <a:lstStyle/>
                    <a:p>
                      <a:r>
                        <a:rPr lang="pt-BR" sz="1200" b="0" i="0" strike="noStrike" cap="none" spc="0" baseline="0">
                          <a:solidFill>
                            <a:srgbClr val="000000"/>
                          </a:solidFill>
                          <a:effectLst/>
                          <a:latin typeface="Segoe UI"/>
                          <a:ea typeface="Segoe UI"/>
                          <a:cs typeface="Segoe UI"/>
                        </a:rPr>
                        <a:t>Envie informações de rastreamento para um back-end do Application Insights.</a:t>
                      </a:r>
                    </a:p>
                  </a:txBody>
                  <a:tcPr marL="68580" marR="68580" marT="34290" marB="34290"/>
                </a:tc>
                <a:extLst>
                  <a:ext uri="{0D108BD9-81ED-4DB2-BD59-A6C34878D82A}">
                    <a16:rowId xmlns:a16="http://schemas.microsoft.com/office/drawing/2014/main" val="97611163"/>
                  </a:ext>
                </a:extLst>
              </a:tr>
              <a:tr h="434340">
                <a:tc>
                  <a:txBody>
                    <a:bodyPr/>
                    <a:lstStyle/>
                    <a:p>
                      <a:r>
                        <a:rPr lang="pt-BR" sz="1200" b="0" i="0" strike="noStrike" cap="none" spc="0" baseline="0">
                          <a:solidFill>
                            <a:srgbClr val="000000"/>
                          </a:solidFill>
                          <a:effectLst/>
                          <a:latin typeface="Segoe UI"/>
                          <a:ea typeface="Segoe UI"/>
                          <a:cs typeface="Segoe UI"/>
                        </a:rPr>
                        <a:t>Segredos</a:t>
                      </a:r>
                    </a:p>
                  </a:txBody>
                  <a:tcPr marL="68580" marR="68580" marT="34290" marB="34290"/>
                </a:tc>
                <a:tc>
                  <a:txBody>
                    <a:bodyPr/>
                    <a:lstStyle/>
                    <a:p>
                      <a:r>
                        <a:rPr lang="pt-BR" sz="1200" b="0" i="0" strike="noStrike" cap="none" spc="0" baseline="0" dirty="0">
                          <a:solidFill>
                            <a:srgbClr val="000000"/>
                          </a:solidFill>
                          <a:effectLst/>
                          <a:latin typeface="Segoe UI"/>
                          <a:ea typeface="Segoe UI"/>
                          <a:cs typeface="Segoe UI"/>
                        </a:rPr>
                        <a:t>Acesse segredos do código do aplicativo ou referencie valores seguros em seus componentes do Dapr.</a:t>
                      </a:r>
                    </a:p>
                  </a:txBody>
                  <a:tcPr marL="68580" marR="68580" marT="34290" marB="34290"/>
                </a:tc>
                <a:extLst>
                  <a:ext uri="{0D108BD9-81ED-4DB2-BD59-A6C34878D82A}">
                    <a16:rowId xmlns:a16="http://schemas.microsoft.com/office/drawing/2014/main" val="336263709"/>
                  </a:ext>
                </a:extLst>
              </a:tr>
            </a:tbl>
          </a:graphicData>
        </a:graphic>
      </p:graphicFrame>
    </p:spTree>
    <p:extLst>
      <p:ext uri="{BB962C8B-B14F-4D97-AF65-F5344CB8AC3E}">
        <p14:creationId xmlns:p14="http://schemas.microsoft.com/office/powerpoint/2010/main" val="401577477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33D8F5-40B3-3D41-1072-B1616B467345}"/>
              </a:ext>
            </a:extLst>
          </p:cNvPr>
          <p:cNvSpPr>
            <a:spLocks noGrp="1"/>
          </p:cNvSpPr>
          <p:nvPr>
            <p:ph type="title"/>
          </p:nvPr>
        </p:nvSpPr>
        <p:spPr>
          <a:xfrm>
            <a:off x="342000" y="4606"/>
            <a:ext cx="7886700" cy="994172"/>
          </a:xfrm>
        </p:spPr>
        <p:txBody>
          <a:bodyPr/>
          <a:lstStyle/>
          <a:p>
            <a:r>
              <a:rPr lang="pt-BR" sz="2400" dirty="0">
                <a:solidFill>
                  <a:srgbClr val="000000"/>
                </a:solidFill>
                <a:latin typeface="Segoe UI Semibold"/>
                <a:ea typeface="Segoe UI Semibold"/>
                <a:cs typeface="Segoe UI Semibold" charset="0"/>
              </a:rPr>
              <a:t>Resumo e verificação de conhecimentos</a:t>
            </a:r>
          </a:p>
        </p:txBody>
      </p:sp>
      <p:sp>
        <p:nvSpPr>
          <p:cNvPr id="4" name="Content Placeholder 3">
            <a:extLst>
              <a:ext uri="{FF2B5EF4-FFF2-40B4-BE49-F238E27FC236}">
                <a16:creationId xmlns:a16="http://schemas.microsoft.com/office/drawing/2014/main" id="{33221971-E4B4-91FA-1DB9-F42D84D88189}"/>
              </a:ext>
            </a:extLst>
          </p:cNvPr>
          <p:cNvSpPr>
            <a:spLocks noGrp="1"/>
          </p:cNvSpPr>
          <p:nvPr>
            <p:ph sz="quarter" idx="12"/>
          </p:nvPr>
        </p:nvSpPr>
        <p:spPr>
          <a:xfrm>
            <a:off x="319958" y="1322941"/>
            <a:ext cx="3723073" cy="2821781"/>
          </a:xfrm>
        </p:spPr>
        <p:txBody>
          <a:bodyPr>
            <a:normAutofit fontScale="92500" lnSpcReduction="20000"/>
          </a:bodyPr>
          <a:lstStyle/>
          <a:p>
            <a:pPr marL="0" indent="0" defTabSz="685800">
              <a:lnSpc>
                <a:spcPct val="100000"/>
              </a:lnSpc>
              <a:spcBef>
                <a:spcPct val="0"/>
              </a:spcBef>
              <a:spcAft>
                <a:spcPts val="900"/>
              </a:spcAft>
              <a:buNone/>
              <a:defRPr/>
            </a:pPr>
            <a:r>
              <a:rPr lang="pt-BR" sz="1800" dirty="0">
                <a:solidFill>
                  <a:srgbClr val="000000"/>
                </a:solidFill>
                <a:latin typeface="Segoe UI"/>
                <a:ea typeface="Segoe UI"/>
                <a:cs typeface="Segoe UI"/>
              </a:rPr>
              <a:t>Neste módulo, você aprendeu a:</a:t>
            </a:r>
          </a:p>
          <a:p>
            <a:r>
              <a:rPr lang="pt-BR" sz="1800" dirty="0">
                <a:solidFill>
                  <a:srgbClr val="000000"/>
                </a:solidFill>
                <a:latin typeface="Segoe UI"/>
                <a:ea typeface="Segoe UI"/>
                <a:cs typeface="Segoe UI"/>
              </a:rPr>
              <a:t>Descrever os benefícios dos recursos dos Aplicativos de Contêiner do Azure </a:t>
            </a:r>
          </a:p>
          <a:p>
            <a:r>
              <a:rPr lang="pt-BR" sz="1800" dirty="0">
                <a:solidFill>
                  <a:srgbClr val="000000"/>
                </a:solidFill>
                <a:latin typeface="Segoe UI"/>
                <a:ea typeface="Segoe UI"/>
                <a:cs typeface="Segoe UI"/>
              </a:rPr>
              <a:t>Implantar aplicativo de contêiner no Azure usando a CLI do Azure</a:t>
            </a:r>
          </a:p>
          <a:p>
            <a:r>
              <a:rPr lang="pt-BR" sz="1800" dirty="0">
                <a:solidFill>
                  <a:srgbClr val="000000"/>
                </a:solidFill>
                <a:latin typeface="Segoe UI"/>
                <a:ea typeface="Segoe UI"/>
                <a:cs typeface="Segoe UI"/>
              </a:rPr>
              <a:t>Utilizar a autenticação </a:t>
            </a:r>
            <a:br>
              <a:rPr lang="pt-BR" sz="1800" dirty="0">
                <a:solidFill>
                  <a:srgbClr val="000000"/>
                </a:solidFill>
                <a:latin typeface="Segoe UI"/>
                <a:ea typeface="Segoe UI"/>
                <a:cs typeface="Segoe UI"/>
              </a:rPr>
            </a:br>
            <a:r>
              <a:rPr lang="pt-BR" sz="1800" dirty="0">
                <a:solidFill>
                  <a:srgbClr val="000000"/>
                </a:solidFill>
                <a:latin typeface="Segoe UI"/>
                <a:ea typeface="Segoe UI"/>
                <a:cs typeface="Segoe UI"/>
              </a:rPr>
              <a:t>e a autorização internas dos Aplicativos de Contêiner do Azure</a:t>
            </a:r>
          </a:p>
          <a:p>
            <a:r>
              <a:rPr lang="pt-BR" sz="1800" dirty="0">
                <a:solidFill>
                  <a:srgbClr val="000000"/>
                </a:solidFill>
                <a:latin typeface="Segoe UI"/>
                <a:ea typeface="Segoe UI"/>
                <a:cs typeface="Segoe UI"/>
              </a:rPr>
              <a:t>Criar revisões e implementar segredos do aplicativo</a:t>
            </a:r>
          </a:p>
          <a:p>
            <a:endParaRPr lang="en-US" dirty="0"/>
          </a:p>
        </p:txBody>
      </p:sp>
      <p:sp>
        <p:nvSpPr>
          <p:cNvPr id="5" name="Oval 4">
            <a:extLst>
              <a:ext uri="{FF2B5EF4-FFF2-40B4-BE49-F238E27FC236}">
                <a16:creationId xmlns:a16="http://schemas.microsoft.com/office/drawing/2014/main" id="{09F58951-4595-0655-4A72-15DF78A41634}"/>
              </a:ext>
              <a:ext uri="{C183D7F6-B498-43B3-948B-1728B52AA6E4}">
                <adec:decorative xmlns:adec="http://schemas.microsoft.com/office/drawing/2017/decorative" val="1"/>
              </a:ext>
            </a:extLst>
          </p:cNvPr>
          <p:cNvSpPr/>
          <p:nvPr/>
        </p:nvSpPr>
        <p:spPr bwMode="auto">
          <a:xfrm>
            <a:off x="4572000" y="1557463"/>
            <a:ext cx="343607" cy="34360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48"/>
            <a:r>
              <a:rPr lang="pt-BR" sz="1350" b="1">
                <a:solidFill>
                  <a:srgbClr val="FFFFFF"/>
                </a:solidFill>
                <a:latin typeface="Segoe UI"/>
                <a:ea typeface="Segoe UI"/>
                <a:cs typeface="Segoe UI"/>
              </a:rPr>
              <a:t>1</a:t>
            </a:r>
            <a:endParaRPr lang="en-IN" sz="1050" b="1">
              <a:solidFill>
                <a:schemeClr val="bg1"/>
              </a:solidFill>
            </a:endParaRPr>
          </a:p>
        </p:txBody>
      </p:sp>
      <p:sp>
        <p:nvSpPr>
          <p:cNvPr id="6" name="Text Placeholder 43">
            <a:extLst>
              <a:ext uri="{FF2B5EF4-FFF2-40B4-BE49-F238E27FC236}">
                <a16:creationId xmlns:a16="http://schemas.microsoft.com/office/drawing/2014/main" id="{3C700301-A44D-6BF7-F79B-3FE0881017F0}"/>
              </a:ext>
            </a:extLst>
          </p:cNvPr>
          <p:cNvSpPr txBox="1"/>
          <p:nvPr/>
        </p:nvSpPr>
        <p:spPr>
          <a:xfrm>
            <a:off x="5036273" y="1557464"/>
            <a:ext cx="3504330" cy="683349"/>
          </a:xfrm>
          <a:prstGeom prst="rect">
            <a:avLst/>
          </a:prstGeom>
        </p:spPr>
        <p:txBody>
          <a:bodyPr vert="horz" lIns="0" tIns="0" rIns="0" bIns="0" rtlCol="0">
            <a:noAutofit/>
          </a:bodyPr>
          <a:lstStyle>
            <a:lvl1pPr marL="228600" indent="-228600" algn="l" defTabSz="914400" rtl="0" eaLnBrk="1" latinLnBrk="0" hangingPunct="1">
              <a:lnSpc>
                <a:spcPct val="100000"/>
              </a:lnSpc>
              <a:spcBef>
                <a:spcPct val="0"/>
              </a:spcBef>
              <a:buFont typeface="Arial" panose="020B0604020202020204" pitchFamily="34" charset="0"/>
              <a:buChar char="•"/>
              <a:defRPr sz="2800" kern="1200">
                <a:solidFill>
                  <a:schemeClr val="tx1"/>
                </a:solidFill>
                <a:latin typeface="Segoe UI" panose="020B0502040204020203" pitchFamily="34" charset="0"/>
                <a:ea typeface="+mn-ea"/>
                <a:cs typeface="Segoe UI" panose="020B0502040204020203" pitchFamily="34" charset="0"/>
              </a:defRPr>
            </a:lvl1pPr>
            <a:lvl2pPr marL="574675" indent="-234950" algn="l" defTabSz="914400" rtl="0" eaLnBrk="1" latinLnBrk="0" hangingPunct="1">
              <a:lnSpc>
                <a:spcPct val="100000"/>
              </a:lnSpc>
              <a:spcBef>
                <a:spcPct val="0"/>
              </a:spcBef>
              <a:buFont typeface="Arial" panose="020B0604020202020204" pitchFamily="34" charset="0"/>
              <a:buChar char="•"/>
              <a:defRPr sz="2400" kern="1200">
                <a:solidFill>
                  <a:schemeClr val="tx1"/>
                </a:solidFill>
                <a:latin typeface="Segoe UI" panose="020B0502040204020203" pitchFamily="34" charset="0"/>
                <a:ea typeface="+mn-ea"/>
                <a:cs typeface="Segoe UI" panose="020B0502040204020203" pitchFamily="34" charset="0"/>
              </a:defRPr>
            </a:lvl2pPr>
            <a:lvl3pPr marL="914400" indent="-227013" algn="l" defTabSz="914400" rtl="0" eaLnBrk="1" latinLnBrk="0" hangingPunct="1">
              <a:lnSpc>
                <a:spcPct val="100000"/>
              </a:lnSpc>
              <a:spcBef>
                <a:spcPct val="0"/>
              </a:spcBef>
              <a:buFont typeface="Arial" panose="020B0604020202020204" pitchFamily="34" charset="0"/>
              <a:buChar char="•"/>
              <a:defRPr sz="2000" kern="1200">
                <a:solidFill>
                  <a:schemeClr val="tx1"/>
                </a:solidFill>
                <a:latin typeface="Segoe UI" panose="020B0502040204020203" pitchFamily="34" charset="0"/>
                <a:ea typeface="+mn-ea"/>
                <a:cs typeface="Segoe UI" panose="020B0502040204020203" pitchFamily="34" charset="0"/>
              </a:defRPr>
            </a:lvl3pPr>
            <a:lvl4pPr marL="1141413" indent="-169863"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4pPr>
            <a:lvl5pPr marL="1376363" indent="-179388" algn="l" defTabSz="914400" rtl="0" eaLnBrk="1" latinLnBrk="0" hangingPunct="1">
              <a:lnSpc>
                <a:spcPct val="100000"/>
              </a:lnSpc>
              <a:spcBef>
                <a:spcPct val="0"/>
              </a:spcBef>
              <a:buFont typeface="Arial" panose="020B0604020202020204" pitchFamily="34" charset="0"/>
              <a:buChar char="•"/>
              <a:defRPr sz="1800" kern="1200">
                <a:solidFill>
                  <a:schemeClr val="tx1"/>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450"/>
              </a:spcAft>
              <a:buNone/>
            </a:pPr>
            <a:r>
              <a:rPr lang="pt-BR" sz="1350" dirty="0">
                <a:solidFill>
                  <a:srgbClr val="000000"/>
                </a:solidFill>
                <a:latin typeface="Segoe UI"/>
                <a:ea typeface="Segoe UI"/>
                <a:cs typeface="Segoe UI"/>
              </a:rPr>
              <a:t>O que é uma revisão nos Aplicativos de Contêiner do Azure?</a:t>
            </a:r>
          </a:p>
        </p:txBody>
      </p:sp>
    </p:spTree>
    <p:extLst>
      <p:ext uri="{BB962C8B-B14F-4D97-AF65-F5344CB8AC3E}">
        <p14:creationId xmlns:p14="http://schemas.microsoft.com/office/powerpoint/2010/main" val="2365962193"/>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5C9F890B-4CC0-F64A-3329-66F8F2B498FA}"/>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B75317EE-9715-3085-555F-D534D699396D}"/>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Implantar um aplicativo de contêiner</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CC3CE1E9-72F4-D305-A7EC-59CEB10981D4}"/>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4000" b="1" dirty="0">
                <a:solidFill>
                  <a:srgbClr val="EA4E60"/>
                </a:solidFill>
                <a:latin typeface="Century Gothic"/>
              </a:rPr>
              <a:t>Exercício 02</a:t>
            </a:r>
            <a:endParaRPr sz="4000" b="1" dirty="0">
              <a:solidFill>
                <a:srgbClr val="EA4E60"/>
              </a:solidFill>
              <a:latin typeface="Century Gothic"/>
              <a:sym typeface="Century Gothic"/>
            </a:endParaRPr>
          </a:p>
        </p:txBody>
      </p:sp>
      <p:sp>
        <p:nvSpPr>
          <p:cNvPr id="3" name="Espaço Reservado para Número de Slide 2">
            <a:extLst>
              <a:ext uri="{FF2B5EF4-FFF2-40B4-BE49-F238E27FC236}">
                <a16:creationId xmlns:a16="http://schemas.microsoft.com/office/drawing/2014/main" id="{80DA65CA-5C0B-0ECA-46A1-DE39F1218FE7}"/>
              </a:ext>
            </a:extLst>
          </p:cNvPr>
          <p:cNvSpPr>
            <a:spLocks noGrp="1"/>
          </p:cNvSpPr>
          <p:nvPr>
            <p:ph type="sldNum" idx="12"/>
          </p:nvPr>
        </p:nvSpPr>
        <p:spPr/>
        <p:txBody>
          <a:bodyPr/>
          <a:lstStyle/>
          <a:p>
            <a:r>
              <a:rPr lang="en-US"/>
              <a:t>[</a:t>
            </a:r>
            <a:fld id="{00000000-1234-1234-1234-123412341234}" type="slidenum">
              <a:rPr lang="en-US">
                <a:solidFill>
                  <a:srgbClr val="EA4E60"/>
                </a:solidFill>
              </a:rPr>
              <a:t>44</a:t>
            </a:fld>
            <a:r>
              <a:rPr lang="en-US"/>
              <a:t>]</a:t>
            </a:r>
            <a:endParaRPr lang="pt-BR"/>
          </a:p>
        </p:txBody>
      </p:sp>
      <p:pic>
        <p:nvPicPr>
          <p:cNvPr id="4" name="Imagem 3">
            <a:extLst>
              <a:ext uri="{FF2B5EF4-FFF2-40B4-BE49-F238E27FC236}">
                <a16:creationId xmlns:a16="http://schemas.microsoft.com/office/drawing/2014/main" id="{9EACA07C-E7FF-6D38-B887-35D39E39CFE4}"/>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3804407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4CD2EF-5F99-DA16-7DBA-91951BAD99B0}"/>
              </a:ext>
            </a:extLst>
          </p:cNvPr>
          <p:cNvSpPr>
            <a:spLocks noGrp="1"/>
          </p:cNvSpPr>
          <p:nvPr>
            <p:ph type="title"/>
          </p:nvPr>
        </p:nvSpPr>
        <p:spPr>
          <a:xfrm>
            <a:off x="342000" y="0"/>
            <a:ext cx="7886700" cy="994172"/>
          </a:xfrm>
        </p:spPr>
        <p:txBody>
          <a:bodyPr/>
          <a:lstStyle/>
          <a:p>
            <a:r>
              <a:rPr lang="pt-BR" sz="2400" dirty="0">
                <a:solidFill>
                  <a:srgbClr val="000000"/>
                </a:solidFill>
                <a:latin typeface="Segoe UI Semibold"/>
                <a:ea typeface="Segoe UI Semibold"/>
                <a:cs typeface="Segoe UI Semibold" charset="0"/>
              </a:rPr>
              <a:t>Exercício: implantar um aplicativo de contêiner</a:t>
            </a:r>
            <a:endParaRPr lang="en-US" dirty="0"/>
          </a:p>
        </p:txBody>
      </p:sp>
      <p:sp>
        <p:nvSpPr>
          <p:cNvPr id="4" name="Content Placeholder 3">
            <a:extLst>
              <a:ext uri="{FF2B5EF4-FFF2-40B4-BE49-F238E27FC236}">
                <a16:creationId xmlns:a16="http://schemas.microsoft.com/office/drawing/2014/main" id="{D2FAD584-D1A5-3161-8558-9E515995C0B6}"/>
              </a:ext>
            </a:extLst>
          </p:cNvPr>
          <p:cNvSpPr>
            <a:spLocks noGrp="1"/>
          </p:cNvSpPr>
          <p:nvPr>
            <p:ph sz="quarter" idx="12"/>
          </p:nvPr>
        </p:nvSpPr>
        <p:spPr/>
        <p:txBody>
          <a:bodyPr/>
          <a:lstStyle/>
          <a:p>
            <a:pPr marL="0" indent="0">
              <a:buNone/>
            </a:pPr>
            <a:r>
              <a:rPr lang="pt-BR" sz="1800" dirty="0">
                <a:solidFill>
                  <a:srgbClr val="000000"/>
                </a:solidFill>
                <a:latin typeface="Segoe UI"/>
                <a:ea typeface="Segoe UI"/>
                <a:cs typeface="Segoe UI"/>
              </a:rPr>
              <a:t>Neste exercício, você cria um ambiente seguro dos Aplicativos de Contêiner e implantará o aplicativo de contêiner.</a:t>
            </a:r>
          </a:p>
        </p:txBody>
      </p:sp>
      <p:sp>
        <p:nvSpPr>
          <p:cNvPr id="5" name="Content Placeholder 4">
            <a:extLst>
              <a:ext uri="{FF2B5EF4-FFF2-40B4-BE49-F238E27FC236}">
                <a16:creationId xmlns:a16="http://schemas.microsoft.com/office/drawing/2014/main" id="{A155FF23-F1EF-3DE2-729F-676DDA693A77}"/>
              </a:ext>
            </a:extLst>
          </p:cNvPr>
          <p:cNvSpPr>
            <a:spLocks noGrp="1"/>
          </p:cNvSpPr>
          <p:nvPr>
            <p:ph sz="quarter" idx="13"/>
          </p:nvPr>
        </p:nvSpPr>
        <p:spPr/>
        <p:txBody>
          <a:bodyPr/>
          <a:lstStyle/>
          <a:p>
            <a:pPr marL="0" indent="0">
              <a:spcAft>
                <a:spcPts val="900"/>
              </a:spcAft>
              <a:buNone/>
            </a:pPr>
            <a:r>
              <a:rPr lang="pt-BR" sz="1800" dirty="0">
                <a:solidFill>
                  <a:srgbClr val="000000"/>
                </a:solidFill>
                <a:latin typeface="Segoe UI"/>
                <a:ea typeface="Segoe UI"/>
                <a:cs typeface="Segoe UI"/>
              </a:rPr>
              <a:t>Objetivos</a:t>
            </a:r>
          </a:p>
          <a:p>
            <a:r>
              <a:rPr lang="pt-BR" sz="1800" dirty="0">
                <a:solidFill>
                  <a:srgbClr val="000000"/>
                </a:solidFill>
                <a:latin typeface="Segoe UI"/>
                <a:ea typeface="Segoe UI"/>
                <a:cs typeface="Segoe UI"/>
              </a:rPr>
              <a:t>Prepare o seu ambiente</a:t>
            </a:r>
          </a:p>
          <a:p>
            <a:r>
              <a:rPr lang="pt-BR" sz="1800" dirty="0">
                <a:solidFill>
                  <a:srgbClr val="000000"/>
                </a:solidFill>
                <a:latin typeface="Segoe UI"/>
                <a:ea typeface="Segoe UI"/>
                <a:cs typeface="Segoe UI"/>
              </a:rPr>
              <a:t>Criar um ambiente de Aplicativos de Contêiner do Azure</a:t>
            </a:r>
          </a:p>
          <a:p>
            <a:r>
              <a:rPr lang="pt-BR" sz="1800" dirty="0">
                <a:solidFill>
                  <a:srgbClr val="000000"/>
                </a:solidFill>
                <a:latin typeface="Segoe UI"/>
                <a:ea typeface="Segoe UI"/>
                <a:cs typeface="Segoe UI"/>
              </a:rPr>
              <a:t>Criar um aplicativo de contêiner</a:t>
            </a:r>
          </a:p>
          <a:p>
            <a:r>
              <a:rPr lang="pt-BR" sz="1800" dirty="0">
                <a:solidFill>
                  <a:srgbClr val="000000"/>
                </a:solidFill>
                <a:latin typeface="Segoe UI"/>
                <a:ea typeface="Segoe UI"/>
                <a:cs typeface="Segoe UI"/>
              </a:rPr>
              <a:t>Verificar a implantação</a:t>
            </a:r>
          </a:p>
          <a:p>
            <a:r>
              <a:rPr lang="pt-BR" sz="1800" dirty="0">
                <a:solidFill>
                  <a:srgbClr val="000000"/>
                </a:solidFill>
                <a:latin typeface="Segoe UI"/>
                <a:ea typeface="Segoe UI"/>
                <a:cs typeface="Segoe UI"/>
              </a:rPr>
              <a:t>Limpar os recursos</a:t>
            </a:r>
          </a:p>
        </p:txBody>
      </p:sp>
    </p:spTree>
    <p:extLst>
      <p:ext uri="{BB962C8B-B14F-4D97-AF65-F5344CB8AC3E}">
        <p14:creationId xmlns:p14="http://schemas.microsoft.com/office/powerpoint/2010/main" val="244956663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Shape 193">
          <a:extLst>
            <a:ext uri="{FF2B5EF4-FFF2-40B4-BE49-F238E27FC236}">
              <a16:creationId xmlns:a16="http://schemas.microsoft.com/office/drawing/2014/main" id="{663A789F-9434-07F1-8E4B-AAF3CFBB6B27}"/>
            </a:ext>
          </a:extLst>
        </p:cNvPr>
        <p:cNvGrpSpPr/>
        <p:nvPr/>
      </p:nvGrpSpPr>
      <p:grpSpPr>
        <a:xfrm>
          <a:off x="0" y="0"/>
          <a:ext cx="0" cy="0"/>
          <a:chOff x="0" y="0"/>
          <a:chExt cx="0" cy="0"/>
        </a:xfrm>
      </p:grpSpPr>
      <p:sp>
        <p:nvSpPr>
          <p:cNvPr id="194" name="Google Shape;194;p5">
            <a:extLst>
              <a:ext uri="{FF2B5EF4-FFF2-40B4-BE49-F238E27FC236}">
                <a16:creationId xmlns:a16="http://schemas.microsoft.com/office/drawing/2014/main" id="{A25507F4-58EB-46AC-F239-92D74B98F483}"/>
              </a:ext>
            </a:extLst>
          </p:cNvPr>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Projeto: Aplicação de Blog com Azure Container Apps</a:t>
            </a:r>
            <a:endParaRPr lang="pt-BR" sz="2400" dirty="0">
              <a:solidFill>
                <a:srgbClr val="A5A5A5"/>
              </a:solidFill>
              <a:latin typeface="Calibri"/>
              <a:ea typeface="Calibri"/>
              <a:cs typeface="Calibri"/>
              <a:sym typeface="Century Gothic"/>
            </a:endParaRPr>
          </a:p>
        </p:txBody>
      </p:sp>
      <p:sp>
        <p:nvSpPr>
          <p:cNvPr id="196" name="Google Shape;196;p5">
            <a:extLst>
              <a:ext uri="{FF2B5EF4-FFF2-40B4-BE49-F238E27FC236}">
                <a16:creationId xmlns:a16="http://schemas.microsoft.com/office/drawing/2014/main" id="{DAB938C2-4CD0-E471-70C8-56C09E429163}"/>
              </a:ext>
            </a:extLst>
          </p:cNvPr>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Laboratório</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F9CAC3E-6ED3-3493-7695-1B41299FE450}"/>
              </a:ext>
            </a:extLst>
          </p:cNvPr>
          <p:cNvSpPr>
            <a:spLocks noGrp="1"/>
          </p:cNvSpPr>
          <p:nvPr>
            <p:ph type="sldNum" idx="12"/>
          </p:nvPr>
        </p:nvSpPr>
        <p:spPr/>
        <p:txBody>
          <a:bodyPr/>
          <a:lstStyle/>
          <a:p>
            <a:r>
              <a:rPr lang="en-US"/>
              <a:t>[</a:t>
            </a:r>
            <a:fld id="{00000000-1234-1234-1234-123412341234}" type="slidenum">
              <a:rPr lang="en-US">
                <a:solidFill>
                  <a:srgbClr val="EA4E60"/>
                </a:solidFill>
              </a:rPr>
              <a:t>46</a:t>
            </a:fld>
            <a:r>
              <a:rPr lang="en-US"/>
              <a:t>]</a:t>
            </a:r>
            <a:endParaRPr lang="pt-BR"/>
          </a:p>
        </p:txBody>
      </p:sp>
      <p:pic>
        <p:nvPicPr>
          <p:cNvPr id="2" name="Imagem 1">
            <a:extLst>
              <a:ext uri="{FF2B5EF4-FFF2-40B4-BE49-F238E27FC236}">
                <a16:creationId xmlns:a16="http://schemas.microsoft.com/office/drawing/2014/main" id="{3EBCC4B9-8A42-BB77-23E4-DC356CD703E7}"/>
              </a:ext>
            </a:extLst>
          </p:cNvPr>
          <p:cNvPicPr>
            <a:picLocks noChangeAspect="1"/>
          </p:cNvPicPr>
          <p:nvPr/>
        </p:nvPicPr>
        <p:blipFill>
          <a:blip r:embed="rId3"/>
          <a:stretch>
            <a:fillRect/>
          </a:stretch>
        </p:blipFill>
        <p:spPr>
          <a:xfrm>
            <a:off x="8371044" y="127584"/>
            <a:ext cx="651673" cy="271497"/>
          </a:xfrm>
          <a:prstGeom prst="rect">
            <a:avLst/>
          </a:prstGeom>
        </p:spPr>
      </p:pic>
    </p:spTree>
    <p:extLst>
      <p:ext uri="{BB962C8B-B14F-4D97-AF65-F5344CB8AC3E}">
        <p14:creationId xmlns:p14="http://schemas.microsoft.com/office/powerpoint/2010/main" val="13705381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A4F9A784-D8B8-9FBC-8258-98ED398C2A6D}"/>
              </a:ext>
            </a:extLst>
          </p:cNvPr>
          <p:cNvPicPr>
            <a:picLocks noChangeAspect="1"/>
          </p:cNvPicPr>
          <p:nvPr/>
        </p:nvPicPr>
        <p:blipFill>
          <a:blip r:embed="rId2"/>
          <a:stretch>
            <a:fillRect/>
          </a:stretch>
        </p:blipFill>
        <p:spPr>
          <a:xfrm>
            <a:off x="575705" y="247325"/>
            <a:ext cx="7992590" cy="4648849"/>
          </a:xfrm>
          <a:prstGeom prst="rect">
            <a:avLst/>
          </a:prstGeom>
        </p:spPr>
      </p:pic>
    </p:spTree>
    <p:extLst>
      <p:ext uri="{BB962C8B-B14F-4D97-AF65-F5344CB8AC3E}">
        <p14:creationId xmlns:p14="http://schemas.microsoft.com/office/powerpoint/2010/main" val="4195145980"/>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D77A7B-155B-2ED5-3C62-1DB7A61FC8AB}"/>
              </a:ext>
            </a:extLst>
          </p:cNvPr>
          <p:cNvSpPr>
            <a:spLocks noGrp="1"/>
          </p:cNvSpPr>
          <p:nvPr>
            <p:ph type="title"/>
          </p:nvPr>
        </p:nvSpPr>
        <p:spPr>
          <a:xfrm>
            <a:off x="342901" y="308611"/>
            <a:ext cx="8193248" cy="386582"/>
          </a:xfrm>
        </p:spPr>
        <p:txBody>
          <a:bodyPr>
            <a:noAutofit/>
          </a:bodyPr>
          <a:lstStyle/>
          <a:p>
            <a:pPr>
              <a:lnSpc>
                <a:spcPct val="100000"/>
              </a:lnSpc>
            </a:pPr>
            <a:r>
              <a:rPr lang="pt-BR" sz="1800" dirty="0">
                <a:solidFill>
                  <a:srgbClr val="000000"/>
                </a:solidFill>
                <a:latin typeface="Segoe UI Semibold"/>
                <a:ea typeface="Segoe UI Semibold"/>
                <a:cs typeface="Segoe UI Semibold" charset="0"/>
              </a:rPr>
              <a:t>Laboratório: Implantar cargas de trabalho de computação usando imagens e contêineres</a:t>
            </a:r>
          </a:p>
        </p:txBody>
      </p:sp>
      <p:sp>
        <p:nvSpPr>
          <p:cNvPr id="4" name="Content Placeholder 3">
            <a:extLst>
              <a:ext uri="{FF2B5EF4-FFF2-40B4-BE49-F238E27FC236}">
                <a16:creationId xmlns:a16="http://schemas.microsoft.com/office/drawing/2014/main" id="{9044587F-EB3F-C362-2330-AD9717DF1488}"/>
              </a:ext>
            </a:extLst>
          </p:cNvPr>
          <p:cNvSpPr>
            <a:spLocks noGrp="1"/>
          </p:cNvSpPr>
          <p:nvPr>
            <p:ph sz="quarter" idx="12"/>
          </p:nvPr>
        </p:nvSpPr>
        <p:spPr>
          <a:xfrm>
            <a:off x="526795" y="1322941"/>
            <a:ext cx="3683699" cy="2821781"/>
          </a:xfrm>
        </p:spPr>
        <p:txBody>
          <a:bodyPr>
            <a:normAutofit/>
          </a:bodyPr>
          <a:lstStyle/>
          <a:p>
            <a:pPr marL="0" indent="0">
              <a:buNone/>
            </a:pPr>
            <a:r>
              <a:rPr lang="pt-BR" sz="1500" dirty="0">
                <a:solidFill>
                  <a:srgbClr val="000000"/>
                </a:solidFill>
                <a:latin typeface="Segoe UI"/>
                <a:ea typeface="Segoe UI"/>
                <a:cs typeface="Segoe UI"/>
              </a:rPr>
              <a:t>Neste laboratório, você explorará como criar e implantar contêineres no Registro de Contêiner do Azure usando um aplicativo do .NET e arquivos docker. E também implantará uma solução em contêiner </a:t>
            </a:r>
            <a:br>
              <a:rPr lang="pt-BR" sz="1500" dirty="0">
                <a:solidFill>
                  <a:srgbClr val="000000"/>
                </a:solidFill>
                <a:latin typeface="Segoe UI"/>
                <a:ea typeface="Segoe UI"/>
                <a:cs typeface="Segoe UI"/>
              </a:rPr>
            </a:br>
            <a:r>
              <a:rPr lang="pt-BR" sz="1500" dirty="0">
                <a:solidFill>
                  <a:srgbClr val="000000"/>
                </a:solidFill>
                <a:latin typeface="Segoe UI"/>
                <a:ea typeface="Segoe UI"/>
                <a:cs typeface="Segoe UI"/>
              </a:rPr>
              <a:t>para Aplicativos de Contêiner do Azure.</a:t>
            </a:r>
          </a:p>
          <a:p>
            <a:pPr marL="0" indent="0">
              <a:buNone/>
            </a:pPr>
            <a:endParaRPr lang="en-US" sz="1500" dirty="0"/>
          </a:p>
        </p:txBody>
      </p:sp>
      <p:sp>
        <p:nvSpPr>
          <p:cNvPr id="5" name="Content Placeholder 4">
            <a:extLst>
              <a:ext uri="{FF2B5EF4-FFF2-40B4-BE49-F238E27FC236}">
                <a16:creationId xmlns:a16="http://schemas.microsoft.com/office/drawing/2014/main" id="{4C00AFA0-D892-F50F-8026-F49A80C4719D}"/>
              </a:ext>
            </a:extLst>
          </p:cNvPr>
          <p:cNvSpPr>
            <a:spLocks noGrp="1"/>
          </p:cNvSpPr>
          <p:nvPr>
            <p:ph sz="quarter" idx="13"/>
          </p:nvPr>
        </p:nvSpPr>
        <p:spPr>
          <a:xfrm>
            <a:off x="4852450" y="1322941"/>
            <a:ext cx="3683699" cy="2821781"/>
          </a:xfrm>
        </p:spPr>
        <p:txBody>
          <a:bodyPr>
            <a:normAutofit/>
          </a:bodyPr>
          <a:lstStyle/>
          <a:p>
            <a:pPr>
              <a:spcAft>
                <a:spcPts val="450"/>
              </a:spcAft>
            </a:pPr>
            <a:r>
              <a:rPr lang="pt-BR" sz="1350" dirty="0">
                <a:solidFill>
                  <a:srgbClr val="222222"/>
                </a:solidFill>
                <a:latin typeface="segoe-ui_semibold"/>
                <a:ea typeface="segoe-ui_semibold"/>
                <a:cs typeface="segoe-ui_semibold"/>
              </a:rPr>
              <a:t>Exercício 1: criar uma imagem de contêiner do Docker e implantá-la no Registro de Contêiner do Azure</a:t>
            </a:r>
          </a:p>
          <a:p>
            <a:pPr>
              <a:spcAft>
                <a:spcPts val="450"/>
              </a:spcAft>
            </a:pPr>
            <a:r>
              <a:rPr lang="pt-BR" sz="1350" dirty="0">
                <a:solidFill>
                  <a:srgbClr val="222222"/>
                </a:solidFill>
                <a:latin typeface="segoe-ui_semibold"/>
                <a:ea typeface="segoe-ui_semibold"/>
                <a:cs typeface="segoe-ui_semibold"/>
              </a:rPr>
              <a:t>Exercício 2: implantar uma instância de contêiner do Azure</a:t>
            </a:r>
          </a:p>
          <a:p>
            <a:pPr>
              <a:spcAft>
                <a:spcPts val="450"/>
              </a:spcAft>
            </a:pPr>
            <a:r>
              <a:rPr lang="pt-BR" sz="1350" dirty="0">
                <a:solidFill>
                  <a:srgbClr val="222222"/>
                </a:solidFill>
                <a:latin typeface="segoe-ui_semibold"/>
                <a:ea typeface="segoe-ui_semibold"/>
                <a:cs typeface="segoe-ui_semibold"/>
              </a:rPr>
              <a:t>Exercício 3: Criar um ambiente de Aplicativos de Contêiner seguro e implantar o aplicativo de contêiner</a:t>
            </a:r>
          </a:p>
          <a:p>
            <a:pPr>
              <a:spcAft>
                <a:spcPts val="450"/>
              </a:spcAft>
            </a:pPr>
            <a:endParaRPr lang="en-US" sz="1350" dirty="0">
              <a:solidFill>
                <a:srgbClr val="222222"/>
              </a:solidFill>
              <a:latin typeface="segoe-ui_semibold"/>
            </a:endParaRPr>
          </a:p>
        </p:txBody>
      </p:sp>
    </p:spTree>
    <p:extLst>
      <p:ext uri="{BB962C8B-B14F-4D97-AF65-F5344CB8AC3E}">
        <p14:creationId xmlns:p14="http://schemas.microsoft.com/office/powerpoint/2010/main" val="14687577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Shape 280"/>
        <p:cNvGrpSpPr/>
        <p:nvPr/>
      </p:nvGrpSpPr>
      <p:grpSpPr>
        <a:xfrm>
          <a:off x="0" y="0"/>
          <a:ext cx="0" cy="0"/>
          <a:chOff x="0" y="0"/>
          <a:chExt cx="0" cy="0"/>
        </a:xfrm>
      </p:grpSpPr>
      <p:sp>
        <p:nvSpPr>
          <p:cNvPr id="281" name="Google Shape;281;p14"/>
          <p:cNvSpPr txBox="1"/>
          <p:nvPr/>
        </p:nvSpPr>
        <p:spPr>
          <a:xfrm>
            <a:off x="967981" y="2574161"/>
            <a:ext cx="6965926" cy="913500"/>
          </a:xfrm>
          <a:prstGeom prst="rect">
            <a:avLst/>
          </a:prstGeom>
          <a:noFill/>
          <a:ln>
            <a:noFill/>
          </a:ln>
        </p:spPr>
        <p:txBody>
          <a:bodyPr spcFirstLastPara="1" wrap="square" lIns="91425" tIns="91425" rIns="91425" bIns="91425" anchor="t" anchorCtr="0">
            <a:noAutofit/>
          </a:bodyPr>
          <a:lstStyle/>
          <a:p>
            <a:pPr marL="76200" lvl="1">
              <a:buSzPts val="1600"/>
            </a:pPr>
            <a:r>
              <a:rPr lang="en-US" sz="2400" b="0" i="0" u="none" strike="noStrike" cap="none" dirty="0">
                <a:solidFill>
                  <a:srgbClr val="EA4E60"/>
                </a:solidFill>
                <a:latin typeface="Calibri"/>
                <a:ea typeface="Calibri"/>
                <a:cs typeface="Calibri"/>
                <a:sym typeface="Calibri"/>
              </a:rPr>
              <a:t>&gt;</a:t>
            </a:r>
            <a:r>
              <a:rPr lang="en-US" sz="2400" b="0" i="0" u="none" strike="noStrike" cap="none" dirty="0">
                <a:solidFill>
                  <a:schemeClr val="lt1"/>
                </a:solidFill>
                <a:latin typeface="Calibri"/>
                <a:ea typeface="Calibri"/>
                <a:cs typeface="Calibri"/>
                <a:sym typeface="Calibri"/>
              </a:rPr>
              <a:t> </a:t>
            </a:r>
            <a:r>
              <a:rPr lang="en-US" sz="2400" b="0" i="0" u="none" strike="noStrike" cap="none" dirty="0" err="1">
                <a:solidFill>
                  <a:schemeClr val="lt1"/>
                </a:solidFill>
                <a:latin typeface="Calibri"/>
                <a:ea typeface="Calibri"/>
                <a:cs typeface="Calibri"/>
                <a:sym typeface="Calibri"/>
              </a:rPr>
              <a:t>Fórum</a:t>
            </a:r>
            <a:r>
              <a:rPr lang="en-US" sz="2400" b="0" i="0" u="none" strike="noStrike" cap="none" dirty="0">
                <a:solidFill>
                  <a:schemeClr val="lt1"/>
                </a:solidFill>
                <a:latin typeface="Calibri"/>
                <a:ea typeface="Calibri"/>
                <a:cs typeface="Calibri"/>
                <a:sym typeface="Calibri"/>
              </a:rPr>
              <a:t>/Artigos</a:t>
            </a:r>
            <a:r>
              <a:rPr lang="en-US" sz="2400" dirty="0">
                <a:solidFill>
                  <a:schemeClr val="lt1"/>
                </a:solidFill>
                <a:latin typeface="Calibri"/>
                <a:ea typeface="Calibri"/>
                <a:cs typeface="Calibri"/>
                <a:sym typeface="Calibri"/>
              </a:rPr>
              <a:t> - </a:t>
            </a:r>
            <a:r>
              <a:rPr lang="en-US" sz="2400" dirty="0">
                <a:solidFill>
                  <a:srgbClr val="EA4E60"/>
                </a:solidFill>
                <a:ea typeface="Calibri"/>
                <a:sym typeface="Calibri"/>
              </a:rPr>
              <a:t>https://web.dio.me/articles</a:t>
            </a:r>
            <a:endParaRPr lang="pt-BR" sz="2400" b="0" i="0" u="none" strike="noStrike" cap="none" dirty="0">
              <a:solidFill>
                <a:srgbClr val="EA4E60"/>
              </a:solidFill>
              <a:ea typeface="Calibri"/>
              <a:cs typeface="Calibri"/>
              <a:hlinkClick r:id="rId3">
                <a:extLst>
                  <a:ext uri="{A12FA001-AC4F-418D-AE19-62706E023703}">
                    <ahyp:hlinkClr xmlns:ahyp="http://schemas.microsoft.com/office/drawing/2018/hyperlinkcolor" val="tx"/>
                  </a:ext>
                </a:extLst>
              </a:hlinkClick>
            </a:endParaRPr>
          </a:p>
        </p:txBody>
      </p:sp>
      <p:sp>
        <p:nvSpPr>
          <p:cNvPr id="282" name="Google Shape;282;p14"/>
          <p:cNvSpPr txBox="1"/>
          <p:nvPr/>
        </p:nvSpPr>
        <p:spPr>
          <a:xfrm>
            <a:off x="1097377" y="1284651"/>
            <a:ext cx="6833892" cy="94584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r>
              <a:rPr lang="en-US" sz="5500" b="1" i="0" u="none" strike="noStrike" cap="none" err="1">
                <a:solidFill>
                  <a:srgbClr val="EA4E60"/>
                </a:solidFill>
                <a:latin typeface="Century Gothic"/>
                <a:ea typeface="Century Gothic"/>
                <a:cs typeface="Century Gothic"/>
                <a:sym typeface="Century Gothic"/>
              </a:rPr>
              <a:t>Dúvidas</a:t>
            </a:r>
            <a:r>
              <a:rPr lang="en-US" sz="5500" b="1" i="0" u="none" strike="noStrike" cap="none">
                <a:solidFill>
                  <a:srgbClr val="EA4E60"/>
                </a:solidFill>
                <a:latin typeface="Century Gothic"/>
                <a:ea typeface="Century Gothic"/>
                <a:cs typeface="Century Gothic"/>
                <a:sym typeface="Century Gothic"/>
              </a:rPr>
              <a:t>?</a:t>
            </a:r>
            <a:endParaRPr lang="en-US" sz="55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E0E80D14-D1AD-4C74-8489-88CB3A872750}"/>
              </a:ext>
            </a:extLst>
          </p:cNvPr>
          <p:cNvSpPr>
            <a:spLocks noGrp="1"/>
          </p:cNvSpPr>
          <p:nvPr>
            <p:ph type="sldNum" idx="12"/>
          </p:nvPr>
        </p:nvSpPr>
        <p:spPr/>
        <p:txBody>
          <a:bodyPr/>
          <a:lstStyle/>
          <a:p>
            <a:r>
              <a:rPr lang="en-US"/>
              <a:t>[</a:t>
            </a:r>
            <a:fld id="{00000000-1234-1234-1234-123412341234}" type="slidenum">
              <a:rPr lang="en-US" dirty="0">
                <a:solidFill>
                  <a:srgbClr val="EA4E60"/>
                </a:solidFill>
              </a:rPr>
              <a:t>49</a:t>
            </a:fld>
            <a:r>
              <a:rPr lang="en-US"/>
              <a:t>]</a:t>
            </a:r>
            <a:endParaRPr lang="pt-BR"/>
          </a:p>
        </p:txBody>
      </p:sp>
      <p:pic>
        <p:nvPicPr>
          <p:cNvPr id="4" name="Imagem 3">
            <a:extLst>
              <a:ext uri="{FF2B5EF4-FFF2-40B4-BE49-F238E27FC236}">
                <a16:creationId xmlns:a16="http://schemas.microsoft.com/office/drawing/2014/main" id="{791FD774-FCC0-2335-12E4-EA5E56375395}"/>
              </a:ext>
            </a:extLst>
          </p:cNvPr>
          <p:cNvPicPr>
            <a:picLocks noChangeAspect="1"/>
          </p:cNvPicPr>
          <p:nvPr/>
        </p:nvPicPr>
        <p:blipFill>
          <a:blip r:embed="rId4"/>
          <a:stretch>
            <a:fillRect/>
          </a:stretch>
        </p:blipFill>
        <p:spPr>
          <a:xfrm>
            <a:off x="8394292" y="161566"/>
            <a:ext cx="651673" cy="2714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
          <p:cNvSpPr txBox="1"/>
          <p:nvPr/>
        </p:nvSpPr>
        <p:spPr>
          <a:xfrm>
            <a:off x="565525" y="3011225"/>
            <a:ext cx="67617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rgbClr val="040A24"/>
                </a:solidFill>
                <a:latin typeface="Calibri"/>
                <a:ea typeface="Calibri"/>
                <a:cs typeface="Calibri"/>
                <a:sym typeface="Calibri"/>
              </a:rPr>
              <a:t>Henrique Eduardo Souza</a:t>
            </a:r>
            <a:endParaRPr sz="1600" b="0"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en-US" sz="2400" dirty="0" err="1">
                <a:solidFill>
                  <a:srgbClr val="040A24"/>
                </a:solidFill>
                <a:latin typeface="Calibri"/>
                <a:ea typeface="Calibri"/>
                <a:cs typeface="Calibri"/>
                <a:sym typeface="Calibri"/>
              </a:rPr>
              <a:t>Gerente</a:t>
            </a:r>
            <a:r>
              <a:rPr lang="en-US" sz="2400" dirty="0">
                <a:solidFill>
                  <a:srgbClr val="040A24"/>
                </a:solidFill>
                <a:latin typeface="Calibri"/>
                <a:ea typeface="Calibri"/>
                <a:cs typeface="Calibri"/>
                <a:sym typeface="Calibri"/>
              </a:rPr>
              <a:t> de </a:t>
            </a:r>
            <a:r>
              <a:rPr lang="en-US" sz="2400" dirty="0" err="1">
                <a:solidFill>
                  <a:srgbClr val="040A24"/>
                </a:solidFill>
                <a:latin typeface="Calibri"/>
                <a:ea typeface="Calibri"/>
                <a:cs typeface="Calibri"/>
                <a:sym typeface="Calibri"/>
              </a:rPr>
              <a:t>Arquitetura&amp;GenAI</a:t>
            </a:r>
            <a:r>
              <a:rPr lang="en-US" sz="2400" dirty="0">
                <a:solidFill>
                  <a:srgbClr val="040A24"/>
                </a:solidFill>
                <a:latin typeface="Calibri"/>
                <a:ea typeface="Calibri"/>
                <a:cs typeface="Calibri"/>
                <a:sym typeface="Calibri"/>
              </a:rPr>
              <a:t> </a:t>
            </a:r>
            <a:r>
              <a:rPr lang="en-US" sz="2400" dirty="0" err="1">
                <a:solidFill>
                  <a:srgbClr val="040A24"/>
                </a:solidFill>
                <a:latin typeface="Calibri"/>
                <a:ea typeface="Calibri"/>
                <a:cs typeface="Calibri"/>
                <a:sym typeface="Calibri"/>
              </a:rPr>
              <a:t>na</a:t>
            </a:r>
            <a:r>
              <a:rPr lang="en-US" sz="2400" dirty="0">
                <a:solidFill>
                  <a:srgbClr val="040A24"/>
                </a:solidFill>
                <a:latin typeface="Calibri"/>
                <a:ea typeface="Calibri"/>
                <a:cs typeface="Calibri"/>
                <a:sym typeface="Calibri"/>
              </a:rPr>
              <a:t> Vivo</a:t>
            </a:r>
            <a:endParaRPr sz="2400" dirty="0">
              <a:solidFill>
                <a:srgbClr val="040A24"/>
              </a:solidFill>
              <a:latin typeface="Calibri"/>
              <a:ea typeface="Calibri"/>
              <a:cs typeface="Calibri"/>
            </a:endParaRPr>
          </a:p>
          <a:p>
            <a:pPr marL="0" marR="0" lvl="0" indent="0" algn="l" rtl="0">
              <a:lnSpc>
                <a:spcPct val="100000"/>
              </a:lnSpc>
              <a:spcBef>
                <a:spcPts val="1000"/>
              </a:spcBef>
              <a:spcAft>
                <a:spcPts val="0"/>
              </a:spcAft>
              <a:buClr>
                <a:srgbClr val="000000"/>
              </a:buClr>
              <a:buSzPts val="1600"/>
              <a:buFont typeface="Arial"/>
              <a:buNone/>
            </a:pPr>
            <a:r>
              <a:rPr lang="en-US" sz="2400" b="1" i="0" u="none" strike="noStrike" cap="none" dirty="0">
                <a:solidFill>
                  <a:srgbClr val="040A24"/>
                </a:solidFill>
                <a:latin typeface="Calibri"/>
                <a:ea typeface="Calibri"/>
                <a:cs typeface="Calibri"/>
                <a:sym typeface="Calibri"/>
              </a:rPr>
              <a:t>@hsouzaeduardo81</a:t>
            </a:r>
          </a:p>
          <a:p>
            <a:pPr marL="0" marR="0" lvl="0" indent="0" algn="l" rtl="0">
              <a:lnSpc>
                <a:spcPct val="100000"/>
              </a:lnSpc>
              <a:spcBef>
                <a:spcPts val="1000"/>
              </a:spcBef>
              <a:spcAft>
                <a:spcPts val="0"/>
              </a:spcAft>
              <a:buClr>
                <a:srgbClr val="000000"/>
              </a:buClr>
              <a:buSzPts val="1600"/>
              <a:buFont typeface="Arial"/>
              <a:buNone/>
            </a:pPr>
            <a:r>
              <a:rPr lang="pt-BR" sz="2400" b="1" i="0" u="none" strike="noStrike" cap="none" dirty="0">
                <a:solidFill>
                  <a:srgbClr val="040A24"/>
                </a:solidFill>
                <a:latin typeface="Calibri"/>
                <a:ea typeface="Calibri"/>
                <a:cs typeface="Calibri"/>
                <a:sym typeface="Calibri"/>
              </a:rPr>
              <a:t>linkedin.com/in/</a:t>
            </a:r>
            <a:r>
              <a:rPr lang="pt-BR" sz="2400" b="1" i="0" u="none" strike="noStrike" cap="none" dirty="0" err="1">
                <a:solidFill>
                  <a:srgbClr val="040A24"/>
                </a:solidFill>
                <a:latin typeface="Calibri"/>
                <a:ea typeface="Calibri"/>
                <a:cs typeface="Calibri"/>
                <a:sym typeface="Calibri"/>
              </a:rPr>
              <a:t>hsouzaeduardo</a:t>
            </a:r>
            <a:r>
              <a:rPr lang="pt-BR" sz="2400" b="1" i="0" u="none" strike="noStrike" cap="none" dirty="0">
                <a:solidFill>
                  <a:srgbClr val="040A24"/>
                </a:solidFill>
                <a:latin typeface="Calibri"/>
                <a:ea typeface="Calibri"/>
                <a:cs typeface="Calibri"/>
                <a:sym typeface="Calibri"/>
              </a:rPr>
              <a:t>/</a:t>
            </a:r>
            <a:endParaRPr lang="en-US" sz="2400" b="1" i="0" u="none" strike="noStrike" cap="none" dirty="0">
              <a:solidFill>
                <a:srgbClr val="040A24"/>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endParaRPr sz="2400" b="1" i="0" u="none" strike="noStrike" cap="none" dirty="0">
              <a:solidFill>
                <a:srgbClr val="040A24"/>
              </a:solidFill>
              <a:latin typeface="Calibri"/>
              <a:ea typeface="Calibri"/>
              <a:cs typeface="Calibri"/>
              <a:sym typeface="Calibri"/>
            </a:endParaRPr>
          </a:p>
        </p:txBody>
      </p:sp>
      <p:sp>
        <p:nvSpPr>
          <p:cNvPr id="155" name="Google Shape;155;p2"/>
          <p:cNvSpPr txBox="1"/>
          <p:nvPr/>
        </p:nvSpPr>
        <p:spPr>
          <a:xfrm>
            <a:off x="565525" y="636550"/>
            <a:ext cx="7980617" cy="19353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pt-BR" sz="3200" spc="-50">
                <a:solidFill>
                  <a:srgbClr val="FF0000"/>
                </a:solidFill>
                <a:latin typeface="Segoe UI"/>
                <a:cs typeface="Segoe UI"/>
              </a:rPr>
              <a:t> Aplicações Contêinerizadas com Azure Container Apps </a:t>
            </a:r>
            <a:endParaRPr lang="en-US" sz="3200" spc="-50" dirty="0" err="1">
              <a:solidFill>
                <a:srgbClr val="FF0000"/>
              </a:solidFill>
              <a:latin typeface="Segoe UI"/>
              <a:cs typeface="Segoe UI"/>
            </a:endParaRPr>
          </a:p>
        </p:txBody>
      </p:sp>
      <p:pic>
        <p:nvPicPr>
          <p:cNvPr id="2" name="Imagem 3">
            <a:extLst>
              <a:ext uri="{FF2B5EF4-FFF2-40B4-BE49-F238E27FC236}">
                <a16:creationId xmlns:a16="http://schemas.microsoft.com/office/drawing/2014/main" id="{7267946B-816C-7DBD-856A-A6DFF888B904}"/>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Espaço Reservado para Número de Slide 3">
            <a:extLst>
              <a:ext uri="{FF2B5EF4-FFF2-40B4-BE49-F238E27FC236}">
                <a16:creationId xmlns:a16="http://schemas.microsoft.com/office/drawing/2014/main" id="{15DC3995-1D71-2F0E-80F5-9E86BD7EB0BA}"/>
              </a:ext>
            </a:extLst>
          </p:cNvPr>
          <p:cNvSpPr>
            <a:spLocks noGrp="1"/>
          </p:cNvSpPr>
          <p:nvPr>
            <p:ph type="sldNum" idx="12"/>
          </p:nvPr>
        </p:nvSpPr>
        <p:spPr/>
        <p:txBody>
          <a:bodyPr/>
          <a:lstStyle/>
          <a:p>
            <a:r>
              <a:rPr lang="en-US"/>
              <a:t>[</a:t>
            </a:r>
            <a:fld id="{00000000-1234-1234-1234-123412341234}" type="slidenum">
              <a:rPr lang="en-US">
                <a:solidFill>
                  <a:srgbClr val="EA4E60"/>
                </a:solidFill>
              </a:rPr>
              <a:t>5</a:t>
            </a:fld>
            <a:r>
              <a:rPr lang="en-US"/>
              <a:t>]</a:t>
            </a:r>
            <a:endParaRPr lang="pt-BR"/>
          </a:p>
        </p:txBody>
      </p:sp>
    </p:spTree>
    <p:extLst>
      <p:ext uri="{BB962C8B-B14F-4D97-AF65-F5344CB8AC3E}">
        <p14:creationId xmlns:p14="http://schemas.microsoft.com/office/powerpoint/2010/main" val="1393734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dirty="0">
                <a:solidFill>
                  <a:srgbClr val="EA4E60"/>
                </a:solidFill>
              </a:rPr>
              <a:t>6</a:t>
            </a:fld>
            <a:r>
              <a:rPr lang="en-US"/>
              <a:t>]</a:t>
            </a:r>
            <a:endParaRPr lang="pt-BR"/>
          </a:p>
        </p:txBody>
      </p:sp>
      <p:pic>
        <p:nvPicPr>
          <p:cNvPr id="5" name="Imagem 3">
            <a:extLst>
              <a:ext uri="{FF2B5EF4-FFF2-40B4-BE49-F238E27FC236}">
                <a16:creationId xmlns:a16="http://schemas.microsoft.com/office/drawing/2014/main" id="{1616D4EB-5ECE-2334-2742-4085804B1413}"/>
              </a:ext>
            </a:extLst>
          </p:cNvPr>
          <p:cNvPicPr>
            <a:picLocks noChangeAspect="1"/>
          </p:cNvPicPr>
          <p:nvPr/>
        </p:nvPicPr>
        <p:blipFill>
          <a:blip r:embed="rId3"/>
          <a:stretch>
            <a:fillRect/>
          </a:stretch>
        </p:blipFill>
        <p:spPr>
          <a:xfrm>
            <a:off x="8427350" y="150783"/>
            <a:ext cx="597049" cy="251208"/>
          </a:xfrm>
          <a:prstGeom prst="rect">
            <a:avLst/>
          </a:prstGeom>
        </p:spPr>
      </p:pic>
      <p:sp>
        <p:nvSpPr>
          <p:cNvPr id="4" name="CaixaDeTexto 3">
            <a:extLst>
              <a:ext uri="{FF2B5EF4-FFF2-40B4-BE49-F238E27FC236}">
                <a16:creationId xmlns:a16="http://schemas.microsoft.com/office/drawing/2014/main" id="{6EAF5CA8-C3EC-9EF7-55A4-20EBF5904904}"/>
              </a:ext>
            </a:extLst>
          </p:cNvPr>
          <p:cNvSpPr txBox="1"/>
          <p:nvPr/>
        </p:nvSpPr>
        <p:spPr>
          <a:xfrm>
            <a:off x="5143451" y="401991"/>
            <a:ext cx="3880947" cy="4031873"/>
          </a:xfrm>
          <a:prstGeom prst="rect">
            <a:avLst/>
          </a:prstGeom>
          <a:noFill/>
        </p:spPr>
        <p:txBody>
          <a:bodyPr wrap="square">
            <a:spAutoFit/>
          </a:bodyPr>
          <a:lstStyle/>
          <a:p>
            <a:r>
              <a:rPr lang="pt-BR" sz="1600" dirty="0"/>
              <a:t>Atualmente Gerente Especialista de Arquitetura e IA na Vivo.</a:t>
            </a:r>
          </a:p>
          <a:p>
            <a:endParaRPr lang="pt-BR" sz="1600" dirty="0"/>
          </a:p>
          <a:p>
            <a:r>
              <a:rPr lang="pt-BR" sz="1600" dirty="0"/>
              <a:t>Professor na Universidade Anhanguera e Impacta, Co Autor do Livro Jornada API na Prática.</a:t>
            </a:r>
          </a:p>
          <a:p>
            <a:endParaRPr lang="pt-BR" sz="1600" dirty="0"/>
          </a:p>
          <a:p>
            <a:r>
              <a:rPr lang="pt-BR" sz="1600" dirty="0"/>
              <a:t>Palestrante Internacional, consultor, transformador de pessoas, carreiras e organizações.</a:t>
            </a:r>
          </a:p>
          <a:p>
            <a:endParaRPr lang="pt-BR" sz="1600" dirty="0"/>
          </a:p>
          <a:p>
            <a:r>
              <a:rPr lang="pt-BR" sz="1600" dirty="0"/>
              <a:t>Reconhecido como Microsoft MVP desde 2022, atuante como profissional de tecnologia há 24 anos sempre motivado pela paixão de contribuir para um mundo mais igual.</a:t>
            </a:r>
          </a:p>
        </p:txBody>
      </p:sp>
      <p:pic>
        <p:nvPicPr>
          <p:cNvPr id="6" name="Imagem 5">
            <a:extLst>
              <a:ext uri="{FF2B5EF4-FFF2-40B4-BE49-F238E27FC236}">
                <a16:creationId xmlns:a16="http://schemas.microsoft.com/office/drawing/2014/main" id="{A19CB9C6-DF94-38D1-046F-EAE4684B2B80}"/>
              </a:ext>
            </a:extLst>
          </p:cNvPr>
          <p:cNvPicPr>
            <a:picLocks noChangeAspect="1"/>
          </p:cNvPicPr>
          <p:nvPr/>
        </p:nvPicPr>
        <p:blipFill>
          <a:blip r:embed="rId4"/>
          <a:stretch>
            <a:fillRect/>
          </a:stretch>
        </p:blipFill>
        <p:spPr>
          <a:xfrm>
            <a:off x="0" y="0"/>
            <a:ext cx="4928217" cy="5143451"/>
          </a:xfrm>
          <a:prstGeom prst="rect">
            <a:avLst/>
          </a:prstGeom>
          <a:ln>
            <a:noFill/>
          </a:ln>
          <a:effectLst>
            <a:outerShdw blurRad="292100" dist="139700" dir="2700000" algn="tl" rotWithShape="0">
              <a:srgbClr val="333333">
                <a:alpha val="65000"/>
              </a:srgbClr>
            </a:outerShdw>
          </a:effectLst>
        </p:spPr>
      </p:pic>
      <p:pic>
        <p:nvPicPr>
          <p:cNvPr id="7" name="Imagem 6">
            <a:extLst>
              <a:ext uri="{FF2B5EF4-FFF2-40B4-BE49-F238E27FC236}">
                <a16:creationId xmlns:a16="http://schemas.microsoft.com/office/drawing/2014/main" id="{A0C29ACD-C649-4971-8636-0D17EC4B39BF}"/>
              </a:ext>
            </a:extLst>
          </p:cNvPr>
          <p:cNvPicPr>
            <a:picLocks noChangeAspect="1"/>
          </p:cNvPicPr>
          <p:nvPr/>
        </p:nvPicPr>
        <p:blipFill>
          <a:blip r:embed="rId5"/>
          <a:stretch>
            <a:fillRect/>
          </a:stretch>
        </p:blipFill>
        <p:spPr>
          <a:xfrm>
            <a:off x="7213224" y="4433864"/>
            <a:ext cx="1397365" cy="709587"/>
          </a:xfrm>
          <a:prstGeom prst="rect">
            <a:avLst/>
          </a:prstGeom>
        </p:spPr>
      </p:pic>
      <p:pic>
        <p:nvPicPr>
          <p:cNvPr id="8" name="Imagem 7">
            <a:extLst>
              <a:ext uri="{FF2B5EF4-FFF2-40B4-BE49-F238E27FC236}">
                <a16:creationId xmlns:a16="http://schemas.microsoft.com/office/drawing/2014/main" id="{CDB5AAD2-F454-C96A-2D41-62E036659131}"/>
              </a:ext>
            </a:extLst>
          </p:cNvPr>
          <p:cNvPicPr>
            <a:picLocks noChangeAspect="1"/>
          </p:cNvPicPr>
          <p:nvPr/>
        </p:nvPicPr>
        <p:blipFill>
          <a:blip r:embed="rId6"/>
          <a:stretch>
            <a:fillRect/>
          </a:stretch>
        </p:blipFill>
        <p:spPr>
          <a:xfrm>
            <a:off x="5143451" y="4397803"/>
            <a:ext cx="1854539" cy="758209"/>
          </a:xfrm>
          <a:prstGeom prst="rect">
            <a:avLst/>
          </a:prstGeom>
        </p:spPr>
      </p:pic>
      <p:pic>
        <p:nvPicPr>
          <p:cNvPr id="9" name="Imagem 8">
            <a:extLst>
              <a:ext uri="{FF2B5EF4-FFF2-40B4-BE49-F238E27FC236}">
                <a16:creationId xmlns:a16="http://schemas.microsoft.com/office/drawing/2014/main" id="{2B1B9D7A-9332-EE47-20B4-7C9C13961778}"/>
              </a:ext>
            </a:extLst>
          </p:cNvPr>
          <p:cNvPicPr>
            <a:picLocks noChangeAspect="1"/>
          </p:cNvPicPr>
          <p:nvPr/>
        </p:nvPicPr>
        <p:blipFill>
          <a:blip r:embed="rId7"/>
          <a:stretch>
            <a:fillRect/>
          </a:stretch>
        </p:blipFill>
        <p:spPr>
          <a:xfrm>
            <a:off x="2596624" y="4339958"/>
            <a:ext cx="818781" cy="8034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7"/>
        <p:cNvGrpSpPr/>
        <p:nvPr/>
      </p:nvGrpSpPr>
      <p:grpSpPr>
        <a:xfrm>
          <a:off x="0" y="0"/>
          <a:ext cx="0" cy="0"/>
          <a:chOff x="0" y="0"/>
          <a:chExt cx="0" cy="0"/>
        </a:xfrm>
      </p:grpSpPr>
      <p:sp>
        <p:nvSpPr>
          <p:cNvPr id="168" name="Google Shape;168;p3"/>
          <p:cNvSpPr txBox="1"/>
          <p:nvPr/>
        </p:nvSpPr>
        <p:spPr>
          <a:xfrm>
            <a:off x="565430" y="1387098"/>
            <a:ext cx="7991354" cy="3231397"/>
          </a:xfrm>
          <a:prstGeom prst="rect">
            <a:avLst/>
          </a:prstGeom>
          <a:noFill/>
          <a:ln>
            <a:noFill/>
          </a:ln>
        </p:spPr>
        <p:txBody>
          <a:bodyPr spcFirstLastPara="1" wrap="square" lIns="91425" tIns="91425" rIns="91425" bIns="91425" anchor="t" anchorCtr="0">
            <a:noAutofit/>
          </a:bodyPr>
          <a:lstStyle/>
          <a:p>
            <a:pPr marL="342900" indent="-342900">
              <a:spcAft>
                <a:spcPts val="600"/>
              </a:spcAft>
              <a:buFont typeface="Arial" panose="020B0604020202020204" pitchFamily="34" charset="0"/>
              <a:buChar char="•"/>
            </a:pPr>
            <a:r>
              <a:rPr lang="pt-BR" sz="2400" b="0" i="0" strike="noStrike" cap="none" spc="0" baseline="0" dirty="0">
                <a:solidFill>
                  <a:srgbClr val="000000"/>
                </a:solidFill>
                <a:effectLst/>
                <a:latin typeface="Segoe UI"/>
                <a:ea typeface="Segoe UI"/>
                <a:cs typeface="Segoe UI"/>
              </a:rPr>
              <a:t>Entender sobre container apps, quais cenários é importante utilizar e um comparativo </a:t>
            </a:r>
            <a:r>
              <a:rPr lang="pt-BR" sz="2400" b="0" i="0" strike="noStrike" cap="none" spc="0" baseline="0" dirty="0" err="1">
                <a:solidFill>
                  <a:srgbClr val="000000"/>
                </a:solidFill>
                <a:effectLst/>
                <a:latin typeface="Segoe UI"/>
                <a:ea typeface="Segoe UI"/>
                <a:cs typeface="Segoe UI"/>
              </a:rPr>
              <a:t>vs</a:t>
            </a:r>
            <a:r>
              <a:rPr lang="pt-BR" sz="2400" b="0" i="0" strike="noStrike" cap="none" spc="0" baseline="0" dirty="0">
                <a:solidFill>
                  <a:srgbClr val="000000"/>
                </a:solidFill>
                <a:effectLst/>
                <a:latin typeface="Segoe UI"/>
                <a:ea typeface="Segoe UI"/>
                <a:cs typeface="Segoe UI"/>
              </a:rPr>
              <a:t> k8s, </a:t>
            </a:r>
            <a:r>
              <a:rPr lang="pt-BR" sz="2400" b="0" i="0" strike="noStrike" cap="none" spc="0" baseline="0" dirty="0" err="1">
                <a:solidFill>
                  <a:srgbClr val="000000"/>
                </a:solidFill>
                <a:effectLst/>
                <a:latin typeface="Segoe UI"/>
                <a:ea typeface="Segoe UI"/>
                <a:cs typeface="Segoe UI"/>
              </a:rPr>
              <a:t>WebApp</a:t>
            </a:r>
            <a:r>
              <a:rPr lang="pt-BR" sz="2400" b="0" i="0" strike="noStrike" cap="none" spc="0" baseline="0" dirty="0">
                <a:solidFill>
                  <a:srgbClr val="000000"/>
                </a:solidFill>
                <a:effectLst/>
                <a:latin typeface="Segoe UI"/>
                <a:ea typeface="Segoe UI"/>
                <a:cs typeface="Segoe UI"/>
              </a:rPr>
              <a:t>.</a:t>
            </a:r>
          </a:p>
        </p:txBody>
      </p:sp>
      <p:sp>
        <p:nvSpPr>
          <p:cNvPr id="169" name="Google Shape;169;p3"/>
          <p:cNvSpPr txBox="1"/>
          <p:nvPr/>
        </p:nvSpPr>
        <p:spPr>
          <a:xfrm>
            <a:off x="565525" y="636550"/>
            <a:ext cx="8016900" cy="8445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3200"/>
              <a:buFont typeface="Arial"/>
              <a:buNone/>
            </a:pPr>
            <a:r>
              <a:rPr lang="en-US" sz="4000" b="1" i="0" u="none" strike="noStrike" cap="none">
                <a:solidFill>
                  <a:srgbClr val="EA4E60"/>
                </a:solidFill>
                <a:latin typeface="Century Gothic"/>
                <a:ea typeface="Century Gothic"/>
                <a:cs typeface="Century Gothic"/>
                <a:sym typeface="Century Gothic"/>
              </a:rPr>
              <a:t>Objetivo Geral</a:t>
            </a:r>
            <a:endParaRPr sz="4000" b="0" i="0" u="none" strike="noStrike" cap="none">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6D441B70-C259-32CC-1493-7549E4EAC38D}"/>
              </a:ext>
            </a:extLst>
          </p:cNvPr>
          <p:cNvSpPr>
            <a:spLocks noGrp="1"/>
          </p:cNvSpPr>
          <p:nvPr>
            <p:ph type="sldNum" idx="12"/>
          </p:nvPr>
        </p:nvSpPr>
        <p:spPr/>
        <p:txBody>
          <a:bodyPr/>
          <a:lstStyle/>
          <a:p>
            <a:r>
              <a:rPr lang="en-US"/>
              <a:t>[</a:t>
            </a:r>
            <a:fld id="{00000000-1234-1234-1234-123412341234}" type="slidenum">
              <a:rPr lang="en-US">
                <a:solidFill>
                  <a:srgbClr val="EA4E60"/>
                </a:solidFill>
              </a:rPr>
              <a:t>7</a:t>
            </a:fld>
            <a:r>
              <a:rPr lang="en-US"/>
              <a:t>]</a:t>
            </a:r>
            <a:endParaRPr lang="pt-BR"/>
          </a:p>
        </p:txBody>
      </p:sp>
      <p:pic>
        <p:nvPicPr>
          <p:cNvPr id="5" name="Imagem 3">
            <a:extLst>
              <a:ext uri="{FF2B5EF4-FFF2-40B4-BE49-F238E27FC236}">
                <a16:creationId xmlns:a16="http://schemas.microsoft.com/office/drawing/2014/main" id="{2ED88311-ADE9-EB5E-4FEF-A32E910656AE}"/>
              </a:ext>
            </a:extLst>
          </p:cNvPr>
          <p:cNvPicPr>
            <a:picLocks noChangeAspect="1"/>
          </p:cNvPicPr>
          <p:nvPr/>
        </p:nvPicPr>
        <p:blipFill>
          <a:blip r:embed="rId3"/>
          <a:stretch>
            <a:fillRect/>
          </a:stretch>
        </p:blipFill>
        <p:spPr>
          <a:xfrm>
            <a:off x="8427350" y="150783"/>
            <a:ext cx="597049" cy="251208"/>
          </a:xfrm>
          <a:prstGeom prst="rect">
            <a:avLst/>
          </a:prstGeom>
        </p:spPr>
      </p:pic>
    </p:spTree>
    <p:extLst>
      <p:ext uri="{BB962C8B-B14F-4D97-AF65-F5344CB8AC3E}">
        <p14:creationId xmlns:p14="http://schemas.microsoft.com/office/powerpoint/2010/main" val="231520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1"/>
        <p:cNvGrpSpPr/>
        <p:nvPr/>
      </p:nvGrpSpPr>
      <p:grpSpPr>
        <a:xfrm>
          <a:off x="0" y="0"/>
          <a:ext cx="0" cy="0"/>
          <a:chOff x="0" y="0"/>
          <a:chExt cx="0" cy="0"/>
        </a:xfrm>
      </p:grpSpPr>
      <p:sp>
        <p:nvSpPr>
          <p:cNvPr id="182" name="Google Shape;182;p17"/>
          <p:cNvSpPr txBox="1"/>
          <p:nvPr/>
        </p:nvSpPr>
        <p:spPr>
          <a:xfrm>
            <a:off x="7590" y="0"/>
            <a:ext cx="7410300" cy="844500"/>
          </a:xfrm>
          <a:prstGeom prst="rect">
            <a:avLst/>
          </a:prstGeom>
          <a:noFill/>
          <a:ln>
            <a:noFill/>
          </a:ln>
        </p:spPr>
        <p:txBody>
          <a:bodyPr spcFirstLastPara="1" wrap="square" lIns="91425" tIns="91425" rIns="91425" bIns="91425" anchor="ctr" anchorCtr="0">
            <a:noAutofit/>
          </a:bodyPr>
          <a:lstStyle/>
          <a:p>
            <a:pPr>
              <a:lnSpc>
                <a:spcPct val="115000"/>
              </a:lnSpc>
              <a:buSzPts val="3200"/>
            </a:pPr>
            <a:r>
              <a:rPr lang="en-US" sz="4000" b="1" dirty="0" err="1">
                <a:solidFill>
                  <a:srgbClr val="EA4E60"/>
                </a:solidFill>
                <a:latin typeface="Century Gothic"/>
                <a:ea typeface="Century Gothic"/>
                <a:cs typeface="Century Gothic"/>
                <a:sym typeface="Century Gothic"/>
              </a:rPr>
              <a:t>Conteúdo</a:t>
            </a:r>
            <a:r>
              <a:rPr lang="en-US" sz="4000" b="1" dirty="0">
                <a:solidFill>
                  <a:srgbClr val="EA4E60"/>
                </a:solidFill>
                <a:latin typeface="Century Gothic"/>
                <a:ea typeface="Century Gothic"/>
                <a:cs typeface="Century Gothic"/>
                <a:sym typeface="Century Gothic"/>
              </a:rPr>
              <a:t> </a:t>
            </a:r>
            <a:r>
              <a:rPr lang="en-US" sz="4000" b="1" dirty="0" err="1">
                <a:solidFill>
                  <a:srgbClr val="EA4E60"/>
                </a:solidFill>
                <a:latin typeface="Century Gothic"/>
                <a:ea typeface="Century Gothic"/>
                <a:cs typeface="Century Gothic"/>
                <a:sym typeface="Century Gothic"/>
              </a:rPr>
              <a:t>Programático</a:t>
            </a:r>
            <a:endParaRPr sz="4000" b="0" i="0" u="none" strike="noStrike" cap="none" dirty="0" err="1">
              <a:solidFill>
                <a:srgbClr val="EA4E60"/>
              </a:solidFill>
              <a:latin typeface="Century Gothic"/>
              <a:ea typeface="Century Gothic"/>
              <a:cs typeface="Century Gothic"/>
              <a:sym typeface="Century Gothic"/>
            </a:endParaRPr>
          </a:p>
        </p:txBody>
      </p:sp>
      <p:sp>
        <p:nvSpPr>
          <p:cNvPr id="184" name="Google Shape;184;p17"/>
          <p:cNvSpPr/>
          <p:nvPr/>
        </p:nvSpPr>
        <p:spPr>
          <a:xfrm>
            <a:off x="55387" y="632897"/>
            <a:ext cx="8969012" cy="3297632"/>
          </a:xfrm>
          <a:prstGeom prst="rect">
            <a:avLst/>
          </a:prstGeom>
          <a:noFill/>
          <a:ln>
            <a:noFill/>
          </a:ln>
        </p:spPr>
        <p:txBody>
          <a:bodyPr spcFirstLastPara="1" wrap="square" lIns="91425" tIns="45700" rIns="91425" bIns="45700" anchor="t" anchorCtr="0">
            <a:noAutofit/>
          </a:bodyPr>
          <a:lstStyle/>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Aula 1: Aplicações </a:t>
            </a:r>
            <a:r>
              <a:rPr lang="pt-BR" sz="2000" b="0" i="0" strike="noStrike" cap="none" spc="0" baseline="0" dirty="0" err="1">
                <a:solidFill>
                  <a:srgbClr val="000000"/>
                </a:solidFill>
                <a:effectLst/>
                <a:latin typeface="Segoe UI"/>
                <a:ea typeface="Segoe UI"/>
                <a:cs typeface="Segoe UI"/>
              </a:rPr>
              <a:t>Contêinerizadas</a:t>
            </a:r>
            <a:r>
              <a:rPr lang="pt-BR" sz="2000" b="0" i="0" strike="noStrike" cap="none" spc="0" baseline="0" dirty="0">
                <a:solidFill>
                  <a:srgbClr val="000000"/>
                </a:solidFill>
                <a:effectLst/>
                <a:latin typeface="Segoe UI"/>
                <a:ea typeface="Segoe UI"/>
                <a:cs typeface="Segoe UI"/>
              </a:rPr>
              <a:t> com Azure Container Apps </a:t>
            </a:r>
            <a:endParaRPr lang="pt-BR" sz="2000" dirty="0">
              <a:latin typeface="Segoe UI"/>
              <a:cs typeface="Segoe UI"/>
            </a:endParaRPr>
          </a:p>
          <a:p>
            <a:pPr marL="342900" indent="-342900">
              <a:spcBef>
                <a:spcPts val="600"/>
              </a:spcBef>
              <a:spcAft>
                <a:spcPts val="600"/>
              </a:spcAft>
              <a:buFont typeface="Wingdings" panose="05000000000000000000" pitchFamily="2" charset="2"/>
              <a:buChar char="q"/>
            </a:pPr>
            <a:r>
              <a:rPr lang="pt-BR" sz="2000" b="0" i="0" strike="noStrike" cap="none" spc="0" baseline="0" dirty="0">
                <a:solidFill>
                  <a:srgbClr val="000000"/>
                </a:solidFill>
                <a:effectLst/>
                <a:latin typeface="Segoe UI"/>
                <a:ea typeface="Segoe UI"/>
                <a:cs typeface="Segoe UI"/>
              </a:rPr>
              <a:t>Exercício 1: </a:t>
            </a:r>
            <a:r>
              <a:rPr lang="pt-BR" sz="2000" dirty="0">
                <a:latin typeface="Segoe UI"/>
                <a:cs typeface="Segoe UI"/>
              </a:rPr>
              <a:t>Criar um </a:t>
            </a:r>
            <a:r>
              <a:rPr lang="pt-BR" sz="2000" b="0" i="0" strike="noStrike" cap="none" spc="0" baseline="0" dirty="0">
                <a:solidFill>
                  <a:srgbClr val="000000"/>
                </a:solidFill>
                <a:effectLst/>
                <a:latin typeface="Segoe UI"/>
                <a:ea typeface="Segoe UI"/>
                <a:cs typeface="Segoe UI"/>
              </a:rPr>
              <a:t>Azure Container Apps no Portal</a:t>
            </a:r>
            <a:endParaRPr lang="pt-BR" sz="2000" dirty="0">
              <a:latin typeface="Segoe UI"/>
              <a:cs typeface="Segoe UI"/>
            </a:endParaRPr>
          </a:p>
          <a:p>
            <a:pPr marL="342900" indent="-342900">
              <a:spcBef>
                <a:spcPts val="600"/>
              </a:spcBef>
              <a:spcAft>
                <a:spcPts val="600"/>
              </a:spcAft>
              <a:buFont typeface="Wingdings" panose="05000000000000000000" pitchFamily="2" charset="2"/>
              <a:buChar char="q"/>
            </a:pPr>
            <a:r>
              <a:rPr lang="pt-BR" sz="2000" dirty="0">
                <a:latin typeface="Segoe UI"/>
                <a:cs typeface="Segoe UI"/>
              </a:rPr>
              <a:t>Aula 2: Implementar os Aplicativos de Contêiner do Azure</a:t>
            </a:r>
          </a:p>
          <a:p>
            <a:pPr marL="342900" indent="-342900">
              <a:spcBef>
                <a:spcPts val="600"/>
              </a:spcBef>
              <a:spcAft>
                <a:spcPts val="600"/>
              </a:spcAft>
              <a:buFont typeface="Wingdings" panose="05000000000000000000" pitchFamily="2" charset="2"/>
              <a:buChar char="q"/>
            </a:pPr>
            <a:r>
              <a:rPr lang="pt-BR" sz="2000" dirty="0">
                <a:latin typeface="Segoe UI"/>
                <a:cs typeface="Segoe UI"/>
              </a:rPr>
              <a:t>Exercício 2: Implantar um aplicativo de contêiner </a:t>
            </a:r>
          </a:p>
        </p:txBody>
      </p:sp>
      <p:sp>
        <p:nvSpPr>
          <p:cNvPr id="3" name="Espaço Reservado para Número de Slide 2">
            <a:extLst>
              <a:ext uri="{FF2B5EF4-FFF2-40B4-BE49-F238E27FC236}">
                <a16:creationId xmlns:a16="http://schemas.microsoft.com/office/drawing/2014/main" id="{7C3E85DE-0BCB-22EC-1F64-128594C01BF5}"/>
              </a:ext>
            </a:extLst>
          </p:cNvPr>
          <p:cNvSpPr>
            <a:spLocks noGrp="1"/>
          </p:cNvSpPr>
          <p:nvPr>
            <p:ph type="sldNum" idx="12"/>
          </p:nvPr>
        </p:nvSpPr>
        <p:spPr/>
        <p:txBody>
          <a:bodyPr/>
          <a:lstStyle/>
          <a:p>
            <a:r>
              <a:rPr lang="en-US"/>
              <a:t>[</a:t>
            </a:r>
            <a:fld id="{00000000-1234-1234-1234-123412341234}" type="slidenum">
              <a:rPr lang="en-US">
                <a:solidFill>
                  <a:srgbClr val="EA4E60"/>
                </a:solidFill>
              </a:rPr>
              <a:t>8</a:t>
            </a:fld>
            <a:r>
              <a:rPr lang="en-US"/>
              <a:t>]</a:t>
            </a:r>
            <a:endParaRPr lang="pt-BR"/>
          </a:p>
        </p:txBody>
      </p:sp>
      <p:pic>
        <p:nvPicPr>
          <p:cNvPr id="5" name="Imagem 3">
            <a:extLst>
              <a:ext uri="{FF2B5EF4-FFF2-40B4-BE49-F238E27FC236}">
                <a16:creationId xmlns:a16="http://schemas.microsoft.com/office/drawing/2014/main" id="{4221B42D-E222-7C8B-5B47-1ED2F61691C1}"/>
              </a:ext>
            </a:extLst>
          </p:cNvPr>
          <p:cNvPicPr>
            <a:picLocks noChangeAspect="1"/>
          </p:cNvPicPr>
          <p:nvPr/>
        </p:nvPicPr>
        <p:blipFill>
          <a:blip r:embed="rId3"/>
          <a:stretch>
            <a:fillRect/>
          </a:stretch>
        </p:blipFill>
        <p:spPr>
          <a:xfrm>
            <a:off x="8427350" y="150783"/>
            <a:ext cx="597049" cy="2512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27282C"/>
        </a:solidFill>
        <a:effectLst/>
      </p:bgPr>
    </p:bg>
    <p:spTree>
      <p:nvGrpSpPr>
        <p:cNvPr id="1" name="Shape 193"/>
        <p:cNvGrpSpPr/>
        <p:nvPr/>
      </p:nvGrpSpPr>
      <p:grpSpPr>
        <a:xfrm>
          <a:off x="0" y="0"/>
          <a:ext cx="0" cy="0"/>
          <a:chOff x="0" y="0"/>
          <a:chExt cx="0" cy="0"/>
        </a:xfrm>
      </p:grpSpPr>
      <p:sp>
        <p:nvSpPr>
          <p:cNvPr id="194" name="Google Shape;194;p5"/>
          <p:cNvSpPr txBox="1"/>
          <p:nvPr/>
        </p:nvSpPr>
        <p:spPr>
          <a:xfrm>
            <a:off x="565525" y="3777356"/>
            <a:ext cx="7410300" cy="398700"/>
          </a:xfrm>
          <a:prstGeom prst="rect">
            <a:avLst/>
          </a:prstGeom>
          <a:noFill/>
          <a:ln>
            <a:noFill/>
          </a:ln>
        </p:spPr>
        <p:txBody>
          <a:bodyPr spcFirstLastPara="1" wrap="square" lIns="91425" tIns="91425" rIns="91425" bIns="91425" anchor="ctr" anchorCtr="0">
            <a:noAutofit/>
          </a:bodyPr>
          <a:lstStyle/>
          <a:p>
            <a:pPr>
              <a:buSzPts val="2400"/>
            </a:pPr>
            <a:r>
              <a:rPr lang="pt-BR" sz="2400" dirty="0">
                <a:solidFill>
                  <a:srgbClr val="A5A5A5"/>
                </a:solidFill>
                <a:latin typeface="Calibri"/>
                <a:ea typeface="Calibri"/>
                <a:cs typeface="Calibri"/>
              </a:rPr>
              <a:t>Gerenciar imagens de contêiner no Registro de Contêiner do Azure</a:t>
            </a:r>
            <a:endParaRPr lang="pt-BR" sz="2400" dirty="0">
              <a:solidFill>
                <a:srgbClr val="A5A5A5"/>
              </a:solidFill>
              <a:latin typeface="Calibri"/>
              <a:ea typeface="Calibri"/>
              <a:cs typeface="Calibri"/>
              <a:sym typeface="Century Gothic"/>
            </a:endParaRPr>
          </a:p>
        </p:txBody>
      </p:sp>
      <p:sp>
        <p:nvSpPr>
          <p:cNvPr id="196" name="Google Shape;196;p5"/>
          <p:cNvSpPr txBox="1"/>
          <p:nvPr/>
        </p:nvSpPr>
        <p:spPr>
          <a:xfrm>
            <a:off x="565525" y="1785563"/>
            <a:ext cx="7410300" cy="1613700"/>
          </a:xfrm>
          <a:prstGeom prst="rect">
            <a:avLst/>
          </a:prstGeom>
          <a:noFill/>
          <a:ln>
            <a:noFill/>
          </a:ln>
        </p:spPr>
        <p:txBody>
          <a:bodyPr spcFirstLastPara="1" wrap="square" lIns="91425" tIns="91425" rIns="91425" bIns="91425" anchor="t" anchorCtr="0">
            <a:noAutofit/>
          </a:bodyPr>
          <a:lstStyle/>
          <a:p>
            <a:pPr>
              <a:lnSpc>
                <a:spcPct val="115000"/>
              </a:lnSpc>
              <a:buSzPts val="3200"/>
            </a:pPr>
            <a:r>
              <a:rPr lang="en-US" sz="4000" b="1" dirty="0">
                <a:solidFill>
                  <a:srgbClr val="EA4E60"/>
                </a:solidFill>
                <a:latin typeface="Century Gothic"/>
                <a:ea typeface="Century Gothic"/>
                <a:cs typeface="Century Gothic"/>
                <a:sym typeface="Century Gothic"/>
              </a:rPr>
              <a:t>Aula 1</a:t>
            </a:r>
            <a:endParaRPr sz="4000" b="0" i="0" u="none" strike="noStrike" cap="none" dirty="0">
              <a:solidFill>
                <a:srgbClr val="EA4E60"/>
              </a:solidFill>
              <a:latin typeface="Century Gothic"/>
              <a:ea typeface="Century Gothic"/>
              <a:cs typeface="Century Gothic"/>
              <a:sym typeface="Century Gothic"/>
            </a:endParaRPr>
          </a:p>
        </p:txBody>
      </p:sp>
      <p:sp>
        <p:nvSpPr>
          <p:cNvPr id="3" name="Espaço Reservado para Número de Slide 2">
            <a:extLst>
              <a:ext uri="{FF2B5EF4-FFF2-40B4-BE49-F238E27FC236}">
                <a16:creationId xmlns:a16="http://schemas.microsoft.com/office/drawing/2014/main" id="{1EE3FB77-839E-056B-FC30-2E415E9A8C7D}"/>
              </a:ext>
            </a:extLst>
          </p:cNvPr>
          <p:cNvSpPr>
            <a:spLocks noGrp="1"/>
          </p:cNvSpPr>
          <p:nvPr>
            <p:ph type="sldNum" idx="12"/>
          </p:nvPr>
        </p:nvSpPr>
        <p:spPr/>
        <p:txBody>
          <a:bodyPr/>
          <a:lstStyle/>
          <a:p>
            <a:r>
              <a:rPr lang="en-US"/>
              <a:t>[</a:t>
            </a:r>
            <a:fld id="{00000000-1234-1234-1234-123412341234}" type="slidenum">
              <a:rPr lang="en-US">
                <a:solidFill>
                  <a:srgbClr val="EA4E60"/>
                </a:solidFill>
              </a:rPr>
              <a:t>9</a:t>
            </a:fld>
            <a:r>
              <a:rPr lang="en-US"/>
              <a:t>]</a:t>
            </a:r>
            <a:endParaRPr lang="pt-BR"/>
          </a:p>
        </p:txBody>
      </p:sp>
      <p:pic>
        <p:nvPicPr>
          <p:cNvPr id="5" name="Imagem 4">
            <a:extLst>
              <a:ext uri="{FF2B5EF4-FFF2-40B4-BE49-F238E27FC236}">
                <a16:creationId xmlns:a16="http://schemas.microsoft.com/office/drawing/2014/main" id="{CBAF0591-1462-A6D4-8024-4715833FA788}"/>
              </a:ext>
            </a:extLst>
          </p:cNvPr>
          <p:cNvPicPr>
            <a:picLocks noChangeAspect="1"/>
          </p:cNvPicPr>
          <p:nvPr/>
        </p:nvPicPr>
        <p:blipFill>
          <a:blip r:embed="rId3"/>
          <a:stretch>
            <a:fillRect/>
          </a:stretch>
        </p:blipFill>
        <p:spPr>
          <a:xfrm>
            <a:off x="8371044" y="127584"/>
            <a:ext cx="651673" cy="27149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7744CAB3-02D0-47C4-B21A-54B7B01F61D9}"/>
</file>

<file path=customXml/itemProps2.xml><?xml version="1.0" encoding="utf-8"?>
<ds:datastoreItem xmlns:ds="http://schemas.openxmlformats.org/officeDocument/2006/customXml" ds:itemID="{B52FB4E9-12F0-4220-B728-CAD7E88BF100}">
  <ds:schemaRefs>
    <ds:schemaRef ds:uri="http://schemas.microsoft.com/sharepoint/v3/contenttype/forms"/>
  </ds:schemaRefs>
</ds:datastoreItem>
</file>

<file path=customXml/itemProps3.xml><?xml version="1.0" encoding="utf-8"?>
<ds:datastoreItem xmlns:ds="http://schemas.openxmlformats.org/officeDocument/2006/customXml" ds:itemID="{6CACB642-B03A-46BC-8FDD-0E8B4552CC4D}">
  <ds:schemaRefs>
    <ds:schemaRef ds:uri="19483571-f922-4e8e-9c1c-26f0a2252132"/>
    <ds:schemaRef ds:uri="851b35d3-0456-4d6a-bc2f-da927e91d158"/>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2984</TotalTime>
  <Words>7392</Words>
  <Application>Microsoft Office PowerPoint</Application>
  <PresentationFormat>Apresentação na tela (16:9)</PresentationFormat>
  <Paragraphs>550</Paragraphs>
  <Slides>49</Slides>
  <Notes>44</Notes>
  <HiddenSlides>29</HiddenSlides>
  <MMClips>0</MMClips>
  <ScaleCrop>false</ScaleCrop>
  <HeadingPairs>
    <vt:vector size="6" baseType="variant">
      <vt:variant>
        <vt:lpstr>Fontes usadas</vt:lpstr>
      </vt:variant>
      <vt:variant>
        <vt:i4>11</vt:i4>
      </vt:variant>
      <vt:variant>
        <vt:lpstr>Tema</vt:lpstr>
      </vt:variant>
      <vt:variant>
        <vt:i4>1</vt:i4>
      </vt:variant>
      <vt:variant>
        <vt:lpstr>Títulos de slides</vt:lpstr>
      </vt:variant>
      <vt:variant>
        <vt:i4>49</vt:i4>
      </vt:variant>
    </vt:vector>
  </HeadingPairs>
  <TitlesOfParts>
    <vt:vector size="61" baseType="lpstr">
      <vt:lpstr>Segoe UI Semibold</vt:lpstr>
      <vt:lpstr>Calibri</vt:lpstr>
      <vt:lpstr>Consolas</vt:lpstr>
      <vt:lpstr>Segoe UI</vt:lpstr>
      <vt:lpstr>Century Gothic</vt:lpstr>
      <vt:lpstr>Aptos</vt:lpstr>
      <vt:lpstr>segoe-ui_semibold</vt:lpstr>
      <vt:lpstr>Wingdings</vt:lpstr>
      <vt:lpstr>Aptos Narrow</vt:lpstr>
      <vt:lpstr>Calibri Light</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Descobrir o Registro de Contêiner do Azure (1 de 2)</vt:lpstr>
      <vt:lpstr>Descobrir o Registro de Contêiner do Azure (2 de 2)</vt:lpstr>
      <vt:lpstr>Explorar as funcionalidades de armazenamento</vt:lpstr>
      <vt:lpstr>Criar e gerenciar contêineres com tarefas</vt:lpstr>
      <vt:lpstr>Explorar os elementos de um Dockerfile (1 de 2)</vt:lpstr>
      <vt:lpstr>Explorar os elementos de um Dockerfile (2 de 2)</vt:lpstr>
      <vt:lpstr>Apresentação do PowerPoint</vt:lpstr>
      <vt:lpstr>Exercício: criar e executar uma imagem de contêiner usando as Tarefas do Registro de Contêiner do Azure</vt:lpstr>
      <vt:lpstr>Resumo e verificação de conhecimentos</vt:lpstr>
      <vt:lpstr>Apresentação do PowerPoint</vt:lpstr>
      <vt:lpstr>Introdução</vt:lpstr>
      <vt:lpstr>Explorar as Instâncias de Contêiner do Azure (1 de 3)</vt:lpstr>
      <vt:lpstr>Explorar as Instâncias de Contêiner do Azure (2 de 3)</vt:lpstr>
      <vt:lpstr>Explorar as Instâncias de Contêiner do Azure (3 de 3)</vt:lpstr>
      <vt:lpstr>Executar tarefas em contêineres com políticas de reinicialização (1 de 2)</vt:lpstr>
      <vt:lpstr>Definir variáveis de ambiente em instâncias de contêiner (1 de 2)</vt:lpstr>
      <vt:lpstr>Definir variáveis de ambiente em instâncias de contêiner (2 de 2)</vt:lpstr>
      <vt:lpstr>Montar um compartilhamento de arquivos do Azure em Instâncias de Contêiner do Azure (1 de 2)</vt:lpstr>
      <vt:lpstr>Montar um compartilhamento de arquivos do Azure em Instâncias de Contêiner do Azure (2 de 2)</vt:lpstr>
      <vt:lpstr>Resumo e verificação de conhecimentos</vt:lpstr>
      <vt:lpstr>Apresentação do PowerPoint</vt:lpstr>
      <vt:lpstr>Exercício: implantar uma instância de contêiner usando a CLI do Azure</vt:lpstr>
      <vt:lpstr>Apresentação do PowerPoint</vt:lpstr>
      <vt:lpstr>O que são Container Apps ?</vt:lpstr>
      <vt:lpstr>Casos de Uso para Container Apps</vt:lpstr>
      <vt:lpstr>Container Apps Vs AKS</vt:lpstr>
      <vt:lpstr>Container Apps Vs AKS</vt:lpstr>
      <vt:lpstr>Apresentação do PowerPoint</vt:lpstr>
      <vt:lpstr>Introdução</vt:lpstr>
      <vt:lpstr>Explorar Aplicativos de Contêiner do Azure</vt:lpstr>
      <vt:lpstr>Explorar contêineres nos Aplicativos de Contêiner do Azure</vt:lpstr>
      <vt:lpstr>Gerenciar revisões e segredos nos Aplicativos de Contêiner do Azure</vt:lpstr>
      <vt:lpstr>Explorar a integração do Dapr com os Aplicativos de Contêiner do Azure</vt:lpstr>
      <vt:lpstr>Resumo e verificação de conhecimentos</vt:lpstr>
      <vt:lpstr>Apresentação do PowerPoint</vt:lpstr>
      <vt:lpstr>Exercício: implantar um aplicativo de contêiner</vt:lpstr>
      <vt:lpstr>Apresentação do PowerPoint</vt:lpstr>
      <vt:lpstr>Apresentação do PowerPoint</vt:lpstr>
      <vt:lpstr>Laboratório: Implantar cargas de trabalho de computação usando imagens e contêineres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Larissa Mestieri</dc:creator>
  <cp:lastModifiedBy>Henrique Souza</cp:lastModifiedBy>
  <cp:revision>52</cp:revision>
  <dcterms:modified xsi:type="dcterms:W3CDTF">2025-03-16T23:06:02Z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0x01010001E48B58A68BE64E9120D347E3E06B3A</vt:lpwstr>
  </property>
  <property fmtid="{D5CDD505-2E9C-101B-9397-08002B2CF9AE}" pid="3" name="MediaServiceImageTags">
    <vt:lpwstr/>
  </property>
</Properties>
</file>