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258" r:id="rId5"/>
    <p:sldId id="261" r:id="rId6"/>
    <p:sldId id="260" r:id="rId7"/>
    <p:sldId id="264" r:id="rId8"/>
    <p:sldId id="270" r:id="rId9"/>
    <p:sldId id="278" r:id="rId10"/>
    <p:sldId id="271" r:id="rId11"/>
    <p:sldId id="263" r:id="rId12"/>
    <p:sldId id="265" r:id="rId13"/>
    <p:sldId id="267" r:id="rId14"/>
    <p:sldId id="281" r:id="rId15"/>
    <p:sldId id="268" r:id="rId16"/>
    <p:sldId id="269" r:id="rId17"/>
    <p:sldId id="285" r:id="rId18"/>
    <p:sldId id="275" r:id="rId19"/>
    <p:sldId id="277" r:id="rId20"/>
    <p:sldId id="282" r:id="rId21"/>
    <p:sldId id="283" r:id="rId22"/>
    <p:sldId id="284" r:id="rId23"/>
    <p:sldId id="286" r:id="rId24"/>
    <p:sldId id="287" r:id="rId25"/>
    <p:sldId id="292" r:id="rId26"/>
    <p:sldId id="288" r:id="rId27"/>
    <p:sldId id="276" r:id="rId28"/>
    <p:sldId id="289" r:id="rId29"/>
    <p:sldId id="290" r:id="rId30"/>
    <p:sldId id="262" r:id="rId31"/>
    <p:sldId id="272" r:id="rId32"/>
    <p:sldId id="280" r:id="rId33"/>
    <p:sldId id="291" r:id="rId34"/>
    <p:sldId id="266" r:id="rId35"/>
    <p:sldId id="274" r:id="rId3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74" autoAdjust="0"/>
  </p:normalViewPr>
  <p:slideViewPr>
    <p:cSldViewPr snapToGrid="0">
      <p:cViewPr varScale="1">
        <p:scale>
          <a:sx n="95" d="100"/>
          <a:sy n="95" d="100"/>
        </p:scale>
        <p:origin x="14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55082-56B6-4FB8-9BA6-FE0702453F35}" type="datetimeFigureOut">
              <a:rPr lang="pt-PT" smtClean="0"/>
              <a:t>13/01/2014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8F65-3615-4EAF-8EB0-736254C93C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580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ohHdZXnsNi8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alvinalexander.com/scala/whos-using-scala-akka-play-framework" TargetMode="External"/><Relationship Id="rId4" Type="http://schemas.openxmlformats.org/officeDocument/2006/relationships/hyperlink" Target="http://www.meetup.com/Scala-Bay/events/69365452/?action=detail&amp;trax_also_in_algorithm2=original&amp;eventId=69365452&amp;traxDebug_also_in_algorithm2_picked=origina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>
                <a:hlinkClick r:id="rId3"/>
              </a:rPr>
              <a:t>http://www.youtube.com/watch?v=ohHdZXnsNi8</a:t>
            </a:r>
            <a:endParaRPr lang="pt-PT" dirty="0" smtClean="0"/>
          </a:p>
          <a:p>
            <a:r>
              <a:rPr lang="pt-PT" dirty="0" smtClean="0">
                <a:hlinkClick r:id="rId4"/>
              </a:rPr>
              <a:t>http://www.meetup.com/Scala-Bay/events/69365452/?action=detail&amp;trax_also_in_algorithm2=original&amp;eventId=69365452&amp;traxDebug_also_in_algorithm2_picked=original</a:t>
            </a:r>
            <a:endParaRPr lang="pt-PT" dirty="0" smtClean="0"/>
          </a:p>
          <a:p>
            <a:r>
              <a:rPr lang="pt-PT" smtClean="0">
                <a:hlinkClick r:id="rId5"/>
              </a:rPr>
              <a:t>http://alvinalexander.com/scala/whos-using-scala-akka-play-framework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8F65-3615-4EAF-8EB0-736254C93C8A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824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8F65-3615-4EAF-8EB0-736254C93C8A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1036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Auxiliary Constructors in Scala must either call the primary constructor (as in landon9720's) answer, or another auxiliary constructor from the same class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8F65-3615-4EAF-8EB0-736254C93C8A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8825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8F65-3615-4EAF-8EB0-736254C93C8A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113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13/01/2014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081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13/01/2014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91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13/01/2014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960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13/01/2014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499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13/01/2014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280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13/01/2014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247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13/01/2014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323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13/01/2014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568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13/01/2014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354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13/01/2014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776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13/01/2014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620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659C4-755D-465E-9236-F52AADEC78B8}" type="datetimeFigureOut">
              <a:rPr lang="pt-PT" smtClean="0"/>
              <a:t>13/01/2014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698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503363"/>
            <a:ext cx="9144000" cy="2387600"/>
          </a:xfrm>
        </p:spPr>
        <p:txBody>
          <a:bodyPr/>
          <a:lstStyle/>
          <a:p>
            <a:r>
              <a:rPr lang="pt-PT" dirty="0" smtClean="0"/>
              <a:t>First steps in Scala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1086" y="4276953"/>
            <a:ext cx="9144000" cy="1655762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1026" name="Picture 2" descr="http://www.scala-lang.org/resources/img/smooth-spi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2" y="518024"/>
            <a:ext cx="159067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6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 5 – Scala IDE Worksheet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822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Scala World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Prefer immutability</a:t>
            </a:r>
          </a:p>
          <a:p>
            <a:r>
              <a:rPr lang="pt-PT" dirty="0" smtClean="0"/>
              <a:t>Use matematical functions, i.e. </a:t>
            </a:r>
            <a:r>
              <a:rPr lang="pt-PT" dirty="0"/>
              <a:t>f</a:t>
            </a:r>
            <a:r>
              <a:rPr lang="pt-PT" dirty="0" smtClean="0"/>
              <a:t>unctions that given some input values produce a result</a:t>
            </a:r>
          </a:p>
          <a:p>
            <a:r>
              <a:rPr lang="pt-PT" dirty="0" smtClean="0"/>
              <a:t>Functions have </a:t>
            </a:r>
            <a:r>
              <a:rPr lang="pt-PT" b="1" dirty="0" smtClean="0"/>
              <a:t>result types</a:t>
            </a:r>
          </a:p>
          <a:p>
            <a:r>
              <a:rPr lang="pt-PT" b="1" dirty="0" smtClean="0"/>
              <a:t>void</a:t>
            </a:r>
            <a:r>
              <a:rPr lang="pt-PT" dirty="0" smtClean="0"/>
              <a:t> </a:t>
            </a:r>
            <a:r>
              <a:rPr lang="pt-PT" dirty="0" err="1" smtClean="0"/>
              <a:t>methods</a:t>
            </a:r>
            <a:r>
              <a:rPr lang="pt-PT" dirty="0" smtClean="0"/>
              <a:t> </a:t>
            </a:r>
            <a:r>
              <a:rPr lang="pt-PT" dirty="0" err="1" smtClean="0"/>
              <a:t>don’t</a:t>
            </a:r>
            <a:r>
              <a:rPr lang="pt-PT" dirty="0" smtClean="0"/>
              <a:t> </a:t>
            </a:r>
            <a:r>
              <a:rPr lang="pt-PT" dirty="0" smtClean="0"/>
              <a:t>exist, the closest thing is a function whose </a:t>
            </a:r>
            <a:r>
              <a:rPr lang="pt-PT" b="1" dirty="0" smtClean="0"/>
              <a:t>result type is </a:t>
            </a:r>
            <a:r>
              <a:rPr lang="pt-PT" b="1" u="sng" dirty="0" smtClean="0"/>
              <a:t>Unit</a:t>
            </a:r>
          </a:p>
          <a:p>
            <a:r>
              <a:rPr lang="pt-PT" dirty="0" smtClean="0"/>
              <a:t>Functions are first-class citizens</a:t>
            </a:r>
          </a:p>
          <a:p>
            <a:r>
              <a:rPr lang="pt-PT" dirty="0" smtClean="0"/>
              <a:t>Write less or none loops (while, do while)</a:t>
            </a:r>
          </a:p>
          <a:p>
            <a:r>
              <a:rPr lang="pt-PT" dirty="0" smtClean="0"/>
              <a:t>Type inference</a:t>
            </a:r>
          </a:p>
        </p:txBody>
      </p:sp>
    </p:spTree>
    <p:extLst>
      <p:ext uri="{BB962C8B-B14F-4D97-AF65-F5344CB8AC3E}">
        <p14:creationId xmlns:p14="http://schemas.microsoft.com/office/powerpoint/2010/main" val="38981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Prefer immutability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1" dirty="0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pt-PT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PT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PT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inference</a:t>
            </a:r>
            <a:r>
              <a:rPr lang="pt-PT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endParaRPr lang="pt-P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P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+1 </a:t>
            </a:r>
            <a:r>
              <a:rPr lang="pt-PT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pt-PT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doesn’t</a:t>
            </a:r>
            <a:r>
              <a:rPr lang="pt-PT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compile, is like final </a:t>
            </a:r>
            <a:r>
              <a:rPr lang="pt-PT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  <a:r>
              <a:rPr lang="pt-PT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pt-PT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P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pt-PT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PT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+1 </a:t>
            </a:r>
            <a:r>
              <a:rPr lang="pt-PT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compiles</a:t>
            </a:r>
            <a:endParaRPr lang="pt-PT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70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Use mathematical functions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max(i1: Int, i2: Int): Int = {</a:t>
            </a:r>
          </a:p>
          <a:p>
            <a:pPr marL="0" indent="0">
              <a:buNone/>
            </a:pPr>
            <a:r>
              <a:rPr lang="pt-PT" b="1" dirty="0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(i1 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&gt;= i2) i1 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i2</a:t>
            </a:r>
          </a:p>
          <a:p>
            <a:pPr marL="0" indent="0">
              <a:buNone/>
            </a:pP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P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dirty="0" smtClean="0">
                <a:cs typeface="Courier New" panose="02070309020205020404" pitchFamily="49" charset="0"/>
              </a:rPr>
              <a:t>Note: </a:t>
            </a:r>
            <a:r>
              <a:rPr lang="pt-PT" dirty="0" err="1" smtClean="0">
                <a:cs typeface="Courier New" panose="02070309020205020404" pitchFamily="49" charset="0"/>
              </a:rPr>
              <a:t>Curly</a:t>
            </a:r>
            <a:r>
              <a:rPr lang="pt-PT" dirty="0" smtClean="0">
                <a:cs typeface="Courier New" panose="02070309020205020404" pitchFamily="49" charset="0"/>
              </a:rPr>
              <a:t> </a:t>
            </a:r>
            <a:r>
              <a:rPr lang="pt-PT" dirty="0" err="1" smtClean="0">
                <a:cs typeface="Courier New" panose="02070309020205020404" pitchFamily="49" charset="0"/>
              </a:rPr>
              <a:t>braces</a:t>
            </a:r>
            <a:r>
              <a:rPr lang="pt-PT" dirty="0" smtClean="0">
                <a:cs typeface="Courier New" panose="02070309020205020404" pitchFamily="49" charset="0"/>
              </a:rPr>
              <a:t> are </a:t>
            </a:r>
            <a:r>
              <a:rPr lang="pt-PT" dirty="0" err="1" smtClean="0">
                <a:cs typeface="Courier New" panose="02070309020205020404" pitchFamily="49" charset="0"/>
              </a:rPr>
              <a:t>optional</a:t>
            </a:r>
            <a:r>
              <a:rPr lang="pt-PT" dirty="0" smtClean="0">
                <a:cs typeface="Courier New" panose="02070309020205020404" pitchFamily="49" charset="0"/>
              </a:rPr>
              <a:t> in </a:t>
            </a:r>
            <a:r>
              <a:rPr lang="pt-PT" dirty="0" err="1" smtClean="0">
                <a:cs typeface="Courier New" panose="02070309020205020404" pitchFamily="49" charset="0"/>
              </a:rPr>
              <a:t>one</a:t>
            </a:r>
            <a:r>
              <a:rPr lang="pt-PT" dirty="0" smtClean="0">
                <a:cs typeface="Courier New" panose="02070309020205020404" pitchFamily="49" charset="0"/>
              </a:rPr>
              <a:t> </a:t>
            </a:r>
            <a:r>
              <a:rPr lang="pt-PT" dirty="0" err="1" smtClean="0">
                <a:cs typeface="Courier New" panose="02070309020205020404" pitchFamily="49" charset="0"/>
              </a:rPr>
              <a:t>statement</a:t>
            </a:r>
            <a:r>
              <a:rPr lang="pt-PT" dirty="0" smtClean="0">
                <a:cs typeface="Courier New" panose="02070309020205020404" pitchFamily="49" charset="0"/>
              </a:rPr>
              <a:t> </a:t>
            </a:r>
            <a:r>
              <a:rPr lang="pt-PT" dirty="0" err="1" smtClean="0">
                <a:cs typeface="Courier New" panose="02070309020205020404" pitchFamily="49" charset="0"/>
              </a:rPr>
              <a:t>functions</a:t>
            </a:r>
            <a:r>
              <a:rPr lang="pt-PT" dirty="0" smtClean="0">
                <a:cs typeface="Courier New" panose="02070309020205020404" pitchFamily="49" charset="0"/>
              </a:rPr>
              <a:t>.</a:t>
            </a:r>
            <a:endParaRPr lang="pt-PT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factorial(n: BigInt): BigInt =</a:t>
            </a:r>
          </a:p>
          <a:p>
            <a:pPr marL="0" indent="0">
              <a:buNone/>
            </a:pP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 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== 0) 1 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n * factorial(n -1)</a:t>
            </a:r>
          </a:p>
        </p:txBody>
      </p:sp>
    </p:spTree>
    <p:extLst>
      <p:ext uri="{BB962C8B-B14F-4D97-AF65-F5344CB8AC3E}">
        <p14:creationId xmlns:p14="http://schemas.microsoft.com/office/powerpoint/2010/main" val="343096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 6 scala.collection.immutable.List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72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Functions have result </a:t>
            </a:r>
            <a:r>
              <a:rPr lang="pt-PT" dirty="0" smtClean="0"/>
              <a:t>types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6204"/>
          </a:xfrm>
        </p:spPr>
        <p:txBody>
          <a:bodyPr/>
          <a:lstStyle/>
          <a:p>
            <a:pPr marL="0" indent="0">
              <a:buNone/>
            </a:pPr>
            <a:r>
              <a:rPr lang="pt-PT" dirty="0" smtClean="0"/>
              <a:t>“In absence of any explicit return statement, a Scala function returns the last value computed by the function”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“Functions with a result type of Unit are executed for their side effects</a:t>
            </a:r>
            <a:r>
              <a:rPr lang="pt-PT" dirty="0" smtClean="0"/>
              <a:t>”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printList[T](l: List[T]): Unit = 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println(l.mkString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"["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64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Functions are first-class </a:t>
            </a:r>
            <a:r>
              <a:rPr lang="pt-PT" dirty="0" smtClean="0"/>
              <a:t>citizens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doubled = (x: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=&gt; x *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doubled(</a:t>
            </a:r>
            <a:r>
              <a:rPr lang="pt-PT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and = (a: Boolean, b: Boolean) =&gt; a &amp;&amp; b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(a: Boolean, b: Boolean) =&gt;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and(a, b)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nand(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31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Tail recursion optimization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dirty="0">
                <a:solidFill>
                  <a:schemeClr val="accent2"/>
                </a:solidFill>
              </a:rPr>
              <a:t>@</a:t>
            </a:r>
            <a:r>
              <a:rPr lang="pt-PT" dirty="0" err="1">
                <a:solidFill>
                  <a:schemeClr val="accent2"/>
                </a:solidFill>
              </a:rPr>
              <a:t>tailrec</a:t>
            </a:r>
            <a:endParaRPr lang="pt-PT" b="1" dirty="0" smtClean="0">
              <a:solidFill>
                <a:srgbClr val="99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b="1" dirty="0" err="1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factorial(n: BigInt): BigInt = {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loop(acc: BigInt, n: BigInt) : BigInt =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(n == </a:t>
            </a:r>
            <a:r>
              <a:rPr lang="pt-PT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) acc 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loop(acc*n, n-</a:t>
            </a:r>
            <a:r>
              <a:rPr lang="pt-PT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loop(</a:t>
            </a:r>
            <a:r>
              <a:rPr lang="pt-PT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,n)</a:t>
            </a:r>
          </a:p>
          <a:p>
            <a:pPr marL="0" indent="0">
              <a:buNone/>
            </a:pP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dirty="0" smtClean="0"/>
              <a:t>If you use </a:t>
            </a:r>
            <a:r>
              <a:rPr lang="pt-PT" dirty="0" smtClean="0">
                <a:solidFill>
                  <a:schemeClr val="accent2"/>
                </a:solidFill>
              </a:rPr>
              <a:t>@tailrec</a:t>
            </a:r>
            <a:r>
              <a:rPr lang="pt-PT" dirty="0" smtClean="0"/>
              <a:t> (scala.annotation.tailrec) annotation, the compiler will issue an error if the function cannot be optimized into a loop.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7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Conciseness so far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Type inference (Is that good?)</a:t>
            </a:r>
          </a:p>
          <a:p>
            <a:r>
              <a:rPr lang="pt-PT" dirty="0" smtClean="0"/>
              <a:t>Semi-colon inference</a:t>
            </a:r>
          </a:p>
          <a:p>
            <a:r>
              <a:rPr lang="pt-PT" dirty="0" smtClean="0"/>
              <a:t>Optional curly braces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1376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Object-Oriented Programming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Class</a:t>
            </a:r>
          </a:p>
          <a:p>
            <a:r>
              <a:rPr lang="pt-PT" dirty="0" smtClean="0"/>
              <a:t>Object</a:t>
            </a:r>
          </a:p>
          <a:p>
            <a:r>
              <a:rPr lang="pt-PT" dirty="0" smtClean="0"/>
              <a:t>Case class</a:t>
            </a:r>
          </a:p>
          <a:p>
            <a:r>
              <a:rPr lang="pt-PT" dirty="0" smtClean="0"/>
              <a:t>Abstract class</a:t>
            </a:r>
          </a:p>
          <a:p>
            <a:r>
              <a:rPr lang="pt-PT" dirty="0" smtClean="0"/>
              <a:t>Trait</a:t>
            </a:r>
          </a:p>
          <a:p>
            <a:r>
              <a:rPr lang="pt-PT" dirty="0" smtClean="0"/>
              <a:t>Properties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968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Why Scala?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Functional Programming Language</a:t>
            </a:r>
          </a:p>
          <a:p>
            <a:r>
              <a:rPr lang="pt-PT" dirty="0" smtClean="0"/>
              <a:t>Object-Oriented</a:t>
            </a:r>
          </a:p>
          <a:p>
            <a:r>
              <a:rPr lang="pt-PT" dirty="0" smtClean="0"/>
              <a:t>Statically Typed</a:t>
            </a:r>
          </a:p>
          <a:p>
            <a:r>
              <a:rPr lang="pt-PT" dirty="0" smtClean="0"/>
              <a:t>Concise</a:t>
            </a:r>
          </a:p>
          <a:p>
            <a:r>
              <a:rPr lang="pt-PT" dirty="0" smtClean="0"/>
              <a:t>Scala programs compile to JVM </a:t>
            </a:r>
            <a:r>
              <a:rPr lang="pt-PT" dirty="0" err="1" smtClean="0"/>
              <a:t>bytecodes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216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Class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Book (_title: String, _authors: Array[String]) {</a:t>
            </a:r>
          </a:p>
          <a:p>
            <a:pPr marL="0" indent="0">
              <a:buNone/>
            </a:pP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val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id: Int = </a:t>
            </a:r>
            <a:r>
              <a:rPr lang="pt-PT" sz="2400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title = _title</a:t>
            </a:r>
          </a:p>
          <a:p>
            <a:pPr marL="0" indent="0">
              <a:buNone/>
            </a:pP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authors = _authors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book =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Book(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"1984"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Array(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"George Orwell"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indent="0">
              <a:buNone/>
            </a:pP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book.title                                      </a:t>
            </a:r>
            <a:endParaRPr lang="pt-P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book.authors(</a:t>
            </a:r>
            <a:r>
              <a:rPr lang="pt-PT" sz="2400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840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Class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Book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b="1" dirty="0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title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String,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b="1" dirty="0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val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authors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:Array[String]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val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id: Int = </a:t>
            </a:r>
            <a:r>
              <a:rPr lang="pt-PT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book = </a:t>
            </a:r>
            <a:r>
              <a:rPr lang="en-US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Book(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"1984"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Array(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"George Orwell"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book.title                                      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book.authors(0)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975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Object</a:t>
            </a:r>
            <a:r>
              <a:rPr lang="pt-PT" dirty="0" smtClean="0"/>
              <a:t> (</a:t>
            </a:r>
            <a:r>
              <a:rPr lang="pt-PT" dirty="0" err="1" smtClean="0"/>
              <a:t>built</a:t>
            </a:r>
            <a:r>
              <a:rPr lang="pt-PT" dirty="0" smtClean="0"/>
              <a:t>-in </a:t>
            </a:r>
            <a:r>
              <a:rPr lang="pt-PT" dirty="0" err="1" smtClean="0"/>
              <a:t>Singleton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WarAndPeace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title: String =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"War and Peace"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authors: Array[String]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"Leo Tolstoy"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P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WarAndPeace.title                            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WarAndPeace.authors(</a:t>
            </a:r>
            <a:r>
              <a:rPr lang="pt-PT" sz="2400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484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Abstract class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Greeter {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message: String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sayHi() = println(message)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PortugueseGreeter 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Greeter {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 = </a:t>
            </a:r>
            <a:r>
              <a:rPr lang="pt-PT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"Olá mundo!"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0499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Trait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“A </a:t>
            </a:r>
            <a:r>
              <a:rPr lang="en-US" dirty="0"/>
              <a:t>trait </a:t>
            </a:r>
            <a:r>
              <a:rPr lang="en-US" dirty="0" smtClean="0"/>
              <a:t>encapsulates method </a:t>
            </a:r>
            <a:r>
              <a:rPr lang="en-US" dirty="0"/>
              <a:t>and field definitions, which can then </a:t>
            </a:r>
            <a:r>
              <a:rPr lang="en-US" dirty="0" smtClean="0"/>
              <a:t>be reused </a:t>
            </a:r>
            <a:r>
              <a:rPr lang="en-US" dirty="0"/>
              <a:t>by mixing </a:t>
            </a:r>
            <a:r>
              <a:rPr lang="en-US" dirty="0" smtClean="0"/>
              <a:t>them into classes.”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</a:t>
            </a:r>
            <a:r>
              <a:rPr lang="en-US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Philosophical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philosophize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consume memory, therefore I am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Human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Philosophical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pt-P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78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Case class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Term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(name: String)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Term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String, body: Term)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Term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App(f: Term, v: Term)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“Case </a:t>
            </a:r>
            <a:r>
              <a:rPr lang="en-US" dirty="0"/>
              <a:t>classes are regular classes which export their constructor parameters and which provide a recursive decomposition mechanism via pattern matching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22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Properties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400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_title: String)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title: String = _title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title_=(v: String) { _title = v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book =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Book("1984")     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title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book.title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book.title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"Animal Farm"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book.title</a:t>
            </a:r>
            <a:endParaRPr lang="pt-P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704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Conciseness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Type inference (Is that good?)</a:t>
            </a:r>
          </a:p>
          <a:p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Semi-colon inference</a:t>
            </a:r>
          </a:p>
          <a:p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Optional curly braces</a:t>
            </a:r>
          </a:p>
          <a:p>
            <a:r>
              <a:rPr lang="pt-PT" dirty="0" smtClean="0"/>
              <a:t>Class and constructors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59779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Closure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2576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Tuples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235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Who is using it?</a:t>
            </a:r>
            <a:endParaRPr lang="pt-PT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3" y="2416156"/>
            <a:ext cx="1291252" cy="104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undchat.org/wp-content/uploads/2013/11/Linkedin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577" y="2210117"/>
            <a:ext cx="1461859" cy="146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thedroidguy.com/wp-content/uploads/2013/10/netflix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158" y="2112032"/>
            <a:ext cx="2947610" cy="165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4191403"/>
            <a:ext cx="10515600" cy="1985559"/>
          </a:xfrm>
        </p:spPr>
        <p:txBody>
          <a:bodyPr numCol="2"/>
          <a:lstStyle/>
          <a:p>
            <a:r>
              <a:rPr lang="pt-PT" dirty="0" smtClean="0"/>
              <a:t>IBM</a:t>
            </a:r>
          </a:p>
          <a:p>
            <a:r>
              <a:rPr lang="pt-PT" dirty="0" smtClean="0"/>
              <a:t>Xerox</a:t>
            </a:r>
          </a:p>
          <a:p>
            <a:r>
              <a:rPr lang="pt-PT" dirty="0" smtClean="0"/>
              <a:t>Novell</a:t>
            </a:r>
          </a:p>
          <a:p>
            <a:r>
              <a:rPr lang="pt-PT" dirty="0" smtClean="0"/>
              <a:t>Sony</a:t>
            </a:r>
          </a:p>
          <a:p>
            <a:r>
              <a:rPr lang="pt-PT" dirty="0"/>
              <a:t>The Guardian</a:t>
            </a:r>
          </a:p>
          <a:p>
            <a:r>
              <a:rPr lang="pt-PT" dirty="0" smtClean="0"/>
              <a:t>Many more...</a:t>
            </a:r>
          </a:p>
        </p:txBody>
      </p:sp>
    </p:spTree>
    <p:extLst>
      <p:ext uri="{BB962C8B-B14F-4D97-AF65-F5344CB8AC3E}">
        <p14:creationId xmlns:p14="http://schemas.microsoft.com/office/powerpoint/2010/main" val="27523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The bad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Many ways to do the same thing (can be confusing especially when you are reading someone else’s code)</a:t>
            </a:r>
          </a:p>
          <a:p>
            <a:r>
              <a:rPr lang="pt-PT" dirty="0" smtClean="0"/>
              <a:t>Big language</a:t>
            </a:r>
          </a:p>
          <a:p>
            <a:r>
              <a:rPr lang="pt-PT" dirty="0" smtClean="0"/>
              <a:t>Easy to do ineficient code if you don’t know what you are doing (</a:t>
            </a:r>
            <a:r>
              <a:rPr lang="pt-PT" i="1" dirty="0" smtClean="0"/>
              <a:t>e.g. </a:t>
            </a:r>
            <a:r>
              <a:rPr lang="pt-PT" dirty="0" smtClean="0"/>
              <a:t>for expressions are not what you think)</a:t>
            </a:r>
          </a:p>
          <a:p>
            <a:r>
              <a:rPr lang="pt-PT" dirty="0" smtClean="0"/>
              <a:t>Many people complain about the build times</a:t>
            </a:r>
          </a:p>
          <a:p>
            <a:r>
              <a:rPr lang="pt-PT" dirty="0" smtClean="0"/>
              <a:t>And also complain about the complexity of SBT</a:t>
            </a:r>
          </a:p>
          <a:p>
            <a:r>
              <a:rPr lang="pt-PT" dirty="0" smtClean="0"/>
              <a:t>Functions names... (next slide)</a:t>
            </a:r>
          </a:p>
          <a:p>
            <a:r>
              <a:rPr lang="pt-PT" dirty="0" smtClean="0"/>
              <a:t>Tools could be better</a:t>
            </a:r>
          </a:p>
        </p:txBody>
      </p:sp>
    </p:spTree>
    <p:extLst>
      <p:ext uri="{BB962C8B-B14F-4D97-AF65-F5344CB8AC3E}">
        <p14:creationId xmlns:p14="http://schemas.microsoft.com/office/powerpoint/2010/main" val="7562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Function names (List)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437" y="1404258"/>
            <a:ext cx="9935905" cy="51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12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Important things this session hasn’t covered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Implicit conversions</a:t>
            </a:r>
          </a:p>
          <a:p>
            <a:r>
              <a:rPr lang="pt-PT" dirty="0" smtClean="0"/>
              <a:t>Lazy keyword</a:t>
            </a:r>
          </a:p>
          <a:p>
            <a:r>
              <a:rPr lang="pt-PT" dirty="0" smtClean="0"/>
              <a:t>Streams</a:t>
            </a:r>
          </a:p>
          <a:p>
            <a:r>
              <a:rPr lang="pt-PT" dirty="0" smtClean="0"/>
              <a:t>Apply method</a:t>
            </a:r>
          </a:p>
          <a:p>
            <a:r>
              <a:rPr lang="pt-PT" dirty="0" smtClean="0"/>
              <a:t>Option, Try, Nothing types</a:t>
            </a:r>
          </a:p>
          <a:p>
            <a:r>
              <a:rPr lang="pt-PT" dirty="0" smtClean="0"/>
              <a:t>Companion object</a:t>
            </a:r>
          </a:p>
          <a:p>
            <a:r>
              <a:rPr lang="pt-PT" dirty="0" smtClean="0"/>
              <a:t>For expressions</a:t>
            </a:r>
          </a:p>
          <a:p>
            <a:r>
              <a:rPr lang="pt-PT" dirty="0" smtClean="0"/>
              <a:t>Pattern matching</a:t>
            </a:r>
          </a:p>
          <a:p>
            <a:r>
              <a:rPr lang="pt-PT" dirty="0" smtClean="0"/>
              <a:t>Packages and imports</a:t>
            </a:r>
          </a:p>
        </p:txBody>
      </p:sp>
    </p:spTree>
    <p:extLst>
      <p:ext uri="{BB962C8B-B14F-4D97-AF65-F5344CB8AC3E}">
        <p14:creationId xmlns:p14="http://schemas.microsoft.com/office/powerpoint/2010/main" val="908905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Resources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Programming Scala 2nd Edition – Martin Odersky </a:t>
            </a:r>
            <a:r>
              <a:rPr lang="pt-PT" i="1" dirty="0" smtClean="0"/>
              <a:t>et al</a:t>
            </a:r>
          </a:p>
          <a:p>
            <a:r>
              <a:rPr lang="pt-PT" dirty="0" smtClean="0"/>
              <a:t>Scala for the impatient – Cay Horstmann</a:t>
            </a:r>
          </a:p>
          <a:p>
            <a:r>
              <a:rPr lang="pt-PT" dirty="0" smtClean="0"/>
              <a:t>Functional Programming principles in Scala course – Coursera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58681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Want to know more?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Play Framework for Scala developers</a:t>
            </a:r>
          </a:p>
          <a:p>
            <a:r>
              <a:rPr lang="pt-PT" dirty="0" smtClean="0"/>
              <a:t>RESTful Web APIs with Spray</a:t>
            </a:r>
          </a:p>
          <a:p>
            <a:r>
              <a:rPr lang="pt-PT" dirty="0" smtClean="0"/>
              <a:t>RESTful Web APIs with Play Framework</a:t>
            </a:r>
          </a:p>
          <a:p>
            <a:r>
              <a:rPr lang="pt-PT" dirty="0" smtClean="0"/>
              <a:t>Scala Futures</a:t>
            </a:r>
          </a:p>
          <a:p>
            <a:r>
              <a:rPr lang="pt-PT" dirty="0" smtClean="0"/>
              <a:t>Akka with Scala</a:t>
            </a:r>
          </a:p>
          <a:p>
            <a:r>
              <a:rPr lang="pt-PT" dirty="0" smtClean="0"/>
              <a:t>Data Access with Slick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Play Framework for Java developers</a:t>
            </a:r>
            <a:endParaRPr lang="pt-P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356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Questions?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Thank you!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5082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Common 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Is Scala a better Java?</a:t>
            </a:r>
          </a:p>
          <a:p>
            <a:r>
              <a:rPr lang="pt-PT" dirty="0" smtClean="0"/>
              <a:t>Is Scala really complex? </a:t>
            </a:r>
          </a:p>
          <a:p>
            <a:r>
              <a:rPr lang="pt-PT" dirty="0" smtClean="0"/>
              <a:t>Can I start using it without going mad?</a:t>
            </a:r>
          </a:p>
          <a:p>
            <a:r>
              <a:rPr lang="pt-PT" dirty="0" smtClean="0"/>
              <a:t>Is it all roses?</a:t>
            </a:r>
          </a:p>
          <a:p>
            <a:r>
              <a:rPr lang="pt-PT" dirty="0" smtClean="0"/>
              <a:t>Should my enterprise change all it’s stack to Scala?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694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Tools and Frameworks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Scala SDK</a:t>
            </a:r>
          </a:p>
          <a:p>
            <a:r>
              <a:rPr lang="pt-PT" dirty="0" smtClean="0"/>
              <a:t>Simple Build Tool (SBT)</a:t>
            </a:r>
          </a:p>
          <a:p>
            <a:r>
              <a:rPr lang="pt-PT" dirty="0" smtClean="0"/>
              <a:t>Scala IDE (based on eclipse Kepler)</a:t>
            </a:r>
          </a:p>
          <a:p>
            <a:r>
              <a:rPr lang="pt-PT" dirty="0" smtClean="0"/>
              <a:t>Intellij Scala plugin</a:t>
            </a:r>
          </a:p>
          <a:p>
            <a:r>
              <a:rPr lang="pt-PT" dirty="0" smtClean="0"/>
              <a:t>Play Framework</a:t>
            </a:r>
            <a:r>
              <a:rPr lang="pt-PT" dirty="0"/>
              <a:t>, </a:t>
            </a:r>
            <a:r>
              <a:rPr lang="pt-PT" dirty="0" smtClean="0"/>
              <a:t>Lift, Spray, Scalatra (Web frameworks and Web API toolkits)</a:t>
            </a:r>
          </a:p>
          <a:p>
            <a:r>
              <a:rPr lang="pt-PT" dirty="0" smtClean="0"/>
              <a:t>Akka (Actor model library) </a:t>
            </a:r>
          </a:p>
          <a:p>
            <a:r>
              <a:rPr lang="pt-PT" dirty="0" smtClean="0"/>
              <a:t>Slick (</a:t>
            </a:r>
            <a:r>
              <a:rPr lang="en-US" dirty="0"/>
              <a:t>database query and access library</a:t>
            </a:r>
            <a:r>
              <a:rPr lang="pt-PT" dirty="0" smtClean="0"/>
              <a:t>)</a:t>
            </a:r>
          </a:p>
          <a:p>
            <a:r>
              <a:rPr lang="pt-PT" dirty="0" smtClean="0"/>
              <a:t>Finagle (protocol agnostic RPC)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364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 1 – Hello World SBT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114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 2 – Hello World SDK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425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 3 – REPL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03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 </a:t>
            </a:r>
            <a:r>
              <a:rPr lang="pt-PT" dirty="0"/>
              <a:t>4</a:t>
            </a:r>
            <a:r>
              <a:rPr lang="pt-PT" dirty="0" smtClean="0"/>
              <a:t> – Dependencies with SBT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46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798</Words>
  <Application>Microsoft Office PowerPoint</Application>
  <PresentationFormat>Widescreen</PresentationFormat>
  <Paragraphs>207</Paragraphs>
  <Slides>35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Office Theme</vt:lpstr>
      <vt:lpstr>First steps in Scala</vt:lpstr>
      <vt:lpstr>Why Scala?</vt:lpstr>
      <vt:lpstr>Who is using it?</vt:lpstr>
      <vt:lpstr>Common questions</vt:lpstr>
      <vt:lpstr>Tools and Frameworks</vt:lpstr>
      <vt:lpstr>Demo 1 – Hello World SBT</vt:lpstr>
      <vt:lpstr>Demo 2 – Hello World SDK</vt:lpstr>
      <vt:lpstr>Demo 3 – REPL</vt:lpstr>
      <vt:lpstr>Demo 4 – Dependencies with SBT</vt:lpstr>
      <vt:lpstr>Demo 5 – Scala IDE Worksheet</vt:lpstr>
      <vt:lpstr>Scala World</vt:lpstr>
      <vt:lpstr>Prefer immutability</vt:lpstr>
      <vt:lpstr>Use mathematical functions</vt:lpstr>
      <vt:lpstr>Demo 6 scala.collection.immutable.List</vt:lpstr>
      <vt:lpstr>Functions have result types</vt:lpstr>
      <vt:lpstr>Functions are first-class citizens</vt:lpstr>
      <vt:lpstr>Tail recursion optimization</vt:lpstr>
      <vt:lpstr>Conciseness so far</vt:lpstr>
      <vt:lpstr>Object-Oriented Programming</vt:lpstr>
      <vt:lpstr>Class</vt:lpstr>
      <vt:lpstr>Class</vt:lpstr>
      <vt:lpstr>Object (built-in Singleton)</vt:lpstr>
      <vt:lpstr>Abstract class</vt:lpstr>
      <vt:lpstr>Trait</vt:lpstr>
      <vt:lpstr>Case class</vt:lpstr>
      <vt:lpstr>Properties</vt:lpstr>
      <vt:lpstr>Conciseness</vt:lpstr>
      <vt:lpstr>Closure</vt:lpstr>
      <vt:lpstr>Tuples</vt:lpstr>
      <vt:lpstr>The bad</vt:lpstr>
      <vt:lpstr>Function names (List)</vt:lpstr>
      <vt:lpstr>Important things this session hasn’t covered</vt:lpstr>
      <vt:lpstr>Resources</vt:lpstr>
      <vt:lpstr>Want to know more?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steps in Scala</dc:title>
  <dc:creator>Alexandre Rodrigues</dc:creator>
  <cp:lastModifiedBy>Alexandre</cp:lastModifiedBy>
  <cp:revision>58</cp:revision>
  <dcterms:created xsi:type="dcterms:W3CDTF">2014-01-08T20:55:07Z</dcterms:created>
  <dcterms:modified xsi:type="dcterms:W3CDTF">2014-01-13T16:59:41Z</dcterms:modified>
</cp:coreProperties>
</file>