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</p:sldIdLst>
  <p:sldSz cy="5143500" cx="9144000"/>
  <p:notesSz cx="6858000" cy="9144000"/>
  <p:embeddedFontLst>
    <p:embeddedFont>
      <p:font typeface="Raleway"/>
      <p:regular r:id="rId41"/>
      <p:bold r:id="rId42"/>
      <p:italic r:id="rId43"/>
      <p:boldItalic r:id="rId44"/>
    </p:embeddedFont>
    <p:embeddedFont>
      <p:font typeface="Lato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8F17EDA-2323-424B-AB7A-D9FD1A8FC244}">
  <a:tblStyle styleId="{08F17EDA-2323-424B-AB7A-D9FD1A8FC24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20" Type="http://schemas.openxmlformats.org/officeDocument/2006/relationships/slide" Target="slides/slide13.xml"/><Relationship Id="rId42" Type="http://schemas.openxmlformats.org/officeDocument/2006/relationships/font" Target="fonts/Raleway-bold.fntdata"/><Relationship Id="rId41" Type="http://schemas.openxmlformats.org/officeDocument/2006/relationships/font" Target="fonts/Raleway-regular.fntdata"/><Relationship Id="rId22" Type="http://schemas.openxmlformats.org/officeDocument/2006/relationships/slide" Target="slides/slide15.xml"/><Relationship Id="rId44" Type="http://schemas.openxmlformats.org/officeDocument/2006/relationships/font" Target="fonts/Raleway-boldItalic.fntdata"/><Relationship Id="rId21" Type="http://schemas.openxmlformats.org/officeDocument/2006/relationships/slide" Target="slides/slide14.xml"/><Relationship Id="rId43" Type="http://schemas.openxmlformats.org/officeDocument/2006/relationships/font" Target="fonts/Raleway-italic.fntdata"/><Relationship Id="rId24" Type="http://schemas.openxmlformats.org/officeDocument/2006/relationships/slide" Target="slides/slide17.xml"/><Relationship Id="rId46" Type="http://schemas.openxmlformats.org/officeDocument/2006/relationships/font" Target="fonts/Lato-bold.fntdata"/><Relationship Id="rId23" Type="http://schemas.openxmlformats.org/officeDocument/2006/relationships/slide" Target="slides/slide16.xml"/><Relationship Id="rId45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48" Type="http://schemas.openxmlformats.org/officeDocument/2006/relationships/font" Target="fonts/Lato-boldItalic.fntdata"/><Relationship Id="rId25" Type="http://schemas.openxmlformats.org/officeDocument/2006/relationships/slide" Target="slides/slide18.xml"/><Relationship Id="rId47" Type="http://schemas.openxmlformats.org/officeDocument/2006/relationships/font" Target="fonts/Lato-italic.fntdata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slide" Target="slides/slide32.xml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e5471876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e5471876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759188c33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759188c3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1c1062185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41c1062185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1c1062185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1c1062185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4759188c33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4759188c3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4759188c33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4759188c33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4763e0bfe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4763e0bfe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4763e0bfe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4763e0bfe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4759188c33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4759188c33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4759188c33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4759188c33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1bdd5a1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1bdd5a1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41c1062185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41c1062185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4763e0bfe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4763e0bfe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4763e0bfe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4763e0bfe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4759188c3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4759188c3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4759188c3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4759188c3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4759188c3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4759188c3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4759188c3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4759188c3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4759188c3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4759188c3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4759188c3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4759188c3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4759188c3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4759188c3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1c106218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1c106218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4759188c3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4759188c3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4759188c3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4759188c3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4763e0bfe8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4763e0bfe8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41a288f1c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41a288f1c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1bdd5a2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1bdd5a2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1c106218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1c106218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1c106218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1c106218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1c106218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1c106218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e5471876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e5471876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4" name="Google Shape;74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6" name="Google Shape;86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7" name="Google Shape;9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1" name="Google Shape;101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06" name="Google Shape;10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9" name="Google Shape;109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0" name="Google Shape;11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7.png"/><Relationship Id="rId4" Type="http://schemas.openxmlformats.org/officeDocument/2006/relationships/hyperlink" Target="https://hub.docker.com/explore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6.png"/><Relationship Id="rId4" Type="http://schemas.openxmlformats.org/officeDocument/2006/relationships/image" Target="../media/image32.png"/><Relationship Id="rId5" Type="http://schemas.openxmlformats.org/officeDocument/2006/relationships/image" Target="../media/image31.png"/><Relationship Id="rId6" Type="http://schemas.openxmlformats.org/officeDocument/2006/relationships/image" Target="../media/image3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5.png"/><Relationship Id="rId4" Type="http://schemas.openxmlformats.org/officeDocument/2006/relationships/hyperlink" Target="https://docs.docker.com/" TargetMode="External"/><Relationship Id="rId5" Type="http://schemas.openxmlformats.org/officeDocument/2006/relationships/hyperlink" Target="https://www.digitalocean.com/community/tutorials/como-instalar-e-usar-o-docker-no-ubuntu-18-04-pt" TargetMode="External"/><Relationship Id="rId6" Type="http://schemas.openxmlformats.org/officeDocument/2006/relationships/hyperlink" Target="https://runnable.com/docker/install-docker-on-linux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7.png"/><Relationship Id="rId4" Type="http://schemas.openxmlformats.org/officeDocument/2006/relationships/hyperlink" Target="https://docs.docker.com/" TargetMode="External"/><Relationship Id="rId5" Type="http://schemas.openxmlformats.org/officeDocument/2006/relationships/hyperlink" Target="https://download.docker.com/mac/beta/Docker.dmg" TargetMode="External"/><Relationship Id="rId6" Type="http://schemas.openxmlformats.org/officeDocument/2006/relationships/hyperlink" Target="https://runnable.com/docker/install-docker-on-maco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8.png"/><Relationship Id="rId4" Type="http://schemas.openxmlformats.org/officeDocument/2006/relationships/hyperlink" Target="https://docs.docker.com/" TargetMode="External"/><Relationship Id="rId5" Type="http://schemas.openxmlformats.org/officeDocument/2006/relationships/hyperlink" Target="https://download.docker.com/win/beta/InstallDocker.msi" TargetMode="External"/><Relationship Id="rId6" Type="http://schemas.openxmlformats.org/officeDocument/2006/relationships/hyperlink" Target="https://runnable.com/docker/install-docker-on-windows-10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ocs.docker.com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ocs.docker.com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5.png"/><Relationship Id="rId4" Type="http://schemas.openxmlformats.org/officeDocument/2006/relationships/hyperlink" Target="https://docs.docker.com/compose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ocs.docker.com/compose/" TargetMode="External"/></Relationships>
</file>

<file path=ppt/slides/_rels/slide2.xml.rels><?xml version="1.0" encoding="UTF-8" standalone="yes"?><Relationships xmlns="http://schemas.openxmlformats.org/package/2006/relationships"><Relationship Id="rId20" Type="http://schemas.openxmlformats.org/officeDocument/2006/relationships/image" Target="../media/image20.png"/><Relationship Id="rId11" Type="http://schemas.openxmlformats.org/officeDocument/2006/relationships/image" Target="../media/image9.png"/><Relationship Id="rId10" Type="http://schemas.openxmlformats.org/officeDocument/2006/relationships/image" Target="../media/image14.png"/><Relationship Id="rId21" Type="http://schemas.openxmlformats.org/officeDocument/2006/relationships/image" Target="../media/image13.png"/><Relationship Id="rId13" Type="http://schemas.openxmlformats.org/officeDocument/2006/relationships/image" Target="../media/image7.png"/><Relationship Id="rId12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3.png"/><Relationship Id="rId4" Type="http://schemas.openxmlformats.org/officeDocument/2006/relationships/image" Target="../media/image1.png"/><Relationship Id="rId9" Type="http://schemas.openxmlformats.org/officeDocument/2006/relationships/image" Target="../media/image4.png"/><Relationship Id="rId15" Type="http://schemas.openxmlformats.org/officeDocument/2006/relationships/image" Target="../media/image8.png"/><Relationship Id="rId14" Type="http://schemas.openxmlformats.org/officeDocument/2006/relationships/image" Target="../media/image15.png"/><Relationship Id="rId17" Type="http://schemas.openxmlformats.org/officeDocument/2006/relationships/image" Target="../media/image16.png"/><Relationship Id="rId16" Type="http://schemas.openxmlformats.org/officeDocument/2006/relationships/image" Target="../media/image17.png"/><Relationship Id="rId5" Type="http://schemas.openxmlformats.org/officeDocument/2006/relationships/image" Target="../media/image3.png"/><Relationship Id="rId19" Type="http://schemas.openxmlformats.org/officeDocument/2006/relationships/image" Target="../media/image12.png"/><Relationship Id="rId6" Type="http://schemas.openxmlformats.org/officeDocument/2006/relationships/image" Target="../media/image10.png"/><Relationship Id="rId18" Type="http://schemas.openxmlformats.org/officeDocument/2006/relationships/image" Target="../media/image11.png"/><Relationship Id="rId7" Type="http://schemas.openxmlformats.org/officeDocument/2006/relationships/image" Target="../media/image2.png"/><Relationship Id="rId8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portainer.io/installation/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png"/><Relationship Id="rId4" Type="http://schemas.openxmlformats.org/officeDocument/2006/relationships/image" Target="../media/image40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2.png"/><Relationship Id="rId8" Type="http://schemas.openxmlformats.org/officeDocument/2006/relationships/image" Target="../media/image2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8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/>
          <p:nvPr>
            <p:ph type="ctrTitle"/>
          </p:nvPr>
        </p:nvSpPr>
        <p:spPr>
          <a:xfrm>
            <a:off x="2576525" y="1207275"/>
            <a:ext cx="6331500" cy="30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Utilizando o Docker como ambiente de desenvolvimento Full Time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8" name="Google Shape;118;p25"/>
          <p:cNvSpPr txBox="1"/>
          <p:nvPr>
            <p:ph idx="1" type="subTitle"/>
          </p:nvPr>
        </p:nvSpPr>
        <p:spPr>
          <a:xfrm>
            <a:off x="5408500" y="4143725"/>
            <a:ext cx="3735600" cy="4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</a:rPr>
              <a:t>Prof. Alexandre LLemes</a:t>
            </a:r>
            <a:endParaRPr sz="1000">
              <a:solidFill>
                <a:srgbClr val="000000"/>
              </a:solidFill>
            </a:endParaRPr>
          </a:p>
        </p:txBody>
      </p:sp>
      <p:pic>
        <p:nvPicPr>
          <p:cNvPr id="119" name="Google Shape;11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445114" cy="12072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256EF3">
                <a:alpha val="50000"/>
              </a:srgbClr>
            </a:outerShdw>
          </a:effectLst>
        </p:spPr>
      </p:pic>
      <p:sp>
        <p:nvSpPr>
          <p:cNvPr id="120" name="Google Shape;120;p25"/>
          <p:cNvSpPr txBox="1"/>
          <p:nvPr/>
        </p:nvSpPr>
        <p:spPr>
          <a:xfrm>
            <a:off x="0" y="1207275"/>
            <a:ext cx="2144100" cy="8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FFFFFF"/>
                </a:solidFill>
                <a:highlight>
                  <a:srgbClr val="990000"/>
                </a:highlight>
                <a:latin typeface="Lato"/>
                <a:ea typeface="Lato"/>
                <a:cs typeface="Lato"/>
                <a:sym typeface="Lato"/>
              </a:rPr>
              <a:t>#CPGOIAS</a:t>
            </a:r>
            <a:endParaRPr b="1" sz="2400">
              <a:solidFill>
                <a:srgbClr val="FFFFFF"/>
              </a:solidFill>
              <a:highlight>
                <a:srgbClr val="990000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p25"/>
          <p:cNvSpPr txBox="1"/>
          <p:nvPr>
            <p:ph idx="1" type="subTitle"/>
          </p:nvPr>
        </p:nvSpPr>
        <p:spPr>
          <a:xfrm>
            <a:off x="5404825" y="4549325"/>
            <a:ext cx="2220300" cy="2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</a:rPr>
              <a:t>alexandre.llemes@gmail.com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122" name="Google Shape;122;p25"/>
          <p:cNvSpPr txBox="1"/>
          <p:nvPr>
            <p:ph idx="1" type="subTitle"/>
          </p:nvPr>
        </p:nvSpPr>
        <p:spPr>
          <a:xfrm>
            <a:off x="5404825" y="4777925"/>
            <a:ext cx="3352500" cy="2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000000"/>
                </a:solidFill>
              </a:rPr>
              <a:t>https://br.linkedin.com/in/alexandre-llemes-62849111</a:t>
            </a:r>
            <a:endParaRPr sz="1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/>
          <p:nvPr>
            <p:ph idx="4294967295" type="title"/>
          </p:nvPr>
        </p:nvSpPr>
        <p:spPr>
          <a:xfrm>
            <a:off x="508575" y="655750"/>
            <a:ext cx="83106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rgbClr val="000000"/>
                </a:solidFill>
              </a:rPr>
              <a:t>Que tal uma mão na roda?</a:t>
            </a:r>
            <a:endParaRPr sz="3600">
              <a:solidFill>
                <a:srgbClr val="000000"/>
              </a:solidFill>
            </a:endParaRPr>
          </a:p>
        </p:txBody>
      </p:sp>
      <p:pic>
        <p:nvPicPr>
          <p:cNvPr id="205" name="Google Shape;20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0225" y="1460175"/>
            <a:ext cx="6667500" cy="2893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4"/>
          <p:cNvSpPr txBox="1"/>
          <p:nvPr>
            <p:ph idx="4294967295" type="title"/>
          </p:nvPr>
        </p:nvSpPr>
        <p:spPr>
          <a:xfrm>
            <a:off x="535775" y="115600"/>
            <a:ext cx="83106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rgbClr val="000000"/>
                </a:solidFill>
              </a:rPr>
              <a:t>Configurar é difícil?</a:t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207" name="Google Shape;207;p34"/>
          <p:cNvSpPr txBox="1"/>
          <p:nvPr/>
        </p:nvSpPr>
        <p:spPr>
          <a:xfrm>
            <a:off x="6144000" y="4704900"/>
            <a:ext cx="3000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pt-BR" sz="1200" u="sng">
                <a:solidFill>
                  <a:srgbClr val="256EF3"/>
                </a:solidFill>
                <a:hlinkClick r:id="rId4"/>
              </a:rPr>
              <a:t>https://hub.docker.com/explore/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/>
          <p:cNvSpPr txBox="1"/>
          <p:nvPr>
            <p:ph idx="4294967295" type="title"/>
          </p:nvPr>
        </p:nvSpPr>
        <p:spPr>
          <a:xfrm>
            <a:off x="535775" y="115600"/>
            <a:ext cx="83106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000000"/>
                </a:solidFill>
              </a:rPr>
              <a:t>Orquestração Docker</a:t>
            </a: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rgbClr val="000000"/>
                </a:solidFill>
              </a:rPr>
              <a:t>Vários ambientes</a:t>
            </a:r>
            <a:endParaRPr sz="3600">
              <a:solidFill>
                <a:srgbClr val="000000"/>
              </a:solidFill>
            </a:endParaRPr>
          </a:p>
        </p:txBody>
      </p:sp>
      <p:pic>
        <p:nvPicPr>
          <p:cNvPr id="213" name="Google Shape;21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3050" y="1006825"/>
            <a:ext cx="6940101" cy="454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125" y="1257000"/>
            <a:ext cx="6962376" cy="38063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6"/>
          <p:cNvSpPr txBox="1"/>
          <p:nvPr>
            <p:ph idx="4294967295" type="title"/>
          </p:nvPr>
        </p:nvSpPr>
        <p:spPr>
          <a:xfrm>
            <a:off x="535775" y="115600"/>
            <a:ext cx="83106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rgbClr val="000000"/>
                </a:solidFill>
              </a:rPr>
              <a:t>Orquestradores</a:t>
            </a:r>
            <a:endParaRPr sz="3600">
              <a:solidFill>
                <a:srgbClr val="000000"/>
              </a:solidFill>
            </a:endParaRPr>
          </a:p>
        </p:txBody>
      </p:sp>
      <p:pic>
        <p:nvPicPr>
          <p:cNvPr id="220" name="Google Shape;22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4874" y="3198150"/>
            <a:ext cx="1315175" cy="140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94874" y="1726875"/>
            <a:ext cx="1920000" cy="76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52588" y="259213"/>
            <a:ext cx="2962275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"/>
          <p:cNvSpPr txBox="1"/>
          <p:nvPr>
            <p:ph idx="4294967295" type="title"/>
          </p:nvPr>
        </p:nvSpPr>
        <p:spPr>
          <a:xfrm>
            <a:off x="535775" y="115600"/>
            <a:ext cx="83106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rgbClr val="000000"/>
                </a:solidFill>
              </a:rPr>
              <a:t>Docker Desktop Linux</a:t>
            </a:r>
            <a:endParaRPr sz="3600">
              <a:solidFill>
                <a:srgbClr val="000000"/>
              </a:solidFill>
            </a:endParaRPr>
          </a:p>
        </p:txBody>
      </p:sp>
      <p:pic>
        <p:nvPicPr>
          <p:cNvPr id="228" name="Google Shape;22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9175" y="271000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7"/>
          <p:cNvSpPr txBox="1"/>
          <p:nvPr/>
        </p:nvSpPr>
        <p:spPr>
          <a:xfrm>
            <a:off x="7167175" y="4709850"/>
            <a:ext cx="18549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chemeClr val="hlink"/>
                </a:solidFill>
                <a:hlinkClick r:id="rId4"/>
              </a:rPr>
              <a:t>https://docs.docker.com/</a:t>
            </a:r>
            <a:endParaRPr/>
          </a:p>
        </p:txBody>
      </p:sp>
      <p:sp>
        <p:nvSpPr>
          <p:cNvPr id="230" name="Google Shape;230;p37"/>
          <p:cNvSpPr txBox="1"/>
          <p:nvPr/>
        </p:nvSpPr>
        <p:spPr>
          <a:xfrm>
            <a:off x="0" y="728200"/>
            <a:ext cx="8846400" cy="29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AutoNum type="arabicPeriod"/>
            </a:pPr>
            <a:r>
              <a:rPr lang="pt-BR"/>
              <a:t>Se você estiver utilizando a distro Ubuntu Trusty, Wily ou Xenial, instale o pacote linux-image-extra:      $  sudo apt-get update -y &amp;&amp; sudo apt-get install -y linux-image-extra-$(uname -r)</a:t>
            </a:r>
            <a:endParaRPr/>
          </a:p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AutoNum type="arabicPeriod"/>
            </a:pPr>
            <a:r>
              <a:rPr lang="pt-BR" sz="1450">
                <a:highlight>
                  <a:srgbClr val="FFFFFF"/>
                </a:highlight>
              </a:rPr>
              <a:t>Instale o Docker	Engine											                         </a:t>
            </a:r>
            <a:r>
              <a:rPr lang="pt-BR">
                <a:solidFill>
                  <a:schemeClr val="dk2"/>
                </a:solidFill>
              </a:rPr>
              <a:t>$ sudo apt-get install docker-engine -y</a:t>
            </a:r>
            <a:endParaRPr sz="1450">
              <a:highlight>
                <a:srgbClr val="FFFFFF"/>
              </a:highlight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AutoNum type="arabicPeriod"/>
            </a:pPr>
            <a:r>
              <a:rPr lang="pt-BR" sz="1450">
                <a:highlight>
                  <a:srgbClr val="FFFFFF"/>
                </a:highlight>
              </a:rPr>
              <a:t>Inicie o serviço Docker 													       $ sudo service docker start</a:t>
            </a:r>
            <a:endParaRPr sz="1450">
              <a:highlight>
                <a:srgbClr val="FFFFFF"/>
              </a:highlight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AutoNum type="arabicPeriod"/>
            </a:pPr>
            <a:r>
              <a:rPr lang="pt-BR" sz="1450">
                <a:highlight>
                  <a:srgbClr val="FFFFFF"/>
                </a:highlight>
              </a:rPr>
              <a:t>Verifique se o Docker está funcionando                                                                                                $ sudo docker run hello-world</a:t>
            </a:r>
            <a:endParaRPr sz="1450">
              <a:highlight>
                <a:srgbClr val="FFFFFF"/>
              </a:highlight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50"/>
              <a:buAutoNum type="arabicPeriod"/>
            </a:pPr>
            <a:r>
              <a:rPr b="1" lang="pt-BR" sz="1450">
                <a:highlight>
                  <a:srgbClr val="FFFFFF"/>
                </a:highlight>
              </a:rPr>
              <a:t>Observação</a:t>
            </a:r>
            <a:r>
              <a:rPr lang="pt-BR" sz="1450">
                <a:highlight>
                  <a:srgbClr val="FFFFFF"/>
                </a:highlight>
              </a:rPr>
              <a:t>: Para instalar o </a:t>
            </a:r>
            <a:r>
              <a:rPr b="1" lang="pt-BR" sz="1450">
                <a:highlight>
                  <a:srgbClr val="FFFFFF"/>
                </a:highlight>
              </a:rPr>
              <a:t>Docker-CE, </a:t>
            </a:r>
            <a:r>
              <a:rPr lang="pt-BR" sz="1450">
                <a:highlight>
                  <a:srgbClr val="FFFFFF"/>
                </a:highlight>
              </a:rPr>
              <a:t>desinstale o </a:t>
            </a:r>
            <a:r>
              <a:rPr b="1" lang="pt-BR" sz="1450">
                <a:highlight>
                  <a:srgbClr val="FFFFFF"/>
                </a:highlight>
              </a:rPr>
              <a:t>docker-engine</a:t>
            </a:r>
            <a:r>
              <a:rPr lang="pt-BR" sz="1450">
                <a:highlight>
                  <a:srgbClr val="FFFFFF"/>
                </a:highlight>
              </a:rPr>
              <a:t> e o </a:t>
            </a:r>
            <a:r>
              <a:rPr b="1" lang="pt-BR" sz="1450">
                <a:highlight>
                  <a:srgbClr val="FFFFFF"/>
                </a:highlight>
              </a:rPr>
              <a:t>docker.io. </a:t>
            </a:r>
            <a:r>
              <a:rPr lang="pt-BR" sz="1450">
                <a:highlight>
                  <a:srgbClr val="FFFFFF"/>
                </a:highlight>
              </a:rPr>
              <a:t>Acrescente o repositório oficial do Docker e instale o </a:t>
            </a:r>
            <a:r>
              <a:rPr b="1" lang="pt-BR" sz="1450">
                <a:highlight>
                  <a:srgbClr val="FFFFFF"/>
                </a:highlight>
              </a:rPr>
              <a:t>docker-ce</a:t>
            </a:r>
            <a:r>
              <a:rPr lang="pt-BR" sz="1450">
                <a:highlight>
                  <a:srgbClr val="FFFFFF"/>
                </a:highlight>
              </a:rPr>
              <a:t>. Instruções: </a:t>
            </a:r>
            <a:r>
              <a:rPr lang="pt-BR" sz="1100" u="sng">
                <a:solidFill>
                  <a:schemeClr val="hlink"/>
                </a:solidFill>
                <a:hlinkClick r:id="rId5"/>
              </a:rPr>
              <a:t>https://www.digitalocean.com/community/tutorials/como-instalar-e-usar-o-docker-no-ubuntu-18-04-pt</a:t>
            </a:r>
            <a:endParaRPr sz="1450">
              <a:highlight>
                <a:srgbClr val="FFFFFF"/>
              </a:highlight>
            </a:endParaRPr>
          </a:p>
        </p:txBody>
      </p:sp>
      <p:sp>
        <p:nvSpPr>
          <p:cNvPr id="231" name="Google Shape;231;p37"/>
          <p:cNvSpPr txBox="1"/>
          <p:nvPr/>
        </p:nvSpPr>
        <p:spPr>
          <a:xfrm>
            <a:off x="60225" y="4709850"/>
            <a:ext cx="49629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chemeClr val="hlink"/>
                </a:solidFill>
                <a:hlinkClick r:id="rId6"/>
              </a:rPr>
              <a:t>https://runnable.com/docker/install-docker-on-linux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8"/>
          <p:cNvSpPr txBox="1"/>
          <p:nvPr>
            <p:ph idx="4294967295" type="title"/>
          </p:nvPr>
        </p:nvSpPr>
        <p:spPr>
          <a:xfrm>
            <a:off x="535775" y="115600"/>
            <a:ext cx="83106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rgbClr val="000000"/>
                </a:solidFill>
              </a:rPr>
              <a:t>Docker Desktop Mac</a:t>
            </a:r>
            <a:endParaRPr sz="3600">
              <a:solidFill>
                <a:srgbClr val="000000"/>
              </a:solidFill>
            </a:endParaRPr>
          </a:p>
        </p:txBody>
      </p:sp>
      <p:pic>
        <p:nvPicPr>
          <p:cNvPr id="237" name="Google Shape;23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9175" y="271000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8"/>
          <p:cNvSpPr txBox="1"/>
          <p:nvPr/>
        </p:nvSpPr>
        <p:spPr>
          <a:xfrm>
            <a:off x="7167175" y="4709850"/>
            <a:ext cx="18549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chemeClr val="hlink"/>
                </a:solidFill>
                <a:hlinkClick r:id="rId4"/>
              </a:rPr>
              <a:t>https://docs.docker.com/</a:t>
            </a:r>
            <a:endParaRPr/>
          </a:p>
        </p:txBody>
      </p:sp>
      <p:sp>
        <p:nvSpPr>
          <p:cNvPr id="239" name="Google Shape;239;p38"/>
          <p:cNvSpPr txBox="1"/>
          <p:nvPr/>
        </p:nvSpPr>
        <p:spPr>
          <a:xfrm>
            <a:off x="0" y="728200"/>
            <a:ext cx="8846400" cy="3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AutoNum type="arabicPeriod"/>
            </a:pPr>
            <a:r>
              <a:rPr lang="pt-BR"/>
              <a:t>Baixe o aplicativo </a:t>
            </a:r>
            <a:r>
              <a:rPr lang="pt-BR" sz="1450" u="sng">
                <a:highlight>
                  <a:srgbClr val="FFFFFF"/>
                </a:highlight>
                <a:hlinkClick r:id="rId5"/>
              </a:rPr>
              <a:t>Docker.dmg</a:t>
            </a:r>
            <a:r>
              <a:rPr lang="pt-BR" sz="1450">
                <a:highlight>
                  <a:srgbClr val="FFFFFF"/>
                </a:highlight>
              </a:rPr>
              <a:t>.</a:t>
            </a:r>
            <a:endParaRPr sz="1450">
              <a:highlight>
                <a:srgbClr val="FFFFFF"/>
              </a:highlight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AutoNum type="arabicPeriod"/>
            </a:pPr>
            <a:r>
              <a:rPr lang="pt-BR" sz="1450">
                <a:highlight>
                  <a:srgbClr val="FFFFFF"/>
                </a:highlight>
              </a:rPr>
              <a:t>Clique 2x no arquivo Docker.dmg e arraste-o até a pasta </a:t>
            </a:r>
            <a:r>
              <a:rPr b="1" lang="pt-BR" sz="1450">
                <a:highlight>
                  <a:srgbClr val="FFFFFF"/>
                </a:highlight>
              </a:rPr>
              <a:t>Application</a:t>
            </a:r>
            <a:r>
              <a:rPr lang="pt-BR" sz="1450">
                <a:highlight>
                  <a:srgbClr val="FFFFFF"/>
                </a:highlight>
              </a:rPr>
              <a:t>.</a:t>
            </a:r>
            <a:endParaRPr sz="1450">
              <a:highlight>
                <a:srgbClr val="FFFFFF"/>
              </a:highlight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AutoNum type="arabicPeriod"/>
            </a:pPr>
            <a:r>
              <a:rPr lang="pt-BR" sz="1450">
                <a:highlight>
                  <a:srgbClr val="FFFFFF"/>
                </a:highlight>
              </a:rPr>
              <a:t>Irá pedir autorização para tal ação, utilizando a senha do seu sistema.</a:t>
            </a:r>
            <a:endParaRPr sz="1450">
              <a:highlight>
                <a:srgbClr val="FFFFFF"/>
              </a:highlight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AutoNum type="arabicPeriod"/>
            </a:pPr>
            <a:r>
              <a:rPr lang="pt-BR" sz="1450">
                <a:highlight>
                  <a:srgbClr val="FFFFFF"/>
                </a:highlight>
              </a:rPr>
              <a:t>Clique 2 no </a:t>
            </a:r>
            <a:r>
              <a:rPr lang="pt-BR" sz="1150"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Docker.app</a:t>
            </a:r>
            <a:r>
              <a:rPr lang="pt-BR" sz="1450">
                <a:highlight>
                  <a:srgbClr val="FFFFFF"/>
                </a:highlight>
              </a:rPr>
              <a:t> para iniciar o  Docker.</a:t>
            </a:r>
            <a:endParaRPr sz="1450">
              <a:highlight>
                <a:srgbClr val="FFFFFF"/>
              </a:highlight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AutoNum type="arabicPeriod"/>
            </a:pPr>
            <a:r>
              <a:rPr lang="pt-BR" sz="1450">
                <a:highlight>
                  <a:srgbClr val="FFFFFF"/>
                </a:highlight>
              </a:rPr>
              <a:t>A baleia na barra de status indica que o Docker está em execução e acessível.</a:t>
            </a:r>
            <a:endParaRPr sz="1450">
              <a:highlight>
                <a:srgbClr val="FFFFFF"/>
              </a:highlight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AutoNum type="arabicPeriod"/>
            </a:pPr>
            <a:r>
              <a:rPr lang="pt-BR" sz="1450">
                <a:highlight>
                  <a:srgbClr val="FFFFFF"/>
                </a:highlight>
              </a:rPr>
              <a:t>O Docker apresentará algumas informações sobre a conclusão de tarefas comuns e links para a documentação</a:t>
            </a:r>
            <a:r>
              <a:rPr lang="pt-BR" sz="1450">
                <a:highlight>
                  <a:srgbClr val="FFFFFF"/>
                </a:highlight>
              </a:rPr>
              <a:t>.</a:t>
            </a:r>
            <a:endParaRPr sz="1450">
              <a:highlight>
                <a:srgbClr val="FFFFFF"/>
              </a:highlight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AutoNum type="arabicPeriod"/>
            </a:pPr>
            <a:r>
              <a:rPr lang="pt-BR" sz="1450">
                <a:highlight>
                  <a:srgbClr val="FFFFFF"/>
                </a:highlight>
              </a:rPr>
              <a:t>Você pode acessar as configurações e outras opções do Docker na barra de status.</a:t>
            </a:r>
            <a:endParaRPr sz="1450">
              <a:highlight>
                <a:srgbClr val="FFFFFF"/>
              </a:highlight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AutoNum type="arabicPeriod"/>
            </a:pPr>
            <a:r>
              <a:rPr lang="pt-BR" sz="1450">
                <a:highlight>
                  <a:srgbClr val="FFFFFF"/>
                </a:highlight>
              </a:rPr>
              <a:t>Selecione Sobre o Docker para verificar se você possui a versão mais recente</a:t>
            </a:r>
            <a:r>
              <a:rPr lang="pt-BR" sz="1450">
                <a:highlight>
                  <a:srgbClr val="FFFFFF"/>
                </a:highlight>
              </a:rPr>
              <a:t>.</a:t>
            </a:r>
            <a:endParaRPr sz="1450">
              <a:highlight>
                <a:srgbClr val="FFFFFF"/>
              </a:highlight>
            </a:endParaRPr>
          </a:p>
        </p:txBody>
      </p:sp>
      <p:sp>
        <p:nvSpPr>
          <p:cNvPr id="240" name="Google Shape;240;p38"/>
          <p:cNvSpPr txBox="1"/>
          <p:nvPr/>
        </p:nvSpPr>
        <p:spPr>
          <a:xfrm>
            <a:off x="120475" y="4709850"/>
            <a:ext cx="38547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chemeClr val="hlink"/>
                </a:solidFill>
                <a:hlinkClick r:id="rId6"/>
              </a:rPr>
              <a:t>https://runnable.com/docker/install-docker-on-macos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9"/>
          <p:cNvSpPr txBox="1"/>
          <p:nvPr>
            <p:ph idx="4294967295" type="title"/>
          </p:nvPr>
        </p:nvSpPr>
        <p:spPr>
          <a:xfrm>
            <a:off x="535775" y="115600"/>
            <a:ext cx="83106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rgbClr val="000000"/>
                </a:solidFill>
              </a:rPr>
              <a:t>Docker Desktop Windows</a:t>
            </a:r>
            <a:endParaRPr sz="3600">
              <a:solidFill>
                <a:srgbClr val="000000"/>
              </a:solidFill>
            </a:endParaRPr>
          </a:p>
        </p:txBody>
      </p:sp>
      <p:pic>
        <p:nvPicPr>
          <p:cNvPr id="246" name="Google Shape;24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9175" y="271000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9"/>
          <p:cNvSpPr txBox="1"/>
          <p:nvPr/>
        </p:nvSpPr>
        <p:spPr>
          <a:xfrm>
            <a:off x="7167175" y="4709850"/>
            <a:ext cx="18549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chemeClr val="hlink"/>
                </a:solidFill>
                <a:hlinkClick r:id="rId4"/>
              </a:rPr>
              <a:t>https://docs.docker.com/</a:t>
            </a:r>
            <a:endParaRPr/>
          </a:p>
        </p:txBody>
      </p:sp>
      <p:sp>
        <p:nvSpPr>
          <p:cNvPr id="248" name="Google Shape;248;p39"/>
          <p:cNvSpPr txBox="1"/>
          <p:nvPr/>
        </p:nvSpPr>
        <p:spPr>
          <a:xfrm>
            <a:off x="535775" y="987750"/>
            <a:ext cx="8310600" cy="16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AutoNum type="arabicPeriod"/>
            </a:pPr>
            <a:r>
              <a:rPr lang="pt-BR" sz="1450">
                <a:highlight>
                  <a:srgbClr val="FFFFFF"/>
                </a:highlight>
              </a:rPr>
              <a:t>Baixe o programa</a:t>
            </a:r>
            <a:r>
              <a:rPr lang="pt-BR" sz="1450" u="sng">
                <a:highlight>
                  <a:srgbClr val="FFFFFF"/>
                </a:highlight>
                <a:hlinkClick r:id="rId5"/>
              </a:rPr>
              <a:t> InstallDocker.msi</a:t>
            </a:r>
            <a:r>
              <a:rPr lang="pt-BR" sz="1450">
                <a:highlight>
                  <a:srgbClr val="FFFFFF"/>
                </a:highlight>
              </a:rPr>
              <a:t>.</a:t>
            </a:r>
            <a:endParaRPr sz="1450">
              <a:highlight>
                <a:srgbClr val="FFFFFF"/>
              </a:highlight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AutoNum type="arabicPeriod"/>
            </a:pPr>
            <a:r>
              <a:rPr lang="pt-BR" sz="1450">
                <a:highlight>
                  <a:srgbClr val="FFFFFF"/>
                </a:highlight>
              </a:rPr>
              <a:t>Instale o docker </a:t>
            </a:r>
            <a:r>
              <a:rPr b="1" lang="pt-BR" sz="1150"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InstallDocker.msi</a:t>
            </a:r>
            <a:r>
              <a:rPr lang="pt-BR" sz="1450">
                <a:highlight>
                  <a:srgbClr val="FFFFFF"/>
                </a:highlight>
              </a:rPr>
              <a:t>.</a:t>
            </a:r>
            <a:endParaRPr sz="1450">
              <a:highlight>
                <a:srgbClr val="FFFFFF"/>
              </a:highlight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AutoNum type="arabicPeriod"/>
            </a:pPr>
            <a:r>
              <a:rPr lang="pt-BR" sz="1450">
                <a:highlight>
                  <a:srgbClr val="FFFFFF"/>
                </a:highlight>
              </a:rPr>
              <a:t>Siga as instruções do assistente de instalação (NNF).</a:t>
            </a:r>
            <a:endParaRPr sz="1450">
              <a:highlight>
                <a:srgbClr val="FFFFFF"/>
              </a:highlight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AutoNum type="arabicPeriod"/>
            </a:pPr>
            <a:r>
              <a:rPr lang="pt-BR" sz="1450">
                <a:highlight>
                  <a:srgbClr val="FFFFFF"/>
                </a:highlight>
              </a:rPr>
              <a:t>O Docker irá iniciar automaticamente.</a:t>
            </a:r>
            <a:endParaRPr sz="1450">
              <a:highlight>
                <a:srgbClr val="FFFFFF"/>
              </a:highlight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AutoNum type="arabicPeriod"/>
            </a:pPr>
            <a:r>
              <a:rPr lang="pt-BR" sz="1450">
                <a:highlight>
                  <a:srgbClr val="FFFFFF"/>
                </a:highlight>
              </a:rPr>
              <a:t>Irá aparecer a tela de “Seja Bem-vindo”. Está pronto para uso</a:t>
            </a:r>
            <a:r>
              <a:rPr lang="pt-BR" sz="1450">
                <a:highlight>
                  <a:srgbClr val="FFFFFF"/>
                </a:highlight>
              </a:rPr>
              <a:t>.</a:t>
            </a:r>
            <a:endParaRPr sz="1450">
              <a:highlight>
                <a:srgbClr val="FFFFFF"/>
              </a:highlight>
            </a:endParaRPr>
          </a:p>
        </p:txBody>
      </p:sp>
      <p:sp>
        <p:nvSpPr>
          <p:cNvPr id="249" name="Google Shape;249;p39"/>
          <p:cNvSpPr txBox="1"/>
          <p:nvPr/>
        </p:nvSpPr>
        <p:spPr>
          <a:xfrm>
            <a:off x="108425" y="4709850"/>
            <a:ext cx="43965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chemeClr val="hlink"/>
                </a:solidFill>
                <a:hlinkClick r:id="rId6"/>
              </a:rPr>
              <a:t>https://runnable.com/docker/install-docker-on-windows-10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0"/>
          <p:cNvSpPr txBox="1"/>
          <p:nvPr>
            <p:ph idx="4294967295" type="title"/>
          </p:nvPr>
        </p:nvSpPr>
        <p:spPr>
          <a:xfrm>
            <a:off x="535775" y="115600"/>
            <a:ext cx="83106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rgbClr val="000000"/>
                </a:solidFill>
              </a:rPr>
              <a:t>Docker - cli</a:t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255" name="Google Shape;255;p40"/>
          <p:cNvSpPr txBox="1"/>
          <p:nvPr/>
        </p:nvSpPr>
        <p:spPr>
          <a:xfrm>
            <a:off x="7167175" y="4709850"/>
            <a:ext cx="18549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chemeClr val="hlink"/>
                </a:solidFill>
                <a:hlinkClick r:id="rId3"/>
              </a:rPr>
              <a:t>https://docs.docker.com/</a:t>
            </a:r>
            <a:endParaRPr/>
          </a:p>
        </p:txBody>
      </p:sp>
      <p:sp>
        <p:nvSpPr>
          <p:cNvPr id="256" name="Google Shape;256;p40"/>
          <p:cNvSpPr txBox="1"/>
          <p:nvPr/>
        </p:nvSpPr>
        <p:spPr>
          <a:xfrm>
            <a:off x="535775" y="728200"/>
            <a:ext cx="3090000" cy="40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2"/>
                </a:solidFill>
              </a:rPr>
              <a:t># Ajuda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2"/>
                </a:solidFill>
              </a:rPr>
              <a:t>$ sudo docker --help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2"/>
                </a:solidFill>
              </a:rPr>
              <a:t>#Hello-world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2"/>
                </a:solidFill>
              </a:rPr>
              <a:t>$ sudo docker run hello-world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2"/>
                </a:solidFill>
              </a:rPr>
              <a:t># Lista as imagens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2"/>
                </a:solidFill>
              </a:rPr>
              <a:t>$docker images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2"/>
                </a:solidFill>
              </a:rPr>
              <a:t># Lista os containers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2"/>
                </a:solidFill>
              </a:rPr>
              <a:t>$ docker ps ativos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2"/>
                </a:solidFill>
              </a:rPr>
              <a:t># Lista todos os containers (ativos e inativos)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2"/>
                </a:solidFill>
              </a:rPr>
              <a:t>$docker ps -a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2"/>
                </a:solidFill>
              </a:rPr>
              <a:t># Mostra as informações do sistema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2"/>
                </a:solidFill>
              </a:rPr>
              <a:t>$ docker info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2"/>
                </a:solidFill>
              </a:rPr>
              <a:t># Mostra status dos containers / htop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2"/>
                </a:solidFill>
              </a:rPr>
              <a:t>$  docker stats</a:t>
            </a:r>
            <a:endParaRPr sz="1200">
              <a:highlight>
                <a:srgbClr val="FFFFFF"/>
              </a:highlight>
            </a:endParaRPr>
          </a:p>
        </p:txBody>
      </p:sp>
      <p:sp>
        <p:nvSpPr>
          <p:cNvPr id="257" name="Google Shape;257;p40"/>
          <p:cNvSpPr txBox="1"/>
          <p:nvPr/>
        </p:nvSpPr>
        <p:spPr>
          <a:xfrm>
            <a:off x="3851475" y="349325"/>
            <a:ext cx="4995000" cy="45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</a:rPr>
              <a:t>#Baixar imagens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</a:rPr>
              <a:t>https://store.docker.com/images/httpd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</a:rPr>
              <a:t>docker pull httpd:2.4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</a:rPr>
              <a:t>https://store.docker.com/images/postgres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</a:rPr>
              <a:t>docker pull postgres:9.6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</a:rPr>
              <a:t>https://store.docker.com/images/mysql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</a:rPr>
              <a:t>docker pull mysql:latest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2"/>
                </a:solidFill>
              </a:rPr>
              <a:t># SONAR QUBE - INSPECAO CONTINUA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2"/>
                </a:solidFill>
              </a:rPr>
              <a:t>docker run -it -d --name sonarqube -p 9000:9000 -p 9092:9092 -v /tmp:/tmp sonarqube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</a:rPr>
              <a:t># Mysql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2"/>
                </a:solidFill>
              </a:rPr>
              <a:t>docker run -p 3306:3306 --name mysql -v /tmp:/tmp -v $HOME/mysql:/etc/mysql/conf.d -e MYSQL_ROOT_PASSWORD=123456 -d mysql:latest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</a:rPr>
              <a:t># Linha de comando no container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</a:rPr>
              <a:t>$ sudo docker exec -it container.name/id bash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1"/>
          <p:cNvSpPr txBox="1"/>
          <p:nvPr>
            <p:ph idx="4294967295" type="title"/>
          </p:nvPr>
        </p:nvSpPr>
        <p:spPr>
          <a:xfrm>
            <a:off x="535775" y="115600"/>
            <a:ext cx="83106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rgbClr val="000000"/>
                </a:solidFill>
              </a:rPr>
              <a:t>Docker - manutenção</a:t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263" name="Google Shape;263;p41"/>
          <p:cNvSpPr txBox="1"/>
          <p:nvPr/>
        </p:nvSpPr>
        <p:spPr>
          <a:xfrm>
            <a:off x="7167175" y="4709850"/>
            <a:ext cx="18549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chemeClr val="hlink"/>
                </a:solidFill>
                <a:hlinkClick r:id="rId3"/>
              </a:rPr>
              <a:t>https://docs.docker.com/</a:t>
            </a:r>
            <a:endParaRPr/>
          </a:p>
        </p:txBody>
      </p:sp>
      <p:sp>
        <p:nvSpPr>
          <p:cNvPr id="264" name="Google Shape;264;p41"/>
          <p:cNvSpPr txBox="1"/>
          <p:nvPr/>
        </p:nvSpPr>
        <p:spPr>
          <a:xfrm>
            <a:off x="535775" y="728200"/>
            <a:ext cx="8310600" cy="40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2"/>
                </a:solidFill>
              </a:rPr>
              <a:t># Manutenção nos containers...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2"/>
                </a:solidFill>
              </a:rPr>
              <a:t>sudo docker ps -a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2"/>
                </a:solidFill>
              </a:rPr>
              <a:t># Formata a saída do Inspect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2"/>
                </a:solidFill>
              </a:rPr>
              <a:t>sudo docker inspect -f '{{.Name}} - {{.NetworkSettings.IPAddress }}'  containerid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2"/>
                </a:solidFill>
              </a:rPr>
              <a:t># Exclui containers órfãos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2"/>
                </a:solidFill>
              </a:rPr>
              <a:t>sudo docker ps -a | grep "bin" | awk '{print $14}' | xargs sudo docker rm $0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2"/>
                </a:solidFill>
              </a:rPr>
              <a:t>sudo docker ps -a | grep "bin" | awk '{print $15}' | xargs sudo docker rm $0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2"/>
                </a:solidFill>
              </a:rPr>
              <a:t>sudo docker ps -a | grep "bin" | awk '{print $16}' | xargs sudo docker rm $0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2"/>
                </a:solidFill>
              </a:rPr>
              <a:t># Limpa as imagens que nao tem container associado.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2"/>
                </a:solidFill>
              </a:rPr>
              <a:t>$ sudo docker image prune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2"/>
                </a:solidFill>
              </a:rPr>
              <a:t>$ sudo docker image prune -a -f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2"/>
                </a:solidFill>
              </a:rPr>
              <a:t># Cria os containers e na 1a vez compila-os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2"/>
                </a:solidFill>
              </a:rPr>
              <a:t>$ sudo docker-compose up -d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2"/>
                </a:solidFill>
              </a:rPr>
              <a:t>$ sudo docker-compose up -d --build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2"/>
          <p:cNvSpPr txBox="1"/>
          <p:nvPr>
            <p:ph idx="4294967295" type="title"/>
          </p:nvPr>
        </p:nvSpPr>
        <p:spPr>
          <a:xfrm>
            <a:off x="535775" y="115600"/>
            <a:ext cx="83106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rgbClr val="000000"/>
                </a:solidFill>
              </a:rPr>
              <a:t>Orquestração de container</a:t>
            </a:r>
            <a:endParaRPr sz="3600">
              <a:solidFill>
                <a:srgbClr val="000000"/>
              </a:solidFill>
            </a:endParaRPr>
          </a:p>
        </p:txBody>
      </p:sp>
      <p:pic>
        <p:nvPicPr>
          <p:cNvPr id="270" name="Google Shape;27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0950" y="115600"/>
            <a:ext cx="1660100" cy="95647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42"/>
          <p:cNvSpPr txBox="1"/>
          <p:nvPr/>
        </p:nvSpPr>
        <p:spPr>
          <a:xfrm>
            <a:off x="535775" y="987750"/>
            <a:ext cx="8310600" cy="9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AutoNum type="arabicPeriod"/>
            </a:pPr>
            <a:r>
              <a:rPr lang="pt-BR" sz="1450">
                <a:highlight>
                  <a:srgbClr val="FFFFFF"/>
                </a:highlight>
              </a:rPr>
              <a:t>Instale o Docker-Composer para o seu SO.</a:t>
            </a:r>
            <a:endParaRPr sz="1450">
              <a:highlight>
                <a:srgbClr val="FFFFFF"/>
              </a:highlight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AutoNum type="arabicPeriod"/>
            </a:pPr>
            <a:r>
              <a:rPr lang="pt-BR" sz="1450">
                <a:highlight>
                  <a:srgbClr val="FFFFFF"/>
                </a:highlight>
              </a:rPr>
              <a:t>Verifique a versão do Docker instalado para se utilizar os comandos compatíveis com o Docker-Compose.</a:t>
            </a:r>
            <a:endParaRPr sz="1450">
              <a:highlight>
                <a:srgbClr val="FFFFFF"/>
              </a:highlight>
            </a:endParaRPr>
          </a:p>
        </p:txBody>
      </p:sp>
      <p:sp>
        <p:nvSpPr>
          <p:cNvPr id="272" name="Google Shape;272;p42"/>
          <p:cNvSpPr txBox="1"/>
          <p:nvPr/>
        </p:nvSpPr>
        <p:spPr>
          <a:xfrm>
            <a:off x="6046925" y="4589400"/>
            <a:ext cx="30000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chemeClr val="hlink"/>
                </a:solidFill>
                <a:hlinkClick r:id="rId4"/>
              </a:rPr>
              <a:t>https://docs.docker.com/compose/</a:t>
            </a:r>
            <a:endParaRPr/>
          </a:p>
        </p:txBody>
      </p:sp>
      <p:graphicFrame>
        <p:nvGraphicFramePr>
          <p:cNvPr id="273" name="Google Shape;273;p42"/>
          <p:cNvGraphicFramePr/>
          <p:nvPr/>
        </p:nvGraphicFramePr>
        <p:xfrm>
          <a:off x="886250" y="1986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{08F17EDA-2323-424B-AB7A-D9FD1A8FC244}</a:tableStyleId>
              </a:tblPr>
              <a:tblGrid>
                <a:gridCol w="1002575"/>
                <a:gridCol w="1002575"/>
              </a:tblGrid>
              <a:tr h="37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Compose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Docker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7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3.7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18.06.0+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3.6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18.02.0+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3.5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17.12.0+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3.4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17.09.0+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3.3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17.06.0+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3.2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17.04.0+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3.1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1.13.1+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74" name="Google Shape;274;p42"/>
          <p:cNvGraphicFramePr/>
          <p:nvPr/>
        </p:nvGraphicFramePr>
        <p:xfrm>
          <a:off x="3074350" y="1986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{08F17EDA-2323-424B-AB7A-D9FD1A8FC244}</a:tableStyleId>
              </a:tblPr>
              <a:tblGrid>
                <a:gridCol w="1002575"/>
                <a:gridCol w="1002575"/>
              </a:tblGrid>
              <a:tr h="37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Compose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Docker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7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3.0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1.13.0+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2.4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17.12.0+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2.3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17.06.0+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2.2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1.13.0+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2.1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1.12.0+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2.0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1.10.0+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1.0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1.9.1+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3"/>
          <p:cNvSpPr txBox="1"/>
          <p:nvPr>
            <p:ph idx="4294967295" type="title"/>
          </p:nvPr>
        </p:nvSpPr>
        <p:spPr>
          <a:xfrm>
            <a:off x="535775" y="115600"/>
            <a:ext cx="83106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rgbClr val="000000"/>
                </a:solidFill>
              </a:rPr>
              <a:t>Arquivo docker-compose.yml</a:t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280" name="Google Shape;280;p43"/>
          <p:cNvSpPr txBox="1"/>
          <p:nvPr/>
        </p:nvSpPr>
        <p:spPr>
          <a:xfrm>
            <a:off x="4854275" y="883600"/>
            <a:ext cx="3992100" cy="40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</a:rPr>
              <a:t>   </a:t>
            </a:r>
            <a:r>
              <a:rPr lang="pt-BR" sz="900">
                <a:solidFill>
                  <a:srgbClr val="22863A"/>
                </a:solidFill>
                <a:highlight>
                  <a:srgbClr val="FFFFFF"/>
                </a:highlight>
              </a:rPr>
              <a:t>composer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</a:rPr>
              <a:t>:</a:t>
            </a:r>
            <a:endParaRPr sz="9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</a:rPr>
              <a:t>       </a:t>
            </a:r>
            <a:r>
              <a:rPr lang="pt-BR" sz="900">
                <a:solidFill>
                  <a:srgbClr val="22863A"/>
                </a:solidFill>
                <a:highlight>
                  <a:srgbClr val="FFFFFF"/>
                </a:highlight>
              </a:rPr>
              <a:t>image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</a:rPr>
              <a:t>: </a:t>
            </a:r>
            <a:r>
              <a:rPr lang="pt-BR" sz="900">
                <a:solidFill>
                  <a:srgbClr val="032F62"/>
                </a:solidFill>
                <a:highlight>
                  <a:srgbClr val="FFFFFF"/>
                </a:highlight>
              </a:rPr>
              <a:t>composer</a:t>
            </a:r>
            <a:endParaRPr sz="900">
              <a:solidFill>
                <a:srgbClr val="032F6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</a:rPr>
              <a:t>       </a:t>
            </a:r>
            <a:r>
              <a:rPr lang="pt-BR" sz="900">
                <a:solidFill>
                  <a:srgbClr val="22863A"/>
                </a:solidFill>
                <a:highlight>
                  <a:srgbClr val="FFFFFF"/>
                </a:highlight>
              </a:rPr>
              <a:t>volumes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</a:rPr>
              <a:t>:</a:t>
            </a:r>
            <a:endParaRPr sz="9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</a:rPr>
              <a:t>           - </a:t>
            </a:r>
            <a:r>
              <a:rPr lang="pt-BR" sz="900">
                <a:solidFill>
                  <a:srgbClr val="032F62"/>
                </a:solidFill>
                <a:highlight>
                  <a:srgbClr val="FFFFFF"/>
                </a:highlight>
              </a:rPr>
              <a:t>.:/app</a:t>
            </a:r>
            <a:endParaRPr sz="900">
              <a:solidFill>
                <a:srgbClr val="032F6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</a:rPr>
              <a:t>       </a:t>
            </a:r>
            <a:r>
              <a:rPr lang="pt-BR" sz="900">
                <a:solidFill>
                  <a:srgbClr val="22863A"/>
                </a:solidFill>
                <a:highlight>
                  <a:srgbClr val="FFFFFF"/>
                </a:highlight>
              </a:rPr>
              <a:t>command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</a:rPr>
              <a:t>: </a:t>
            </a:r>
            <a:r>
              <a:rPr lang="pt-BR" sz="900">
                <a:solidFill>
                  <a:srgbClr val="032F62"/>
                </a:solidFill>
                <a:highlight>
                  <a:srgbClr val="FFFFFF"/>
                </a:highlight>
              </a:rPr>
              <a:t>install</a:t>
            </a:r>
            <a:endParaRPr sz="900">
              <a:solidFill>
                <a:srgbClr val="032F6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</a:rPr>
              <a:t>   </a:t>
            </a:r>
            <a:r>
              <a:rPr lang="pt-BR" sz="900">
                <a:solidFill>
                  <a:srgbClr val="22863A"/>
                </a:solidFill>
                <a:highlight>
                  <a:srgbClr val="FFFFFF"/>
                </a:highlight>
              </a:rPr>
              <a:t>db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</a:rPr>
              <a:t>:</a:t>
            </a:r>
            <a:endParaRPr sz="9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</a:rPr>
              <a:t>       </a:t>
            </a:r>
            <a:r>
              <a:rPr lang="pt-BR" sz="900">
                <a:solidFill>
                  <a:srgbClr val="22863A"/>
                </a:solidFill>
                <a:highlight>
                  <a:srgbClr val="FFFFFF"/>
                </a:highlight>
              </a:rPr>
              <a:t>image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</a:rPr>
              <a:t>: </a:t>
            </a:r>
            <a:r>
              <a:rPr lang="pt-BR" sz="900">
                <a:solidFill>
                  <a:srgbClr val="032F62"/>
                </a:solidFill>
                <a:highlight>
                  <a:srgbClr val="FFFFFF"/>
                </a:highlight>
              </a:rPr>
              <a:t>postgres:10.1</a:t>
            </a:r>
            <a:endParaRPr sz="900">
              <a:solidFill>
                <a:srgbClr val="032F6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</a:rPr>
              <a:t>       </a:t>
            </a:r>
            <a:r>
              <a:rPr lang="pt-BR" sz="900">
                <a:solidFill>
                  <a:srgbClr val="22863A"/>
                </a:solidFill>
                <a:highlight>
                  <a:srgbClr val="FFFFFF"/>
                </a:highlight>
              </a:rPr>
              <a:t>restart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</a:rPr>
              <a:t>: </a:t>
            </a:r>
            <a:r>
              <a:rPr lang="pt-BR" sz="900">
                <a:solidFill>
                  <a:srgbClr val="032F62"/>
                </a:solidFill>
                <a:highlight>
                  <a:srgbClr val="FFFFFF"/>
                </a:highlight>
              </a:rPr>
              <a:t>always</a:t>
            </a:r>
            <a:endParaRPr sz="900">
              <a:solidFill>
                <a:srgbClr val="032F6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</a:rPr>
              <a:t>       </a:t>
            </a:r>
            <a:r>
              <a:rPr lang="pt-BR" sz="900">
                <a:solidFill>
                  <a:srgbClr val="22863A"/>
                </a:solidFill>
                <a:highlight>
                  <a:srgbClr val="FFFFFF"/>
                </a:highlight>
              </a:rPr>
              <a:t>environment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</a:rPr>
              <a:t>:</a:t>
            </a:r>
            <a:endParaRPr sz="9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</a:rPr>
              <a:t>           - </a:t>
            </a:r>
            <a:r>
              <a:rPr lang="pt-BR" sz="900">
                <a:solidFill>
                  <a:srgbClr val="032F62"/>
                </a:solidFill>
                <a:highlight>
                  <a:srgbClr val="FFFFFF"/>
                </a:highlight>
              </a:rPr>
              <a:t>POSTGRES_DB=${DB_NAME}</a:t>
            </a:r>
            <a:endParaRPr sz="900">
              <a:solidFill>
                <a:srgbClr val="032F6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</a:rPr>
              <a:t>           - </a:t>
            </a:r>
            <a:r>
              <a:rPr lang="pt-BR" sz="900">
                <a:solidFill>
                  <a:srgbClr val="032F62"/>
                </a:solidFill>
                <a:highlight>
                  <a:srgbClr val="FFFFFF"/>
                </a:highlight>
              </a:rPr>
              <a:t>POSTGRES_USER=${DB_USER}</a:t>
            </a:r>
            <a:endParaRPr sz="900">
              <a:solidFill>
                <a:srgbClr val="032F6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</a:rPr>
              <a:t>           - </a:t>
            </a:r>
            <a:r>
              <a:rPr lang="pt-BR" sz="900">
                <a:solidFill>
                  <a:srgbClr val="032F62"/>
                </a:solidFill>
                <a:highlight>
                  <a:srgbClr val="FFFFFF"/>
                </a:highlight>
              </a:rPr>
              <a:t>POSTGRES_PASSWORD=${DB_PASSWORD}</a:t>
            </a:r>
            <a:endParaRPr sz="900">
              <a:solidFill>
                <a:srgbClr val="032F6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</a:rPr>
              <a:t>       </a:t>
            </a:r>
            <a:r>
              <a:rPr lang="pt-BR" sz="900">
                <a:solidFill>
                  <a:srgbClr val="22863A"/>
                </a:solidFill>
                <a:highlight>
                  <a:srgbClr val="FFFFFF"/>
                </a:highlight>
              </a:rPr>
              <a:t>ports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</a:rPr>
              <a:t>:</a:t>
            </a:r>
            <a:endParaRPr sz="9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</a:rPr>
              <a:t>           - </a:t>
            </a:r>
            <a:r>
              <a:rPr lang="pt-BR" sz="900">
                <a:solidFill>
                  <a:srgbClr val="005CC5"/>
                </a:solidFill>
                <a:highlight>
                  <a:srgbClr val="FFFFFF"/>
                </a:highlight>
              </a:rPr>
              <a:t>5432:5432</a:t>
            </a:r>
            <a:endParaRPr sz="900">
              <a:solidFill>
                <a:srgbClr val="005CC5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</a:rPr>
              <a:t>       </a:t>
            </a:r>
            <a:r>
              <a:rPr lang="pt-BR" sz="900">
                <a:solidFill>
                  <a:srgbClr val="22863A"/>
                </a:solidFill>
                <a:highlight>
                  <a:srgbClr val="FFFFFF"/>
                </a:highlight>
              </a:rPr>
              <a:t>volumes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</a:rPr>
              <a:t>:</a:t>
            </a:r>
            <a:endParaRPr sz="9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</a:rPr>
              <a:t>           - </a:t>
            </a:r>
            <a:r>
              <a:rPr lang="pt-BR" sz="900">
                <a:solidFill>
                  <a:srgbClr val="032F62"/>
                </a:solidFill>
                <a:highlight>
                  <a:srgbClr val="FFFFFF"/>
                </a:highlight>
              </a:rPr>
              <a:t>./.docker/conf/postgres/:/docker-entrypoint-initdb.d/</a:t>
            </a:r>
            <a:endParaRPr sz="900">
              <a:solidFill>
                <a:srgbClr val="032F6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863A"/>
                </a:solidFill>
                <a:highlight>
                  <a:srgbClr val="FFFFFF"/>
                </a:highlight>
              </a:rPr>
              <a:t>  volumes:</a:t>
            </a:r>
            <a:endParaRPr sz="900">
              <a:solidFill>
                <a:srgbClr val="22863A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863A"/>
                </a:solidFill>
                <a:highlight>
                  <a:srgbClr val="FFFFFF"/>
                </a:highlight>
              </a:rPr>
              <a:t>    web_data:</a:t>
            </a:r>
            <a:endParaRPr sz="900">
              <a:solidFill>
                <a:srgbClr val="22863A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863A"/>
                </a:solidFill>
                <a:highlight>
                  <a:srgbClr val="FFFFFF"/>
                </a:highlight>
              </a:rPr>
              <a:t>    php_data:</a:t>
            </a:r>
            <a:endParaRPr sz="900">
              <a:solidFill>
                <a:srgbClr val="22863A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863A"/>
                </a:solidFill>
                <a:highlight>
                  <a:srgbClr val="FFFFFF"/>
                </a:highlight>
              </a:rPr>
              <a:t>    composer_data:</a:t>
            </a:r>
            <a:endParaRPr sz="900">
              <a:solidFill>
                <a:srgbClr val="22863A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863A"/>
                </a:solidFill>
                <a:highlight>
                  <a:srgbClr val="FFFFFF"/>
                </a:highlight>
              </a:rPr>
              <a:t>    db_data:</a:t>
            </a:r>
            <a:endParaRPr sz="900">
              <a:solidFill>
                <a:srgbClr val="22863A"/>
              </a:solidFill>
              <a:highlight>
                <a:srgbClr val="FFFFFF"/>
              </a:highlight>
            </a:endParaRPr>
          </a:p>
        </p:txBody>
      </p:sp>
      <p:sp>
        <p:nvSpPr>
          <p:cNvPr id="281" name="Google Shape;281;p43"/>
          <p:cNvSpPr txBox="1"/>
          <p:nvPr/>
        </p:nvSpPr>
        <p:spPr>
          <a:xfrm>
            <a:off x="6046925" y="4678800"/>
            <a:ext cx="30000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chemeClr val="hlink"/>
                </a:solidFill>
                <a:hlinkClick r:id="rId3"/>
              </a:rPr>
              <a:t>https://docs.docker.com/compose/</a:t>
            </a:r>
            <a:endParaRPr/>
          </a:p>
        </p:txBody>
      </p:sp>
      <p:sp>
        <p:nvSpPr>
          <p:cNvPr id="282" name="Google Shape;282;p43"/>
          <p:cNvSpPr txBox="1"/>
          <p:nvPr/>
        </p:nvSpPr>
        <p:spPr>
          <a:xfrm>
            <a:off x="416700" y="777700"/>
            <a:ext cx="3992100" cy="40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863A"/>
                </a:solidFill>
                <a:highlight>
                  <a:srgbClr val="FFFFFF"/>
                </a:highlight>
              </a:rPr>
              <a:t>version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</a:rPr>
              <a:t>: </a:t>
            </a:r>
            <a:r>
              <a:rPr lang="pt-BR" sz="900">
                <a:solidFill>
                  <a:srgbClr val="032F62"/>
                </a:solidFill>
                <a:highlight>
                  <a:srgbClr val="FFFFFF"/>
                </a:highlight>
              </a:rPr>
              <a:t>'3'</a:t>
            </a:r>
            <a:endParaRPr sz="900">
              <a:solidFill>
                <a:srgbClr val="032F6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863A"/>
                </a:solidFill>
                <a:highlight>
                  <a:srgbClr val="FFFFFF"/>
                </a:highlight>
              </a:rPr>
              <a:t>services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</a:rPr>
              <a:t>:</a:t>
            </a:r>
            <a:endParaRPr sz="9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</a:rPr>
              <a:t>   </a:t>
            </a:r>
            <a:r>
              <a:rPr lang="pt-BR" sz="900">
                <a:solidFill>
                  <a:srgbClr val="22863A"/>
                </a:solidFill>
                <a:highlight>
                  <a:srgbClr val="FFFFFF"/>
                </a:highlight>
              </a:rPr>
              <a:t>web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</a:rPr>
              <a:t>:</a:t>
            </a:r>
            <a:endParaRPr sz="9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</a:rPr>
              <a:t>       </a:t>
            </a:r>
            <a:r>
              <a:rPr lang="pt-BR" sz="900">
                <a:solidFill>
                  <a:srgbClr val="22863A"/>
                </a:solidFill>
                <a:highlight>
                  <a:srgbClr val="FFFFFF"/>
                </a:highlight>
              </a:rPr>
              <a:t>image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</a:rPr>
              <a:t>: </a:t>
            </a:r>
            <a:r>
              <a:rPr lang="pt-BR" sz="900">
                <a:solidFill>
                  <a:srgbClr val="032F62"/>
                </a:solidFill>
                <a:highlight>
                  <a:srgbClr val="FFFFFF"/>
                </a:highlight>
              </a:rPr>
              <a:t>nginx</a:t>
            </a:r>
            <a:endParaRPr sz="900">
              <a:solidFill>
                <a:srgbClr val="032F6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</a:rPr>
              <a:t>       </a:t>
            </a:r>
            <a:r>
              <a:rPr lang="pt-BR" sz="900">
                <a:solidFill>
                  <a:srgbClr val="22863A"/>
                </a:solidFill>
                <a:highlight>
                  <a:srgbClr val="FFFFFF"/>
                </a:highlight>
              </a:rPr>
              <a:t>volumes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</a:rPr>
              <a:t>:</a:t>
            </a:r>
            <a:endParaRPr sz="9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</a:rPr>
              <a:t>           - </a:t>
            </a:r>
            <a:r>
              <a:rPr lang="pt-BR" sz="900">
                <a:solidFill>
                  <a:srgbClr val="032F62"/>
                </a:solidFill>
                <a:highlight>
                  <a:srgbClr val="FFFFFF"/>
                </a:highlight>
              </a:rPr>
              <a:t>./.docker/conf/nginx/default.conf:/etc/nginx/conf.d/default.conf</a:t>
            </a:r>
            <a:endParaRPr sz="900">
              <a:solidFill>
                <a:srgbClr val="032F6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</a:rPr>
              <a:t>           - </a:t>
            </a:r>
            <a:r>
              <a:rPr lang="pt-BR" sz="900">
                <a:solidFill>
                  <a:srgbClr val="032F62"/>
                </a:solidFill>
                <a:highlight>
                  <a:srgbClr val="FFFFFF"/>
                </a:highlight>
              </a:rPr>
              <a:t>.:/var/www/html</a:t>
            </a:r>
            <a:endParaRPr sz="900">
              <a:solidFill>
                <a:srgbClr val="032F6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</a:rPr>
              <a:t>       </a:t>
            </a:r>
            <a:r>
              <a:rPr lang="pt-BR" sz="900">
                <a:solidFill>
                  <a:srgbClr val="22863A"/>
                </a:solidFill>
                <a:highlight>
                  <a:srgbClr val="FFFFFF"/>
                </a:highlight>
              </a:rPr>
              <a:t>ports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</a:rPr>
              <a:t>:</a:t>
            </a:r>
            <a:endParaRPr sz="9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</a:rPr>
              <a:t>           - </a:t>
            </a:r>
            <a:r>
              <a:rPr lang="pt-BR" sz="900">
                <a:solidFill>
                  <a:srgbClr val="005CC5"/>
                </a:solidFill>
                <a:highlight>
                  <a:srgbClr val="FFFFFF"/>
                </a:highlight>
              </a:rPr>
              <a:t>80:80</a:t>
            </a:r>
            <a:endParaRPr sz="900">
              <a:solidFill>
                <a:srgbClr val="005CC5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</a:rPr>
              <a:t>       </a:t>
            </a:r>
            <a:r>
              <a:rPr lang="pt-BR" sz="900">
                <a:solidFill>
                  <a:srgbClr val="22863A"/>
                </a:solidFill>
                <a:highlight>
                  <a:srgbClr val="FFFFFF"/>
                </a:highlight>
              </a:rPr>
              <a:t>restart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</a:rPr>
              <a:t>: </a:t>
            </a:r>
            <a:r>
              <a:rPr lang="pt-BR" sz="900">
                <a:solidFill>
                  <a:srgbClr val="032F62"/>
                </a:solidFill>
                <a:highlight>
                  <a:srgbClr val="FFFFFF"/>
                </a:highlight>
              </a:rPr>
              <a:t>always</a:t>
            </a:r>
            <a:endParaRPr sz="900">
              <a:solidFill>
                <a:srgbClr val="032F6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</a:rPr>
              <a:t>       </a:t>
            </a:r>
            <a:r>
              <a:rPr lang="pt-BR" sz="900">
                <a:solidFill>
                  <a:srgbClr val="22863A"/>
                </a:solidFill>
                <a:highlight>
                  <a:srgbClr val="FFFFFF"/>
                </a:highlight>
              </a:rPr>
              <a:t>depends_on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</a:rPr>
              <a:t>:</a:t>
            </a:r>
            <a:endParaRPr sz="9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</a:rPr>
              <a:t>           - </a:t>
            </a:r>
            <a:r>
              <a:rPr lang="pt-BR" sz="900">
                <a:solidFill>
                  <a:srgbClr val="032F62"/>
                </a:solidFill>
                <a:highlight>
                  <a:srgbClr val="FFFFFF"/>
                </a:highlight>
              </a:rPr>
              <a:t>php</a:t>
            </a:r>
            <a:endParaRPr sz="900">
              <a:solidFill>
                <a:srgbClr val="032F6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</a:rPr>
              <a:t>           - </a:t>
            </a:r>
            <a:r>
              <a:rPr lang="pt-BR" sz="900">
                <a:solidFill>
                  <a:srgbClr val="032F62"/>
                </a:solidFill>
                <a:highlight>
                  <a:srgbClr val="FFFFFF"/>
                </a:highlight>
              </a:rPr>
              <a:t>db</a:t>
            </a:r>
            <a:endParaRPr sz="900">
              <a:solidFill>
                <a:srgbClr val="032F6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</a:rPr>
              <a:t>   </a:t>
            </a:r>
            <a:r>
              <a:rPr lang="pt-BR" sz="900">
                <a:solidFill>
                  <a:srgbClr val="22863A"/>
                </a:solidFill>
                <a:highlight>
                  <a:srgbClr val="FFFFFF"/>
                </a:highlight>
              </a:rPr>
              <a:t>php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</a:rPr>
              <a:t>:</a:t>
            </a:r>
            <a:endParaRPr sz="9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</a:rPr>
              <a:t>       </a:t>
            </a:r>
            <a:r>
              <a:rPr lang="pt-BR" sz="900">
                <a:solidFill>
                  <a:srgbClr val="22863A"/>
                </a:solidFill>
                <a:highlight>
                  <a:srgbClr val="FFFFFF"/>
                </a:highlight>
              </a:rPr>
              <a:t>build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</a:rPr>
              <a:t>: </a:t>
            </a:r>
            <a:r>
              <a:rPr lang="pt-BR" sz="900">
                <a:solidFill>
                  <a:srgbClr val="032F62"/>
                </a:solidFill>
                <a:highlight>
                  <a:srgbClr val="FFFFFF"/>
                </a:highlight>
              </a:rPr>
              <a:t>.docker</a:t>
            </a:r>
            <a:endParaRPr sz="900">
              <a:solidFill>
                <a:srgbClr val="032F6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</a:rPr>
              <a:t>       </a:t>
            </a:r>
            <a:r>
              <a:rPr lang="pt-BR" sz="900">
                <a:solidFill>
                  <a:srgbClr val="22863A"/>
                </a:solidFill>
                <a:highlight>
                  <a:srgbClr val="FFFFFF"/>
                </a:highlight>
              </a:rPr>
              <a:t>restart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</a:rPr>
              <a:t>: </a:t>
            </a:r>
            <a:r>
              <a:rPr lang="pt-BR" sz="900">
                <a:solidFill>
                  <a:srgbClr val="032F62"/>
                </a:solidFill>
                <a:highlight>
                  <a:srgbClr val="FFFFFF"/>
                </a:highlight>
              </a:rPr>
              <a:t>always</a:t>
            </a:r>
            <a:endParaRPr sz="900">
              <a:solidFill>
                <a:srgbClr val="032F6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</a:rPr>
              <a:t>       </a:t>
            </a:r>
            <a:r>
              <a:rPr lang="pt-BR" sz="900">
                <a:solidFill>
                  <a:srgbClr val="22863A"/>
                </a:solidFill>
                <a:highlight>
                  <a:srgbClr val="FFFFFF"/>
                </a:highlight>
              </a:rPr>
              <a:t>volumes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</a:rPr>
              <a:t>:</a:t>
            </a:r>
            <a:endParaRPr sz="9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</a:rPr>
              <a:t>           - </a:t>
            </a:r>
            <a:r>
              <a:rPr lang="pt-BR" sz="900">
                <a:solidFill>
                  <a:srgbClr val="032F62"/>
                </a:solidFill>
                <a:highlight>
                  <a:srgbClr val="FFFFFF"/>
                </a:highlight>
              </a:rPr>
              <a:t>./.docker/conf/php/php.ini:/usr/local/etc/php/conf.d/php.ini</a:t>
            </a:r>
            <a:endParaRPr sz="900">
              <a:solidFill>
                <a:srgbClr val="032F6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</a:rPr>
              <a:t>           - </a:t>
            </a:r>
            <a:r>
              <a:rPr lang="pt-BR" sz="900">
                <a:solidFill>
                  <a:srgbClr val="032F62"/>
                </a:solidFill>
                <a:highlight>
                  <a:srgbClr val="FFFFFF"/>
                </a:highlight>
              </a:rPr>
              <a:t>./.docker/conf/php/xdebug.ini:/usr/local/etc/php/conf.d/xdebug.ini</a:t>
            </a:r>
            <a:endParaRPr sz="900">
              <a:solidFill>
                <a:srgbClr val="032F6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</a:rPr>
              <a:t>           - </a:t>
            </a:r>
            <a:r>
              <a:rPr lang="pt-BR" sz="900">
                <a:solidFill>
                  <a:srgbClr val="032F62"/>
                </a:solidFill>
                <a:highlight>
                  <a:srgbClr val="FFFFFF"/>
                </a:highlight>
              </a:rPr>
              <a:t>.:/var/www/html</a:t>
            </a:r>
            <a:endParaRPr sz="900">
              <a:solidFill>
                <a:srgbClr val="032F6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 txBox="1"/>
          <p:nvPr>
            <p:ph idx="4294967295" type="title"/>
          </p:nvPr>
        </p:nvSpPr>
        <p:spPr>
          <a:xfrm>
            <a:off x="535775" y="115600"/>
            <a:ext cx="83106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rgbClr val="000000"/>
                </a:solidFill>
              </a:rPr>
              <a:t>Full Stack?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128" name="Google Shape;12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3600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9200" y="1036000"/>
            <a:ext cx="85725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28850" y="1036000"/>
            <a:ext cx="866775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83900" y="1294500"/>
            <a:ext cx="1538075" cy="61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54800" y="680200"/>
            <a:ext cx="1333500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638300" y="2407600"/>
            <a:ext cx="1905000" cy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695700" y="2062675"/>
            <a:ext cx="1952625" cy="11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52400" y="3636325"/>
            <a:ext cx="1657350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11600" y="2491300"/>
            <a:ext cx="1476375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962150" y="3636325"/>
            <a:ext cx="1581150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989125" y="294726"/>
            <a:ext cx="857250" cy="1459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6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800725" y="2001600"/>
            <a:ext cx="66675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6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6539875" y="1443550"/>
            <a:ext cx="1495425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6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619500" y="2119300"/>
            <a:ext cx="1257300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6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3806900" y="3438200"/>
            <a:ext cx="190500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6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6386513" y="2243642"/>
            <a:ext cx="125730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6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5711912" y="2812925"/>
            <a:ext cx="517838" cy="1158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6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6080692" y="3959050"/>
            <a:ext cx="982032" cy="76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6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7219450" y="3428920"/>
            <a:ext cx="1657350" cy="1620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4"/>
          <p:cNvSpPr txBox="1"/>
          <p:nvPr>
            <p:ph idx="4294967295" type="title"/>
          </p:nvPr>
        </p:nvSpPr>
        <p:spPr>
          <a:xfrm>
            <a:off x="535775" y="115600"/>
            <a:ext cx="83106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rgbClr val="000000"/>
                </a:solidFill>
              </a:rPr>
              <a:t>Orquestração local WEB</a:t>
            </a:r>
            <a:endParaRPr sz="3600">
              <a:solidFill>
                <a:srgbClr val="000000"/>
              </a:solidFill>
            </a:endParaRPr>
          </a:p>
        </p:txBody>
      </p:sp>
      <p:pic>
        <p:nvPicPr>
          <p:cNvPr id="288" name="Google Shape;28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425" y="883600"/>
            <a:ext cx="7031290" cy="395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5"/>
          <p:cNvSpPr txBox="1"/>
          <p:nvPr>
            <p:ph idx="4294967295" type="title"/>
          </p:nvPr>
        </p:nvSpPr>
        <p:spPr>
          <a:xfrm>
            <a:off x="535775" y="115600"/>
            <a:ext cx="83106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rgbClr val="000000"/>
                </a:solidFill>
              </a:rPr>
              <a:t>portainer.io</a:t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294" name="Google Shape;294;p45"/>
          <p:cNvSpPr txBox="1"/>
          <p:nvPr/>
        </p:nvSpPr>
        <p:spPr>
          <a:xfrm>
            <a:off x="535775" y="871200"/>
            <a:ext cx="8310600" cy="41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Instalação via linha de comando</a:t>
            </a:r>
            <a:endParaRPr b="1"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$ docker volume create portainer_data</a:t>
            </a:r>
            <a:endParaRPr sz="1000"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$ docker run -d -p 8000:8000 -p 9000:9000 -v /var/run/docker.sock:/var/run/docker.sock -v portainer_data:/data portainer/portainer</a:t>
            </a:r>
            <a:endParaRPr sz="1000"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Instalação via docker-composer.yml</a:t>
            </a:r>
            <a:endParaRPr b="1"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1000"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  Gerenciador de Container.</a:t>
            </a:r>
            <a:endParaRPr sz="1000"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1000"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portainer:</a:t>
            </a:r>
            <a:endParaRPr sz="1000"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1000"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image: portainer/portainer</a:t>
            </a:r>
            <a:endParaRPr sz="1000"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1000"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ports:</a:t>
            </a:r>
            <a:endParaRPr sz="1000"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1000"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- 9000:9000</a:t>
            </a:r>
            <a:endParaRPr sz="1000"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1000"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command: -H unix:///var/run/docker.sock</a:t>
            </a:r>
            <a:endParaRPr sz="1000"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1000"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volumes:</a:t>
            </a:r>
            <a:endParaRPr sz="1000"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1000"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- /var/run/docker.sock:/var/run/docker.sock</a:t>
            </a:r>
            <a:endParaRPr sz="1000"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- portainer_data:/data</a:t>
            </a:r>
            <a:endParaRPr sz="1000"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volumes:</a:t>
            </a:r>
            <a:endParaRPr sz="1000"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portainer_data:</a:t>
            </a:r>
            <a:endParaRPr sz="1000"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node_data:</a:t>
            </a:r>
            <a:endParaRPr sz="1000"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networks:</a:t>
            </a:r>
            <a:endParaRPr sz="1000"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code-network:</a:t>
            </a:r>
            <a:endParaRPr sz="1000"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driver: bridge</a:t>
            </a:r>
            <a:endParaRPr sz="1000"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000"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5" name="Google Shape;295;p45"/>
          <p:cNvSpPr txBox="1"/>
          <p:nvPr/>
        </p:nvSpPr>
        <p:spPr>
          <a:xfrm>
            <a:off x="6022825" y="4668000"/>
            <a:ext cx="30000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chemeClr val="hlink"/>
                </a:solidFill>
                <a:hlinkClick r:id="rId3"/>
              </a:rPr>
              <a:t>https://www.portainer.io/installation/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6"/>
          <p:cNvSpPr txBox="1"/>
          <p:nvPr>
            <p:ph idx="4294967295" type="title"/>
          </p:nvPr>
        </p:nvSpPr>
        <p:spPr>
          <a:xfrm>
            <a:off x="535775" y="115600"/>
            <a:ext cx="83106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rgbClr val="000000"/>
                </a:solidFill>
              </a:rPr>
              <a:t>portainer.io</a:t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301" name="Google Shape;301;p46"/>
          <p:cNvSpPr txBox="1"/>
          <p:nvPr/>
        </p:nvSpPr>
        <p:spPr>
          <a:xfrm>
            <a:off x="535775" y="871200"/>
            <a:ext cx="83106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Demonstração</a:t>
            </a:r>
            <a:endParaRPr b="1"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02" name="Google Shape;30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48100"/>
            <a:ext cx="8839199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7"/>
          <p:cNvSpPr txBox="1"/>
          <p:nvPr>
            <p:ph idx="4294967295" type="title"/>
          </p:nvPr>
        </p:nvSpPr>
        <p:spPr>
          <a:xfrm>
            <a:off x="535775" y="115600"/>
            <a:ext cx="83106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rgbClr val="000000"/>
                </a:solidFill>
              </a:rPr>
              <a:t>Qual a diferença entre Kubernetes e Docker?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308" name="Google Shape;308;p47"/>
          <p:cNvSpPr txBox="1"/>
          <p:nvPr/>
        </p:nvSpPr>
        <p:spPr>
          <a:xfrm>
            <a:off x="221825" y="1392175"/>
            <a:ext cx="8675700" cy="3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22222"/>
                </a:solidFill>
                <a:highlight>
                  <a:srgbClr val="FFFFFF"/>
                </a:highlight>
              </a:rPr>
              <a:t>O </a:t>
            </a:r>
            <a:r>
              <a:rPr b="1" lang="pt-BR" sz="2400">
                <a:solidFill>
                  <a:srgbClr val="222222"/>
                </a:solidFill>
                <a:highlight>
                  <a:srgbClr val="FFFFFF"/>
                </a:highlight>
              </a:rPr>
              <a:t>Docker</a:t>
            </a:r>
            <a:r>
              <a:rPr lang="pt-BR" sz="2400">
                <a:solidFill>
                  <a:srgbClr val="222222"/>
                </a:solidFill>
                <a:highlight>
                  <a:srgbClr val="FFFFFF"/>
                </a:highlight>
              </a:rPr>
              <a:t> é uma plataforma e ferramenta para construir, distribuir e executar container do Docker. </a:t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22222"/>
                </a:solidFill>
                <a:highlight>
                  <a:srgbClr val="FFFFFF"/>
                </a:highlight>
              </a:rPr>
              <a:t>O </a:t>
            </a:r>
            <a:r>
              <a:rPr b="1" lang="pt-BR" sz="2400">
                <a:solidFill>
                  <a:srgbClr val="222222"/>
                </a:solidFill>
                <a:highlight>
                  <a:srgbClr val="FFFFFF"/>
                </a:highlight>
              </a:rPr>
              <a:t>Kubernetes</a:t>
            </a:r>
            <a:r>
              <a:rPr lang="pt-BR" sz="2400">
                <a:solidFill>
                  <a:srgbClr val="222222"/>
                </a:solidFill>
                <a:highlight>
                  <a:srgbClr val="FFFFFF"/>
                </a:highlight>
              </a:rPr>
              <a:t> é um </a:t>
            </a:r>
            <a:r>
              <a:rPr b="1" lang="pt-BR" sz="2400">
                <a:solidFill>
                  <a:srgbClr val="222222"/>
                </a:solidFill>
                <a:highlight>
                  <a:srgbClr val="FFFFFF"/>
                </a:highlight>
              </a:rPr>
              <a:t>sistema</a:t>
            </a:r>
            <a:r>
              <a:rPr lang="pt-BR" sz="2400">
                <a:solidFill>
                  <a:srgbClr val="222222"/>
                </a:solidFill>
                <a:highlight>
                  <a:srgbClr val="FFFFFF"/>
                </a:highlight>
              </a:rPr>
              <a:t> de </a:t>
            </a:r>
            <a:r>
              <a:rPr b="1" lang="pt-BR" sz="2400">
                <a:solidFill>
                  <a:srgbClr val="222222"/>
                </a:solidFill>
                <a:highlight>
                  <a:srgbClr val="FFFFFF"/>
                </a:highlight>
              </a:rPr>
              <a:t>orquestração</a:t>
            </a:r>
            <a:r>
              <a:rPr lang="pt-BR" sz="2400">
                <a:solidFill>
                  <a:srgbClr val="222222"/>
                </a:solidFill>
                <a:highlight>
                  <a:srgbClr val="FFFFFF"/>
                </a:highlight>
              </a:rPr>
              <a:t> de </a:t>
            </a:r>
            <a:r>
              <a:rPr b="1" lang="pt-BR" sz="2400">
                <a:solidFill>
                  <a:srgbClr val="222222"/>
                </a:solidFill>
                <a:highlight>
                  <a:srgbClr val="FFFFFF"/>
                </a:highlight>
              </a:rPr>
              <a:t>containers</a:t>
            </a:r>
            <a:r>
              <a:rPr lang="pt-BR" sz="2400">
                <a:solidFill>
                  <a:srgbClr val="222222"/>
                </a:solidFill>
                <a:highlight>
                  <a:srgbClr val="FFFFFF"/>
                </a:highlight>
              </a:rPr>
              <a:t> para containers Docker que é mais extenso que o </a:t>
            </a:r>
            <a:r>
              <a:rPr b="1" lang="pt-BR" sz="2400">
                <a:solidFill>
                  <a:srgbClr val="222222"/>
                </a:solidFill>
                <a:highlight>
                  <a:srgbClr val="FFFFFF"/>
                </a:highlight>
              </a:rPr>
              <a:t>Docker Swarm.</a:t>
            </a:r>
            <a:endParaRPr b="1" sz="2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22222"/>
                </a:solidFill>
                <a:highlight>
                  <a:srgbClr val="FFFFFF"/>
                </a:highlight>
              </a:rPr>
              <a:t>Destina-se a coordenar clusters de nós em escala de produção de maneira eficiente.</a:t>
            </a:r>
            <a:endParaRPr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8"/>
          <p:cNvSpPr txBox="1"/>
          <p:nvPr>
            <p:ph idx="4294967295" type="title"/>
          </p:nvPr>
        </p:nvSpPr>
        <p:spPr>
          <a:xfrm>
            <a:off x="535775" y="115600"/>
            <a:ext cx="83106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rgbClr val="000000"/>
                </a:solidFill>
              </a:rPr>
              <a:t>O Kubernetes é melhor do que o Docker?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314" name="Google Shape;314;p48"/>
          <p:cNvSpPr txBox="1"/>
          <p:nvPr/>
        </p:nvSpPr>
        <p:spPr>
          <a:xfrm>
            <a:off x="221825" y="1392175"/>
            <a:ext cx="8675700" cy="3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22222"/>
                </a:solidFill>
                <a:highlight>
                  <a:srgbClr val="FFFFFF"/>
                </a:highlight>
              </a:rPr>
              <a:t>O </a:t>
            </a:r>
            <a:r>
              <a:rPr b="1" lang="pt-BR" sz="2400">
                <a:solidFill>
                  <a:srgbClr val="222222"/>
                </a:solidFill>
                <a:highlight>
                  <a:srgbClr val="FFFFFF"/>
                </a:highlight>
              </a:rPr>
              <a:t>Kubernetes</a:t>
            </a:r>
            <a:r>
              <a:rPr lang="pt-BR" sz="2400">
                <a:solidFill>
                  <a:srgbClr val="222222"/>
                </a:solidFill>
                <a:highlight>
                  <a:srgbClr val="FFFFFF"/>
                </a:highlight>
              </a:rPr>
              <a:t> pode ser executado sem o Docker.</a:t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22222"/>
                </a:solidFill>
                <a:highlight>
                  <a:srgbClr val="FFFFFF"/>
                </a:highlight>
              </a:rPr>
              <a:t>O </a:t>
            </a:r>
            <a:r>
              <a:rPr b="1" lang="pt-BR" sz="2400">
                <a:solidFill>
                  <a:srgbClr val="222222"/>
                </a:solidFill>
                <a:highlight>
                  <a:srgbClr val="FFFFFF"/>
                </a:highlight>
              </a:rPr>
              <a:t>Docker</a:t>
            </a:r>
            <a:r>
              <a:rPr lang="pt-BR" sz="2400">
                <a:solidFill>
                  <a:srgbClr val="222222"/>
                </a:solidFill>
                <a:highlight>
                  <a:srgbClr val="FFFFFF"/>
                </a:highlight>
              </a:rPr>
              <a:t> pode funcionar sem o Kubernetes.</a:t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22222"/>
                </a:solidFill>
                <a:highlight>
                  <a:srgbClr val="FFFFFF"/>
                </a:highlight>
              </a:rPr>
              <a:t>Mas o </a:t>
            </a:r>
            <a:r>
              <a:rPr b="1" lang="pt-BR" sz="2400">
                <a:solidFill>
                  <a:srgbClr val="222222"/>
                </a:solidFill>
                <a:highlight>
                  <a:srgbClr val="FFFFFF"/>
                </a:highlight>
              </a:rPr>
              <a:t>Kubernetes</a:t>
            </a:r>
            <a:r>
              <a:rPr lang="pt-BR" sz="2400">
                <a:solidFill>
                  <a:srgbClr val="222222"/>
                </a:solidFill>
                <a:highlight>
                  <a:srgbClr val="FFFFFF"/>
                </a:highlight>
              </a:rPr>
              <a:t> pode (e se beneficia) muito do Docker e vice-versa.</a:t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222222"/>
                </a:solidFill>
                <a:highlight>
                  <a:srgbClr val="FFFFFF"/>
                </a:highlight>
              </a:rPr>
              <a:t>Docker</a:t>
            </a:r>
            <a:r>
              <a:rPr lang="pt-BR" sz="2400">
                <a:solidFill>
                  <a:srgbClr val="222222"/>
                </a:solidFill>
                <a:highlight>
                  <a:srgbClr val="FFFFFF"/>
                </a:highlight>
              </a:rPr>
              <a:t> é o que nos permite executar, criar e gerenciar containers em um único sistema operacional. </a:t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222222"/>
                </a:solidFill>
                <a:highlight>
                  <a:srgbClr val="FFFFFF"/>
                </a:highlight>
              </a:rPr>
              <a:t>Kubernetes</a:t>
            </a:r>
            <a:r>
              <a:rPr lang="pt-BR" sz="2400">
                <a:solidFill>
                  <a:srgbClr val="222222"/>
                </a:solidFill>
                <a:highlight>
                  <a:srgbClr val="FFFFFF"/>
                </a:highlight>
              </a:rPr>
              <a:t> eleva essa proporção exponencialmente. </a:t>
            </a:r>
            <a:r>
              <a:rPr b="1" lang="pt-BR" sz="2400">
                <a:solidFill>
                  <a:srgbClr val="222222"/>
                </a:solidFill>
                <a:highlight>
                  <a:srgbClr val="FFFFFF"/>
                </a:highlight>
              </a:rPr>
              <a:t>Várias</a:t>
            </a:r>
            <a:r>
              <a:rPr lang="pt-BR" sz="240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b="1" lang="pt-BR" sz="2400">
                <a:solidFill>
                  <a:srgbClr val="222222"/>
                </a:solidFill>
                <a:highlight>
                  <a:srgbClr val="FFFFFF"/>
                </a:highlight>
              </a:rPr>
              <a:t>plataformas</a:t>
            </a:r>
            <a:r>
              <a:rPr lang="pt-BR" sz="2400">
                <a:solidFill>
                  <a:srgbClr val="222222"/>
                </a:solidFill>
                <a:highlight>
                  <a:srgbClr val="FFFFFF"/>
                </a:highlight>
              </a:rPr>
              <a:t> e </a:t>
            </a:r>
            <a:r>
              <a:rPr b="1" lang="pt-BR" sz="2400">
                <a:solidFill>
                  <a:srgbClr val="222222"/>
                </a:solidFill>
                <a:highlight>
                  <a:srgbClr val="FFFFFF"/>
                </a:highlight>
              </a:rPr>
              <a:t>clusters,</a:t>
            </a:r>
            <a:r>
              <a:rPr lang="pt-BR" sz="2400">
                <a:solidFill>
                  <a:srgbClr val="222222"/>
                </a:solidFill>
                <a:highlight>
                  <a:srgbClr val="FFFFFF"/>
                </a:highlight>
              </a:rPr>
              <a:t> abrangem hosts em </a:t>
            </a:r>
            <a:r>
              <a:rPr b="1" lang="pt-BR" sz="2400">
                <a:solidFill>
                  <a:srgbClr val="222222"/>
                </a:solidFill>
                <a:highlight>
                  <a:srgbClr val="FFFFFF"/>
                </a:highlight>
              </a:rPr>
              <a:t>clouds públicas</a:t>
            </a:r>
            <a:r>
              <a:rPr lang="pt-BR" sz="2400">
                <a:solidFill>
                  <a:srgbClr val="222222"/>
                </a:solidFill>
                <a:highlight>
                  <a:srgbClr val="FFFFFF"/>
                </a:highlight>
              </a:rPr>
              <a:t>, </a:t>
            </a:r>
            <a:r>
              <a:rPr b="1" lang="pt-BR" sz="2400">
                <a:solidFill>
                  <a:srgbClr val="222222"/>
                </a:solidFill>
                <a:highlight>
                  <a:srgbClr val="FFFFFF"/>
                </a:highlight>
              </a:rPr>
              <a:t>privadas</a:t>
            </a:r>
            <a:r>
              <a:rPr lang="pt-BR" sz="2400">
                <a:solidFill>
                  <a:srgbClr val="222222"/>
                </a:solidFill>
                <a:highlight>
                  <a:srgbClr val="FFFFFF"/>
                </a:highlight>
              </a:rPr>
              <a:t> ou </a:t>
            </a:r>
            <a:r>
              <a:rPr b="1" lang="pt-BR" sz="2400">
                <a:solidFill>
                  <a:srgbClr val="222222"/>
                </a:solidFill>
                <a:highlight>
                  <a:srgbClr val="FFFFFF"/>
                </a:highlight>
              </a:rPr>
              <a:t>híbridas</a:t>
            </a:r>
            <a:r>
              <a:rPr lang="pt-BR" sz="2400">
                <a:solidFill>
                  <a:srgbClr val="222222"/>
                </a:solidFill>
                <a:highlight>
                  <a:srgbClr val="FFFFFF"/>
                </a:highlight>
              </a:rPr>
              <a:t>. Roda vários containers com vários nós em larga escala.</a:t>
            </a:r>
            <a:endParaRPr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9"/>
          <p:cNvSpPr txBox="1"/>
          <p:nvPr>
            <p:ph idx="4294967295" type="title"/>
          </p:nvPr>
        </p:nvSpPr>
        <p:spPr>
          <a:xfrm>
            <a:off x="535775" y="115600"/>
            <a:ext cx="83106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rgbClr val="000000"/>
                </a:solidFill>
              </a:rPr>
              <a:t>Qual o melhor entre Docker Swarm e Kubernetes?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320" name="Google Shape;320;p49"/>
          <p:cNvSpPr txBox="1"/>
          <p:nvPr/>
        </p:nvSpPr>
        <p:spPr>
          <a:xfrm>
            <a:off x="221825" y="1392175"/>
            <a:ext cx="8675700" cy="3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22222"/>
                </a:solidFill>
                <a:highlight>
                  <a:srgbClr val="FFFFFF"/>
                </a:highlight>
              </a:rPr>
              <a:t>O </a:t>
            </a:r>
            <a:r>
              <a:rPr b="1" lang="pt-BR" sz="2400">
                <a:solidFill>
                  <a:srgbClr val="222222"/>
                </a:solidFill>
                <a:highlight>
                  <a:srgbClr val="FFFFFF"/>
                </a:highlight>
              </a:rPr>
              <a:t>Docker Swarm</a:t>
            </a:r>
            <a:r>
              <a:rPr lang="pt-BR" sz="2400">
                <a:solidFill>
                  <a:srgbClr val="222222"/>
                </a:solidFill>
                <a:highlight>
                  <a:srgbClr val="FFFFFF"/>
                </a:highlight>
              </a:rPr>
              <a:t> é simples de instalar em comparação com o </a:t>
            </a:r>
            <a:r>
              <a:rPr b="1" lang="pt-BR" sz="2400">
                <a:solidFill>
                  <a:srgbClr val="222222"/>
                </a:solidFill>
                <a:highlight>
                  <a:srgbClr val="FFFFFF"/>
                </a:highlight>
              </a:rPr>
              <a:t>Kubernetes</a:t>
            </a:r>
            <a:r>
              <a:rPr lang="pt-BR" sz="2400">
                <a:solidFill>
                  <a:srgbClr val="222222"/>
                </a:solidFill>
                <a:highlight>
                  <a:srgbClr val="FFFFFF"/>
                </a:highlight>
              </a:rPr>
              <a:t>.</a:t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22222"/>
                </a:solidFill>
                <a:highlight>
                  <a:srgbClr val="FFFFFF"/>
                </a:highlight>
              </a:rPr>
              <a:t>Com o Docker, somente um conjunto de ferramentas é necessário para aprender a desenvolver o ambiente e a configuração. </a:t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22222"/>
                </a:solidFill>
                <a:highlight>
                  <a:srgbClr val="FFFFFF"/>
                </a:highlight>
              </a:rPr>
              <a:t>O Docker Swarm também fornece flexibilidade, permitindo que qualquer novo nó ingresse em um cluster existente como gerente ou trabalhador.</a:t>
            </a:r>
            <a:endParaRPr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0"/>
          <p:cNvSpPr txBox="1"/>
          <p:nvPr>
            <p:ph idx="4294967295" type="title"/>
          </p:nvPr>
        </p:nvSpPr>
        <p:spPr>
          <a:xfrm>
            <a:off x="535775" y="115600"/>
            <a:ext cx="83106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rgbClr val="000000"/>
                </a:solidFill>
              </a:rPr>
              <a:t>Melhores ferramentas orquestração Docker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326" name="Google Shape;326;p50"/>
          <p:cNvSpPr txBox="1"/>
          <p:nvPr/>
        </p:nvSpPr>
        <p:spPr>
          <a:xfrm>
            <a:off x="221825" y="1392175"/>
            <a:ext cx="8675700" cy="3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pt-BR" sz="2400">
                <a:solidFill>
                  <a:srgbClr val="222222"/>
                </a:solidFill>
                <a:highlight>
                  <a:srgbClr val="FFFFFF"/>
                </a:highlight>
              </a:rPr>
              <a:t>Kubernetes</a:t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AutoNum type="arabicPeriod"/>
            </a:pPr>
            <a:r>
              <a:rPr lang="pt-BR" sz="2400">
                <a:solidFill>
                  <a:srgbClr val="222222"/>
                </a:solidFill>
                <a:highlight>
                  <a:srgbClr val="FFFFFF"/>
                </a:highlight>
              </a:rPr>
              <a:t>Prometheus</a:t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AutoNum type="arabicPeriod"/>
            </a:pPr>
            <a:r>
              <a:rPr lang="pt-BR" sz="2400">
                <a:solidFill>
                  <a:srgbClr val="222222"/>
                </a:solidFill>
                <a:highlight>
                  <a:srgbClr val="FFFFFF"/>
                </a:highlight>
              </a:rPr>
              <a:t>Docker Compose</a:t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AutoNum type="arabicPeriod"/>
            </a:pPr>
            <a:r>
              <a:rPr lang="pt-BR" sz="2400">
                <a:solidFill>
                  <a:srgbClr val="222222"/>
                </a:solidFill>
                <a:highlight>
                  <a:srgbClr val="FFFFFF"/>
                </a:highlight>
              </a:rPr>
              <a:t>Mesosphere DC/OS</a:t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AutoNum type="arabicPeriod"/>
            </a:pPr>
            <a:r>
              <a:rPr lang="pt-BR" sz="2400">
                <a:solidFill>
                  <a:srgbClr val="222222"/>
                </a:solidFill>
                <a:highlight>
                  <a:srgbClr val="FFFFFF"/>
                </a:highlight>
              </a:rPr>
              <a:t>Flocker</a:t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AutoNum type="arabicPeriod"/>
            </a:pPr>
            <a:r>
              <a:rPr lang="pt-BR" sz="2400">
                <a:solidFill>
                  <a:srgbClr val="222222"/>
                </a:solidFill>
                <a:highlight>
                  <a:srgbClr val="FFFFFF"/>
                </a:highlight>
              </a:rPr>
              <a:t>Helios</a:t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AutoNum type="arabicPeriod"/>
            </a:pPr>
            <a:r>
              <a:rPr lang="pt-BR" sz="2400">
                <a:solidFill>
                  <a:srgbClr val="222222"/>
                </a:solidFill>
                <a:highlight>
                  <a:srgbClr val="FFFFFF"/>
                </a:highlight>
              </a:rPr>
              <a:t>Cloud 66</a:t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AutoNum type="arabicPeriod"/>
            </a:pPr>
            <a:r>
              <a:rPr lang="pt-BR" sz="2400">
                <a:solidFill>
                  <a:srgbClr val="222222"/>
                </a:solidFill>
                <a:highlight>
                  <a:srgbClr val="FFFFFF"/>
                </a:highlight>
              </a:rPr>
              <a:t>Logspout</a:t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AutoNum type="arabicPeriod"/>
            </a:pPr>
            <a:r>
              <a:rPr b="1" lang="pt-BR" sz="2400">
                <a:solidFill>
                  <a:srgbClr val="222222"/>
                </a:solidFill>
                <a:highlight>
                  <a:srgbClr val="FFFFFF"/>
                </a:highlight>
              </a:rPr>
              <a:t>Portainer.io</a:t>
            </a:r>
            <a:endParaRPr b="1" sz="24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1"/>
          <p:cNvSpPr txBox="1"/>
          <p:nvPr>
            <p:ph idx="4294967295" type="title"/>
          </p:nvPr>
        </p:nvSpPr>
        <p:spPr>
          <a:xfrm>
            <a:off x="535775" y="115600"/>
            <a:ext cx="83106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rgbClr val="000000"/>
                </a:solidFill>
              </a:rPr>
              <a:t>O Docker é uma plataforma de orquestração?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332" name="Google Shape;332;p51"/>
          <p:cNvSpPr txBox="1"/>
          <p:nvPr/>
        </p:nvSpPr>
        <p:spPr>
          <a:xfrm>
            <a:off x="221825" y="1392175"/>
            <a:ext cx="8675700" cy="3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22222"/>
                </a:solidFill>
                <a:highlight>
                  <a:srgbClr val="FFFFFF"/>
                </a:highlight>
              </a:rPr>
              <a:t>Como plataforma, o Docker revolucionou a maneira como o software foi empacotado.</a:t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22222"/>
                </a:solidFill>
                <a:highlight>
                  <a:srgbClr val="FFFFFF"/>
                </a:highlight>
              </a:rPr>
              <a:t>O Docker Swarm ou Swarm é uma plataforma de orquestração de container de código-fonte aberto e é o mecanismo de cluster nativo para o Docker.</a:t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22222"/>
                </a:solidFill>
                <a:highlight>
                  <a:srgbClr val="FFFFFF"/>
                </a:highlight>
              </a:rPr>
              <a:t>Qualquer software, serviços ou ferramentas executados com container do Docker funcionam igualmente bem no Swarm.</a:t>
            </a:r>
            <a:endParaRPr b="1" sz="24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2"/>
          <p:cNvSpPr txBox="1"/>
          <p:nvPr>
            <p:ph idx="4294967295" type="title"/>
          </p:nvPr>
        </p:nvSpPr>
        <p:spPr>
          <a:xfrm>
            <a:off x="535775" y="115600"/>
            <a:ext cx="83106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rgbClr val="000000"/>
                </a:solidFill>
              </a:rPr>
              <a:t>O que é Orquestração de Container Docker?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338" name="Google Shape;338;p52"/>
          <p:cNvSpPr txBox="1"/>
          <p:nvPr/>
        </p:nvSpPr>
        <p:spPr>
          <a:xfrm>
            <a:off x="221825" y="1392175"/>
            <a:ext cx="8675700" cy="3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22222"/>
                </a:solidFill>
                <a:highlight>
                  <a:srgbClr val="FFFFFF"/>
                </a:highlight>
              </a:rPr>
              <a:t>O Docker Swarm é a ferramenta de orquestração de container do Docker.</a:t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22222"/>
                </a:solidFill>
                <a:highlight>
                  <a:srgbClr val="FFFFFF"/>
                </a:highlight>
              </a:rPr>
              <a:t>Pode empacotar e executar aplicativos como containers, encontrar imagens de containers existentes de outras pessoas e implantar um container em um laptop, servidor ou nuvem (nuvem pública ou privada).</a:t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22222"/>
                </a:solidFill>
                <a:highlight>
                  <a:srgbClr val="FFFFFF"/>
                </a:highlight>
              </a:rPr>
              <a:t>A orquestração de container do Docker requer uma das configurações mais simples.</a:t>
            </a:r>
            <a:endParaRPr b="1" sz="24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3"/>
          <p:cNvSpPr txBox="1"/>
          <p:nvPr>
            <p:ph idx="4294967295" type="title"/>
          </p:nvPr>
        </p:nvSpPr>
        <p:spPr>
          <a:xfrm>
            <a:off x="535775" y="115600"/>
            <a:ext cx="83106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rgbClr val="000000"/>
                </a:solidFill>
              </a:rPr>
              <a:t>Qual a diferença entre Docker Compose e Docker Swarm?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344" name="Google Shape;344;p53"/>
          <p:cNvSpPr txBox="1"/>
          <p:nvPr/>
        </p:nvSpPr>
        <p:spPr>
          <a:xfrm>
            <a:off x="221825" y="1392175"/>
            <a:ext cx="8675700" cy="3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22222"/>
                </a:solidFill>
                <a:highlight>
                  <a:srgbClr val="FFFFFF"/>
                </a:highlight>
              </a:rPr>
              <a:t>O Docker Swarm executa aplicativos com vários containers, assim como o Compose. </a:t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22222"/>
                </a:solidFill>
                <a:highlight>
                  <a:srgbClr val="FFFFFF"/>
                </a:highlight>
              </a:rPr>
              <a:t>O Swarm agenda e gerencia seus containers em vários hosts.</a:t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22222"/>
                </a:solidFill>
                <a:highlight>
                  <a:srgbClr val="FFFFFF"/>
                </a:highlight>
              </a:rPr>
              <a:t>O Compose agenda e gerencia containers em um único host. Você pode usar um arquivo de configuração Compose padrão para implantar seu aplicativo no Swarm.</a:t>
            </a:r>
            <a:endParaRPr b="1" sz="24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ctrTitle"/>
          </p:nvPr>
        </p:nvSpPr>
        <p:spPr>
          <a:xfrm>
            <a:off x="311700" y="36627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Qual linguagem adotar?</a:t>
            </a:r>
            <a:endParaRPr/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270963"/>
            <a:ext cx="2619375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3925" y="1158875"/>
            <a:ext cx="3268375" cy="122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98399" y="1804225"/>
            <a:ext cx="2405550" cy="14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79550" y="2686038"/>
            <a:ext cx="2952750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3166438"/>
            <a:ext cx="2761387" cy="1372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33913" y="3404963"/>
            <a:ext cx="4029075" cy="11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4"/>
          <p:cNvSpPr txBox="1"/>
          <p:nvPr>
            <p:ph idx="4294967295" type="title"/>
          </p:nvPr>
        </p:nvSpPr>
        <p:spPr>
          <a:xfrm>
            <a:off x="535775" y="115600"/>
            <a:ext cx="83106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rgbClr val="000000"/>
                </a:solidFill>
              </a:rPr>
              <a:t>Docker é um microserviço?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350" name="Google Shape;350;p54"/>
          <p:cNvSpPr txBox="1"/>
          <p:nvPr/>
        </p:nvSpPr>
        <p:spPr>
          <a:xfrm>
            <a:off x="221825" y="1392175"/>
            <a:ext cx="8675700" cy="3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22222"/>
                </a:solidFill>
                <a:highlight>
                  <a:srgbClr val="FFFFFF"/>
                </a:highlight>
              </a:rPr>
              <a:t>Com o Docker é possível reduzir a sobrecarga de desempenho e implantar milhares de microsserviços no mesmo servidor.</a:t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22222"/>
                </a:solidFill>
                <a:highlight>
                  <a:srgbClr val="FFFFFF"/>
                </a:highlight>
              </a:rPr>
              <a:t>Os containers do Docker requerem muito </a:t>
            </a:r>
            <a:r>
              <a:rPr b="1" lang="pt-BR" sz="2400">
                <a:solidFill>
                  <a:srgbClr val="222222"/>
                </a:solidFill>
                <a:highlight>
                  <a:srgbClr val="FFFFFF"/>
                </a:highlight>
              </a:rPr>
              <a:t>menos</a:t>
            </a:r>
            <a:r>
              <a:rPr lang="pt-BR" sz="2400">
                <a:solidFill>
                  <a:srgbClr val="222222"/>
                </a:solidFill>
                <a:highlight>
                  <a:srgbClr val="FFFFFF"/>
                </a:highlight>
              </a:rPr>
              <a:t> recursos de </a:t>
            </a:r>
            <a:r>
              <a:rPr b="1" lang="pt-BR" sz="2400">
                <a:solidFill>
                  <a:srgbClr val="222222"/>
                </a:solidFill>
                <a:highlight>
                  <a:srgbClr val="FFFFFF"/>
                </a:highlight>
              </a:rPr>
              <a:t>computação</a:t>
            </a:r>
            <a:r>
              <a:rPr lang="pt-BR" sz="2400">
                <a:solidFill>
                  <a:srgbClr val="222222"/>
                </a:solidFill>
                <a:highlight>
                  <a:srgbClr val="FFFFFF"/>
                </a:highlight>
              </a:rPr>
              <a:t> do que as máquinas virtuais.</a:t>
            </a:r>
            <a:endParaRPr b="1" sz="24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5"/>
          <p:cNvSpPr txBox="1"/>
          <p:nvPr>
            <p:ph idx="4294967295" type="title"/>
          </p:nvPr>
        </p:nvSpPr>
        <p:spPr>
          <a:xfrm>
            <a:off x="535775" y="115600"/>
            <a:ext cx="83106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rgbClr val="000000"/>
                </a:solidFill>
              </a:rPr>
              <a:t>Quais são as vantagens do Microsserviço?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356" name="Google Shape;356;p55"/>
          <p:cNvSpPr txBox="1"/>
          <p:nvPr/>
        </p:nvSpPr>
        <p:spPr>
          <a:xfrm>
            <a:off x="221825" y="1392175"/>
            <a:ext cx="8675700" cy="3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2400">
                <a:solidFill>
                  <a:srgbClr val="222222"/>
                </a:solidFill>
                <a:highlight>
                  <a:srgbClr val="FFFFFF"/>
                </a:highlight>
              </a:rPr>
              <a:t>Mais fácil de criar e manter </a:t>
            </a:r>
            <a:r>
              <a:rPr b="1" lang="pt-BR" sz="2400">
                <a:solidFill>
                  <a:srgbClr val="222222"/>
                </a:solidFill>
                <a:highlight>
                  <a:srgbClr val="FFFFFF"/>
                </a:highlight>
              </a:rPr>
              <a:t>aplicativos</a:t>
            </a:r>
            <a:r>
              <a:rPr lang="pt-BR" sz="2400">
                <a:solidFill>
                  <a:srgbClr val="222222"/>
                </a:solidFill>
                <a:highlight>
                  <a:srgbClr val="FFFFFF"/>
                </a:highlight>
              </a:rPr>
              <a:t>.</a:t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22222"/>
                </a:solidFill>
                <a:highlight>
                  <a:srgbClr val="FFFFFF"/>
                </a:highlight>
              </a:rPr>
              <a:t>O princípio principal dos microsserviços é a </a:t>
            </a:r>
            <a:r>
              <a:rPr b="1" lang="pt-BR" sz="2400">
                <a:solidFill>
                  <a:srgbClr val="222222"/>
                </a:solidFill>
                <a:highlight>
                  <a:srgbClr val="FFFFFF"/>
                </a:highlight>
              </a:rPr>
              <a:t>simplicidade</a:t>
            </a:r>
            <a:r>
              <a:rPr lang="pt-BR" sz="2400">
                <a:solidFill>
                  <a:srgbClr val="222222"/>
                </a:solidFill>
                <a:highlight>
                  <a:srgbClr val="FFFFFF"/>
                </a:highlight>
              </a:rPr>
              <a:t>.</a:t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22222"/>
                </a:solidFill>
                <a:highlight>
                  <a:srgbClr val="FFFFFF"/>
                </a:highlight>
              </a:rPr>
              <a:t>Os aplicativos se tornam mais fáceis de criar e manter quando são divididos em um conjunto de fragmentos menores e composíveis.</a:t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2400">
                <a:solidFill>
                  <a:srgbClr val="222222"/>
                </a:solidFill>
                <a:highlight>
                  <a:srgbClr val="FFFFFF"/>
                </a:highlight>
              </a:rPr>
              <a:t>O gerenciamento do código também se torna menos doloroso porque cada microsserviço é, de fato, um pedaço de código separado.</a:t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6"/>
          <p:cNvSpPr txBox="1"/>
          <p:nvPr>
            <p:ph idx="4294967295" type="title"/>
          </p:nvPr>
        </p:nvSpPr>
        <p:spPr>
          <a:xfrm>
            <a:off x="535775" y="115600"/>
            <a:ext cx="83106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rgbClr val="000000"/>
                </a:solidFill>
              </a:rPr>
              <a:t>Mensagem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362" name="Google Shape;362;p56"/>
          <p:cNvSpPr txBox="1"/>
          <p:nvPr/>
        </p:nvSpPr>
        <p:spPr>
          <a:xfrm>
            <a:off x="221825" y="1392175"/>
            <a:ext cx="8487300" cy="3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222222"/>
                </a:solidFill>
                <a:highlight>
                  <a:srgbClr val="FFFFFF"/>
                </a:highlight>
              </a:rPr>
              <a:t>“Dividir para conquistar!”</a:t>
            </a:r>
            <a:endParaRPr b="1" sz="36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222222"/>
                </a:solidFill>
                <a:highlight>
                  <a:srgbClr val="FFFFFF"/>
                </a:highlight>
              </a:rPr>
              <a:t>Extraido do livro - A Arte da Guerra - Sun Tzu</a:t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7575" y="1363675"/>
            <a:ext cx="3152525" cy="315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57"/>
          <p:cNvSpPr txBox="1"/>
          <p:nvPr>
            <p:ph idx="4294967295" type="title"/>
          </p:nvPr>
        </p:nvSpPr>
        <p:spPr>
          <a:xfrm>
            <a:off x="535775" y="115600"/>
            <a:ext cx="83106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rgbClr val="000000"/>
                </a:solidFill>
              </a:rPr>
              <a:t>Dúvidas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idx="4294967295" type="title"/>
          </p:nvPr>
        </p:nvSpPr>
        <p:spPr>
          <a:xfrm>
            <a:off x="535775" y="115600"/>
            <a:ext cx="83106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rgbClr val="000000"/>
                </a:solidFill>
              </a:rPr>
              <a:t>Objetivo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163" name="Google Shape;1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5497" y="1150872"/>
            <a:ext cx="5911175" cy="342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idx="4294967295" type="title"/>
          </p:nvPr>
        </p:nvSpPr>
        <p:spPr>
          <a:xfrm>
            <a:off x="535775" y="115600"/>
            <a:ext cx="83106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rgbClr val="000000"/>
                </a:solidFill>
              </a:rPr>
              <a:t>Foco no cliente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169" name="Google Shape;169;p29"/>
          <p:cNvSpPr txBox="1"/>
          <p:nvPr/>
        </p:nvSpPr>
        <p:spPr>
          <a:xfrm>
            <a:off x="1572000" y="1071750"/>
            <a:ext cx="56916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4800">
                <a:solidFill>
                  <a:srgbClr val="595959"/>
                </a:solidFill>
              </a:rPr>
              <a:t>Oferecer </a:t>
            </a:r>
            <a:r>
              <a:rPr b="1" lang="pt-BR" sz="4800">
                <a:solidFill>
                  <a:srgbClr val="595959"/>
                </a:solidFill>
              </a:rPr>
              <a:t>produto</a:t>
            </a:r>
            <a:r>
              <a:rPr lang="pt-BR" sz="4800">
                <a:solidFill>
                  <a:srgbClr val="595959"/>
                </a:solidFill>
              </a:rPr>
              <a:t> que </a:t>
            </a:r>
            <a:r>
              <a:rPr b="1" lang="pt-BR" sz="4800">
                <a:solidFill>
                  <a:srgbClr val="595959"/>
                </a:solidFill>
              </a:rPr>
              <a:t>satisfaça</a:t>
            </a:r>
            <a:r>
              <a:rPr lang="pt-BR" sz="4800">
                <a:solidFill>
                  <a:srgbClr val="595959"/>
                </a:solidFill>
              </a:rPr>
              <a:t> a </a:t>
            </a:r>
            <a:r>
              <a:rPr b="1" lang="pt-BR" sz="4800">
                <a:solidFill>
                  <a:srgbClr val="595959"/>
                </a:solidFill>
              </a:rPr>
              <a:t>necessidade</a:t>
            </a:r>
            <a:r>
              <a:rPr lang="pt-BR" sz="4800">
                <a:solidFill>
                  <a:srgbClr val="595959"/>
                </a:solidFill>
              </a:rPr>
              <a:t> de quem </a:t>
            </a:r>
            <a:r>
              <a:rPr b="1" lang="pt-BR" sz="4800">
                <a:solidFill>
                  <a:srgbClr val="595959"/>
                </a:solidFill>
              </a:rPr>
              <a:t>vende</a:t>
            </a:r>
            <a:r>
              <a:rPr lang="pt-BR" sz="4800">
                <a:solidFill>
                  <a:srgbClr val="595959"/>
                </a:solidFill>
              </a:rPr>
              <a:t>.</a:t>
            </a:r>
            <a:endParaRPr sz="4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idx="4294967295" type="title"/>
          </p:nvPr>
        </p:nvSpPr>
        <p:spPr>
          <a:xfrm>
            <a:off x="535775" y="115600"/>
            <a:ext cx="83106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rgbClr val="000000"/>
                </a:solidFill>
              </a:rPr>
              <a:t>Foco do cliente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175" name="Google Shape;175;p30"/>
          <p:cNvSpPr txBox="1"/>
          <p:nvPr/>
        </p:nvSpPr>
        <p:spPr>
          <a:xfrm>
            <a:off x="1596100" y="939225"/>
            <a:ext cx="5691600" cy="25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595959"/>
                </a:solidFill>
              </a:rPr>
              <a:t>Ofertar </a:t>
            </a:r>
            <a:r>
              <a:rPr b="1" lang="pt-BR" sz="3600">
                <a:solidFill>
                  <a:srgbClr val="595959"/>
                </a:solidFill>
              </a:rPr>
              <a:t>conceito</a:t>
            </a:r>
            <a:endParaRPr b="1" sz="3600">
              <a:solidFill>
                <a:srgbClr val="595959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595959"/>
                </a:solidFill>
              </a:rPr>
              <a:t> que </a:t>
            </a:r>
            <a:r>
              <a:rPr b="1" lang="pt-BR" sz="3600">
                <a:solidFill>
                  <a:srgbClr val="595959"/>
                </a:solidFill>
              </a:rPr>
              <a:t>desperte</a:t>
            </a:r>
            <a:r>
              <a:rPr lang="pt-BR" sz="3600">
                <a:solidFill>
                  <a:srgbClr val="595959"/>
                </a:solidFill>
              </a:rPr>
              <a:t> </a:t>
            </a:r>
            <a:r>
              <a:rPr b="1" lang="pt-BR" sz="3600">
                <a:solidFill>
                  <a:srgbClr val="595959"/>
                </a:solidFill>
              </a:rPr>
              <a:t>desejos</a:t>
            </a:r>
            <a:r>
              <a:rPr lang="pt-BR" sz="3600">
                <a:solidFill>
                  <a:srgbClr val="595959"/>
                </a:solidFill>
              </a:rPr>
              <a:t> </a:t>
            </a:r>
            <a:endParaRPr sz="3600">
              <a:solidFill>
                <a:srgbClr val="595959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rgbClr val="595959"/>
                </a:solidFill>
              </a:rPr>
              <a:t>a quem </a:t>
            </a:r>
            <a:r>
              <a:rPr b="1" lang="pt-BR" sz="3600">
                <a:solidFill>
                  <a:srgbClr val="595959"/>
                </a:solidFill>
              </a:rPr>
              <a:t>compra</a:t>
            </a:r>
            <a:r>
              <a:rPr lang="pt-BR" sz="3600">
                <a:solidFill>
                  <a:srgbClr val="595959"/>
                </a:solidFill>
              </a:rPr>
              <a:t>.</a:t>
            </a:r>
            <a:endParaRPr sz="4800">
              <a:solidFill>
                <a:srgbClr val="595959"/>
              </a:solidFill>
            </a:endParaRPr>
          </a:p>
        </p:txBody>
      </p:sp>
      <p:sp>
        <p:nvSpPr>
          <p:cNvPr id="176" name="Google Shape;176;p30"/>
          <p:cNvSpPr txBox="1"/>
          <p:nvPr/>
        </p:nvSpPr>
        <p:spPr>
          <a:xfrm>
            <a:off x="204775" y="3890750"/>
            <a:ext cx="8733000" cy="8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000">
                <a:solidFill>
                  <a:srgbClr val="595959"/>
                </a:solidFill>
              </a:rPr>
              <a:t>O </a:t>
            </a:r>
            <a:r>
              <a:rPr b="1" i="1" lang="pt-BR" sz="3000" u="sng">
                <a:solidFill>
                  <a:srgbClr val="595959"/>
                </a:solidFill>
              </a:rPr>
              <a:t>cliente</a:t>
            </a:r>
            <a:r>
              <a:rPr lang="pt-BR" sz="3000">
                <a:solidFill>
                  <a:srgbClr val="595959"/>
                </a:solidFill>
              </a:rPr>
              <a:t> </a:t>
            </a:r>
            <a:r>
              <a:rPr b="1" lang="pt-BR" sz="3000">
                <a:solidFill>
                  <a:srgbClr val="595959"/>
                </a:solidFill>
              </a:rPr>
              <a:t>é quem paga as nossas contas!!!</a:t>
            </a:r>
            <a:endParaRPr b="1" sz="30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idx="4294967295" type="title"/>
          </p:nvPr>
        </p:nvSpPr>
        <p:spPr>
          <a:xfrm>
            <a:off x="535775" y="115600"/>
            <a:ext cx="83106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rgbClr val="000000"/>
                </a:solidFill>
              </a:rPr>
              <a:t>Como faço isso?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182" name="Google Shape;18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775" y="883600"/>
            <a:ext cx="729615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idx="4294967295" type="title"/>
          </p:nvPr>
        </p:nvSpPr>
        <p:spPr>
          <a:xfrm>
            <a:off x="535775" y="115600"/>
            <a:ext cx="83106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rgbClr val="000000"/>
                </a:solidFill>
              </a:rPr>
              <a:t>De onde vem a idéia de Container?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188" name="Google Shape;18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675" y="3388775"/>
            <a:ext cx="3149570" cy="1700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925" y="1674857"/>
            <a:ext cx="3797825" cy="143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5213" y="2435788"/>
            <a:ext cx="2153425" cy="2153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1" name="Google Shape;191;p32"/>
          <p:cNvCxnSpPr/>
          <p:nvPr/>
        </p:nvCxnSpPr>
        <p:spPr>
          <a:xfrm>
            <a:off x="3785750" y="3356500"/>
            <a:ext cx="2160600" cy="7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2" name="Google Shape;192;p32"/>
          <p:cNvSpPr/>
          <p:nvPr/>
        </p:nvSpPr>
        <p:spPr>
          <a:xfrm>
            <a:off x="1224650" y="2827575"/>
            <a:ext cx="830100" cy="7680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2"/>
          <p:cNvSpPr txBox="1"/>
          <p:nvPr>
            <p:ph idx="4294967295" type="title"/>
          </p:nvPr>
        </p:nvSpPr>
        <p:spPr>
          <a:xfrm>
            <a:off x="535775" y="720400"/>
            <a:ext cx="83106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rgbClr val="000000"/>
                </a:solidFill>
              </a:rPr>
              <a:t>Ou a Conteinerização...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/>
          <p:nvPr>
            <p:ph idx="4294967295" type="title"/>
          </p:nvPr>
        </p:nvSpPr>
        <p:spPr>
          <a:xfrm>
            <a:off x="343063" y="115600"/>
            <a:ext cx="83106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rgbClr val="000000"/>
                </a:solidFill>
              </a:rPr>
              <a:t>Qual o grande diferencial do Docker?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199" name="Google Shape;19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913" y="883600"/>
            <a:ext cx="7230875" cy="406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