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1659-C9B1-4E98-801E-4F3FC52F0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179A7-D4F1-4393-9A21-5AC27B13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EF91-A5A8-4DD9-9DDE-B22D6C23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E533-FBA7-4091-B2A3-3D71FF76E18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CF74-E6BE-483C-A6B2-EB6BE8C4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13947-EE73-4E77-A13E-4AB108F1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E142-DE5A-4550-9A2C-E3438EEF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9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79B5-63B8-49D9-B21C-097E79AC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85893-9487-4386-8733-51A90A22F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AF29-1E84-4942-9C50-C93C0ADC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E533-FBA7-4091-B2A3-3D71FF76E18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8A20-4879-466C-927D-8756102F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D5AB7-2727-48E3-BF92-C6AE12B3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E142-DE5A-4550-9A2C-E3438EEF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F9D3D-D54D-43D9-9943-3471F8D08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D8C05-7AA6-430F-BE94-18BE939A8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A188-5ABD-4C23-AC81-5398218F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E533-FBA7-4091-B2A3-3D71FF76E18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0351-0073-4D35-8657-52FD1EAA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C7B8-0A24-4774-A442-CFB9EEE1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E142-DE5A-4550-9A2C-E3438EEF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0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F5DE-1772-4D3A-84C6-442EF6B0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C678-912C-4BBA-A730-16992444E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1DD50-D5AD-4FF8-A977-DFE404A9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E533-FBA7-4091-B2A3-3D71FF76E18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858C1-9CAE-4CA9-83DD-9D0019C0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89DC-A216-4D2F-A64C-EBDDB254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E142-DE5A-4550-9A2C-E3438EEF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0777-F173-4C10-B1E5-116414E3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6D59A-AE75-4AB8-80BD-EED469320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59F7A-B5BA-4C7C-9B77-C45E9117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E533-FBA7-4091-B2A3-3D71FF76E18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F92D3-FCB0-4F53-9403-B339166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604E-E922-499F-B9DE-5DC661CB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E142-DE5A-4550-9A2C-E3438EEF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6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DDA1-BD70-49FB-BD65-AF63E2C4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F800-FF36-460B-8FE8-BD6C2D895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B8F28-227B-4C66-AC48-78054107A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D6BD9-73F2-4515-85DB-ADD90492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E533-FBA7-4091-B2A3-3D71FF76E18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D23BC-D6F3-4198-B78E-7F8F279D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A7FA8-0191-40F9-9B73-6E56C5F8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E142-DE5A-4550-9A2C-E3438EEF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FFF-F28C-468D-AFAD-64C313E1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B5844-8C73-4573-BFFD-37DC26CB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2F97-0602-4DB2-B476-A41D0D37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1DBC1-D3E6-4DB9-A366-5740FFBFA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75C51-28DC-4555-91E6-82AE1205D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3A694-7D60-4B91-8FD0-3212B260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E533-FBA7-4091-B2A3-3D71FF76E18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DAF1C-4BBF-421F-8901-4BF6B80D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7C62F-E909-48AD-AF19-8AE15BC3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E142-DE5A-4550-9A2C-E3438EEF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6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8BBA-8E22-4330-BC65-AF38E12B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F3BDE-DF1E-46D6-A32F-D5BB6103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E533-FBA7-4091-B2A3-3D71FF76E18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B91B0-DE6A-4A0C-A127-221061F5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DFC3E-F7B5-4EE7-A639-7474B9C4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E142-DE5A-4550-9A2C-E3438EEF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DE7A-CAC9-42B0-9812-584F1ABD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E533-FBA7-4091-B2A3-3D71FF76E18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34858-7A38-4148-ACE7-B0DF9756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7FD15-500D-42B4-830D-B6926E64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E142-DE5A-4550-9A2C-E3438EEF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8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D175-F3E1-4B6D-84E0-28FDF498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5EACD-071D-438B-8D31-AC5BC001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3D078-CEC2-4F28-8ED3-FACE9DE10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601B-8EF5-40F8-9497-2C35D1A8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E533-FBA7-4091-B2A3-3D71FF76E18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3DA2-C986-40AA-B3CD-25855A02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1BFF2-8FB4-4A6A-BE26-AA12C483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E142-DE5A-4550-9A2C-E3438EEF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5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5F06-1E11-432C-A0AD-157AF8D6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86660-F6AB-45AE-BECD-814535A27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D27A-770D-443C-B720-0CA433B73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8F1D8-4125-483C-A4E0-A29E5AF7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E533-FBA7-4091-B2A3-3D71FF76E18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77F62-47EB-457E-88BB-9EEFF566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1E402-E76C-48FE-8828-C5F2EB92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E142-DE5A-4550-9A2C-E3438EEF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1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882D5-F297-41FD-8BB3-7E4E532F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C4FCD-CF0E-42D5-A183-F59962FE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7338-670B-44B5-98FB-84FB40FD3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E533-FBA7-4091-B2A3-3D71FF76E18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45CF9-E47D-493A-9A6E-6E04B1BC6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217D-8806-4CE0-84B3-4026CBD71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E142-DE5A-4550-9A2C-E3438EEF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8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F0BF-D01B-4D47-814D-7000E5C1A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Código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FA413-8280-4A60-9B05-B5A09A650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Marco A. Ridenti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02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122F9-474C-41CE-B1F7-D62E266E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</a:rPr>
              <a:t>Função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objetivo</a:t>
            </a:r>
            <a:r>
              <a:rPr lang="en-US" sz="5400" dirty="0">
                <a:solidFill>
                  <a:schemeClr val="bg1"/>
                </a:solidFill>
              </a:rPr>
              <a:t> – </a:t>
            </a:r>
            <a:r>
              <a:rPr lang="en-US" sz="5400" dirty="0" err="1">
                <a:solidFill>
                  <a:schemeClr val="bg1"/>
                </a:solidFill>
              </a:rPr>
              <a:t>Metodogia</a:t>
            </a:r>
            <a:r>
              <a:rPr lang="en-US" sz="5400" dirty="0">
                <a:solidFill>
                  <a:schemeClr val="bg1"/>
                </a:solidFill>
              </a:rPr>
              <a:t>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A3AB39-80C8-4472-ACE8-1B8D6E64D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78" y="2567269"/>
            <a:ext cx="11572243" cy="211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E86FF9-E3B3-4CD4-BB33-6EB15207B201}"/>
              </a:ext>
            </a:extLst>
          </p:cNvPr>
          <p:cNvSpPr txBox="1"/>
          <p:nvPr/>
        </p:nvSpPr>
        <p:spPr>
          <a:xfrm>
            <a:off x="240323" y="4817774"/>
            <a:ext cx="115722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iterativo</a:t>
            </a:r>
            <a:r>
              <a:rPr lang="en-US" sz="2800" dirty="0"/>
              <a:t> auto-</a:t>
            </a:r>
            <a:r>
              <a:rPr lang="en-US" sz="2800" dirty="0" err="1"/>
              <a:t>consistente</a:t>
            </a:r>
            <a:r>
              <a:rPr lang="en-US" sz="2800" dirty="0"/>
              <a:t>: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err="1"/>
              <a:t>Minimiza</a:t>
            </a:r>
            <a:r>
              <a:rPr lang="en-US" sz="2800" dirty="0"/>
              <a:t> </a:t>
            </a:r>
            <a:r>
              <a:rPr lang="en-US" sz="2800" i="1" dirty="0"/>
              <a:t>Q</a:t>
            </a:r>
            <a:r>
              <a:rPr lang="en-US" sz="2800" i="1" baseline="-25000" dirty="0"/>
              <a:t>1</a:t>
            </a:r>
            <a:r>
              <a:rPr lang="en-US" sz="2800" dirty="0"/>
              <a:t> para </a:t>
            </a:r>
            <a:r>
              <a:rPr lang="en-US" sz="2800" dirty="0" err="1"/>
              <a:t>obter</a:t>
            </a:r>
            <a:r>
              <a:rPr lang="en-US" sz="2800" dirty="0"/>
              <a:t> o conjunto de </a:t>
            </a:r>
            <a:r>
              <a:rPr lang="en-US" sz="2800" dirty="0" err="1"/>
              <a:t>parâmetros</a:t>
            </a:r>
            <a:r>
              <a:rPr lang="en-US" sz="2800" dirty="0"/>
              <a:t> 1, 2 e 3, </a:t>
            </a:r>
            <a:r>
              <a:rPr lang="en-US" sz="2800" dirty="0" err="1"/>
              <a:t>fixados</a:t>
            </a:r>
            <a:r>
              <a:rPr lang="en-US" sz="2800" dirty="0"/>
              <a:t> 4 e 5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err="1"/>
              <a:t>Minimiza</a:t>
            </a:r>
            <a:r>
              <a:rPr lang="en-US" sz="2800" dirty="0"/>
              <a:t> </a:t>
            </a:r>
            <a:r>
              <a:rPr lang="en-US" sz="2800" i="1" dirty="0"/>
              <a:t>Q</a:t>
            </a:r>
            <a:r>
              <a:rPr lang="en-US" sz="2800" i="1" baseline="-25000" dirty="0"/>
              <a:t>2</a:t>
            </a:r>
            <a:r>
              <a:rPr lang="en-US" sz="2800" dirty="0"/>
              <a:t> para </a:t>
            </a:r>
            <a:r>
              <a:rPr lang="en-US" sz="2800" dirty="0" err="1"/>
              <a:t>obter</a:t>
            </a:r>
            <a:r>
              <a:rPr lang="en-US" sz="2800" dirty="0"/>
              <a:t> o conjunto de </a:t>
            </a:r>
            <a:r>
              <a:rPr lang="en-US" sz="2800" dirty="0" err="1"/>
              <a:t>parâmetros</a:t>
            </a:r>
            <a:r>
              <a:rPr lang="en-US" sz="2800" dirty="0"/>
              <a:t> 4 e 5, </a:t>
            </a:r>
            <a:r>
              <a:rPr lang="en-US" sz="2800" dirty="0" err="1"/>
              <a:t>fixados</a:t>
            </a:r>
            <a:r>
              <a:rPr lang="en-US" sz="2800" dirty="0"/>
              <a:t> 1, 2 e 3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err="1"/>
              <a:t>Itera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057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A324-924F-45C3-841E-0FCB92C8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Vínculos importantes entre os parâmetros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69B95D-33DC-4A62-91D3-BEFEBE76A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771216"/>
            <a:ext cx="6553545" cy="332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82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A324-924F-45C3-841E-0FCB92C8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12" y="742951"/>
            <a:ext cx="3924886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Hipóteses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simplificadoras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sobre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parâmetros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F5AB4-CFFC-47C3-87B9-665229EF37BB}"/>
              </a:ext>
            </a:extLst>
          </p:cNvPr>
          <p:cNvSpPr txBox="1"/>
          <p:nvPr/>
        </p:nvSpPr>
        <p:spPr>
          <a:xfrm>
            <a:off x="5697415" y="1326216"/>
            <a:ext cx="5889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Redução</a:t>
            </a:r>
            <a:r>
              <a:rPr lang="en-US" sz="3200" dirty="0"/>
              <a:t> de 32 </a:t>
            </a:r>
            <a:r>
              <a:rPr lang="en-US" sz="3200" dirty="0" err="1"/>
              <a:t>parâmetros</a:t>
            </a:r>
            <a:r>
              <a:rPr lang="en-US" sz="3200" dirty="0"/>
              <a:t> para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D9A157-CA33-46F9-A18D-A7F3709B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349" y="2619375"/>
            <a:ext cx="42386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0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619A3-6C0C-49CF-8801-63295C6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Representação esquemática – Modelo de Compartimentos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27DC60-5F16-46E7-998A-6A80E988B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822" y="1096975"/>
            <a:ext cx="6553545" cy="46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5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123B7-8214-48A8-94AB-29EA42CD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Fluxograma – Código de Otimização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B5AF2-FC51-4705-94FC-F33AB5FF7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280487" y="492573"/>
            <a:ext cx="6300215" cy="58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0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B2241-E69A-4815-A480-0573A77E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Novo objetivo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BC05-35E8-44BF-BFA1-81502A3B5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Objetivo anterior: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Calibração do modelo com base nos dados de mortes e casos acumulados, por capital, até 31 de maio;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Simulação de cenários de flexibilização.</a:t>
            </a:r>
          </a:p>
          <a:p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</a:rPr>
              <a:t>Novo objetivo: 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Calibração do modelo com base nos dados de hospitalização e óbitos acumulados, por faixa etária e total, por estado, até 30 de junho;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Cálculo por extrapolação dos óbitos, por estado e faixa etária, até o final do ano. </a:t>
            </a:r>
          </a:p>
        </p:txBody>
      </p:sp>
    </p:spTree>
    <p:extLst>
      <p:ext uri="{BB962C8B-B14F-4D97-AF65-F5344CB8AC3E}">
        <p14:creationId xmlns:p14="http://schemas.microsoft.com/office/powerpoint/2010/main" val="122794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932B8-83C0-4B5E-B24D-784DB33B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Mudanças necessárias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CE1E3-5D15-4BEE-92D3-BA4742B15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Pequena modificação no modelo de compartimento/epidemiológico para incluir mortes de não hospitalizados – requer mudança no Código fonte C/C++;</a:t>
            </a:r>
          </a:p>
          <a:p>
            <a:r>
              <a:rPr lang="en-US" sz="2400">
                <a:solidFill>
                  <a:schemeClr val="bg1"/>
                </a:solidFill>
              </a:rPr>
              <a:t>Novo modelo de dinâmica presumida da epidemia nos ajustes. Antes: surto + isolamento social. Agora: surto + isolamento social + flexibilização.</a:t>
            </a:r>
          </a:p>
          <a:p>
            <a:r>
              <a:rPr lang="en-US" sz="2400">
                <a:solidFill>
                  <a:schemeClr val="bg1"/>
                </a:solidFill>
              </a:rPr>
              <a:t>Nova função objetivo: otimização por dados de hospitalização e óbitos, incluindo ou não faixa etária; </a:t>
            </a:r>
          </a:p>
          <a:p>
            <a:r>
              <a:rPr lang="en-US" sz="2400">
                <a:solidFill>
                  <a:schemeClr val="bg1"/>
                </a:solidFill>
              </a:rPr>
              <a:t>Estabelecer novos parâmetros a ser ajustados: R0, R1, R2 … Rn (?), t0, t1, t2 .. tn (?), fatalidade de hospitalizados, fatalidade de não hospitalizados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0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3F3B8-ACA9-4675-8168-823914D2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Novo modelo de compartimentos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FD43E5-989B-4B77-950B-964C42474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31655" y="454007"/>
            <a:ext cx="6035040" cy="61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1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C2FDD-7600-45E8-A158-046ACAEB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Novo Fluxograma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068CB-1286-4958-9F0C-68271E34D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822" y="502994"/>
            <a:ext cx="6553545" cy="58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1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122F9-474C-41CE-B1F7-D62E266E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</a:rPr>
              <a:t>Função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objetivo</a:t>
            </a:r>
            <a:r>
              <a:rPr lang="en-US" sz="5400" dirty="0">
                <a:solidFill>
                  <a:schemeClr val="bg1"/>
                </a:solidFill>
              </a:rPr>
              <a:t> – </a:t>
            </a:r>
            <a:r>
              <a:rPr lang="en-US" sz="5400" dirty="0" err="1">
                <a:solidFill>
                  <a:schemeClr val="bg1"/>
                </a:solidFill>
              </a:rPr>
              <a:t>Metodogia</a:t>
            </a:r>
            <a:r>
              <a:rPr lang="en-US" sz="5400" dirty="0">
                <a:solidFill>
                  <a:schemeClr val="bg1"/>
                </a:solidFill>
              </a:rPr>
              <a:t> 1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59FAD3F-EF4D-422F-B685-EAFA209A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150" y="4817774"/>
            <a:ext cx="10738650" cy="204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AA42F6-D61D-44C0-AA16-37A237647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6010" y="2593277"/>
            <a:ext cx="10457790" cy="183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65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F441C-3AD1-48A7-808D-2A66EE4C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Metodologia 1 – Parâmetros a ajustar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0596-28CD-49B4-A021-A608A35B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5551280" cy="623620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R</a:t>
            </a:r>
            <a:r>
              <a:rPr lang="en-US" sz="2400" i="1" baseline="-25000" dirty="0"/>
              <a:t>0</a:t>
            </a:r>
            <a:r>
              <a:rPr lang="en-US" sz="2400" dirty="0"/>
              <a:t> de </a:t>
            </a:r>
            <a:r>
              <a:rPr lang="en-US" sz="2400" dirty="0" err="1"/>
              <a:t>surto</a:t>
            </a:r>
            <a:r>
              <a:rPr lang="en-US" sz="24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g</a:t>
            </a:r>
            <a:r>
              <a:rPr lang="en-US" sz="2400" i="1" baseline="-25000" dirty="0"/>
              <a:t>1</a:t>
            </a:r>
            <a:r>
              <a:rPr lang="en-US" sz="2400" i="1" dirty="0"/>
              <a:t>, g</a:t>
            </a:r>
            <a:r>
              <a:rPr lang="en-US" sz="2400" i="1" baseline="-25000" dirty="0"/>
              <a:t>2</a:t>
            </a:r>
            <a:r>
              <a:rPr lang="en-US" sz="2400" i="1" dirty="0"/>
              <a:t> … </a:t>
            </a:r>
            <a:r>
              <a:rPr lang="en-US" sz="2400" i="1" dirty="0" err="1"/>
              <a:t>g</a:t>
            </a:r>
            <a:r>
              <a:rPr lang="en-US" sz="2400" i="1" baseline="-25000" dirty="0" err="1"/>
              <a:t>n</a:t>
            </a:r>
            <a:r>
              <a:rPr lang="en-US" sz="2400" dirty="0"/>
              <a:t>: </a:t>
            </a:r>
            <a:r>
              <a:rPr lang="en-US" sz="2400" dirty="0" err="1"/>
              <a:t>Fatores</a:t>
            </a:r>
            <a:r>
              <a:rPr lang="en-US" sz="2400" dirty="0"/>
              <a:t> de </a:t>
            </a:r>
            <a:r>
              <a:rPr lang="en-US" sz="2400" dirty="0" err="1"/>
              <a:t>atenuação</a:t>
            </a:r>
            <a:r>
              <a:rPr lang="en-US" sz="2400" dirty="0"/>
              <a:t> do </a:t>
            </a:r>
            <a:r>
              <a:rPr lang="en-US" sz="2400" i="1" dirty="0"/>
              <a:t>R</a:t>
            </a:r>
            <a:r>
              <a:rPr lang="en-US" sz="2400" i="1" baseline="-25000" dirty="0"/>
              <a:t>0</a:t>
            </a:r>
            <a:r>
              <a:rPr lang="en-US" sz="2400" dirty="0"/>
              <a:t>, </a:t>
            </a:r>
            <a:r>
              <a:rPr lang="en-US" sz="2400" dirty="0" err="1"/>
              <a:t>valores</a:t>
            </a:r>
            <a:r>
              <a:rPr lang="en-US" sz="2400" dirty="0"/>
              <a:t> entre 0 e 1,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fase</a:t>
            </a:r>
            <a:r>
              <a:rPr lang="en-US" sz="2400" dirty="0"/>
              <a:t> de </a:t>
            </a:r>
            <a:r>
              <a:rPr lang="en-US" sz="2400" dirty="0" err="1"/>
              <a:t>intervenção</a:t>
            </a:r>
            <a:r>
              <a:rPr lang="en-US" sz="24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t</a:t>
            </a:r>
            <a:r>
              <a:rPr lang="en-US" sz="2400" i="1" baseline="-25000" dirty="0"/>
              <a:t>1</a:t>
            </a:r>
            <a:r>
              <a:rPr lang="en-US" sz="2400" i="1" dirty="0"/>
              <a:t>, t</a:t>
            </a:r>
            <a:r>
              <a:rPr lang="en-US" sz="2400" i="1" baseline="-25000" dirty="0"/>
              <a:t>2</a:t>
            </a:r>
            <a:r>
              <a:rPr lang="en-US" sz="2400" i="1" dirty="0"/>
              <a:t> …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n</a:t>
            </a:r>
            <a:r>
              <a:rPr lang="en-US" sz="2400" i="1" baseline="-25000" dirty="0"/>
              <a:t> </a:t>
            </a:r>
            <a:r>
              <a:rPr lang="en-US" sz="2400" dirty="0"/>
              <a:t>: Dias das </a:t>
            </a:r>
            <a:r>
              <a:rPr lang="en-US" sz="2400" dirty="0" err="1"/>
              <a:t>transições</a:t>
            </a:r>
            <a:r>
              <a:rPr lang="en-US" sz="2400" dirty="0"/>
              <a:t> entre as </a:t>
            </a:r>
            <a:r>
              <a:rPr lang="en-US" sz="2400" dirty="0" err="1"/>
              <a:t>intervenções</a:t>
            </a:r>
            <a:r>
              <a:rPr lang="en-US" sz="24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>
                <a:latin typeface="Symbol" panose="05050102010706020507" pitchFamily="18" charset="2"/>
              </a:rPr>
              <a:t>f</a:t>
            </a:r>
            <a:r>
              <a:rPr lang="en-US" sz="2400" i="1" baseline="-25000" dirty="0"/>
              <a:t>j </a:t>
            </a:r>
            <a:r>
              <a:rPr lang="en-US" sz="2400" dirty="0"/>
              <a:t>: </a:t>
            </a:r>
            <a:r>
              <a:rPr lang="en-US" sz="2400" dirty="0" err="1"/>
              <a:t>razão</a:t>
            </a:r>
            <a:r>
              <a:rPr lang="en-US" sz="2400" dirty="0"/>
              <a:t> de </a:t>
            </a:r>
            <a:r>
              <a:rPr lang="en-US" sz="2400" dirty="0" err="1"/>
              <a:t>hospitalizado</a:t>
            </a:r>
            <a:r>
              <a:rPr lang="en-US" sz="2400" dirty="0"/>
              <a:t> por </a:t>
            </a:r>
            <a:r>
              <a:rPr lang="en-US" sz="2400" dirty="0" err="1"/>
              <a:t>infectado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porcentagem</a:t>
            </a:r>
            <a:r>
              <a:rPr lang="en-US" sz="2400" dirty="0"/>
              <a:t> de </a:t>
            </a:r>
            <a:r>
              <a:rPr lang="en-US" sz="2400" dirty="0" err="1"/>
              <a:t>infectados</a:t>
            </a:r>
            <a:r>
              <a:rPr lang="en-US" sz="2400" dirty="0"/>
              <a:t> que </a:t>
            </a:r>
            <a:r>
              <a:rPr lang="en-US" sz="2400" dirty="0" err="1"/>
              <a:t>necessitam</a:t>
            </a:r>
            <a:r>
              <a:rPr lang="en-US" sz="2400" dirty="0"/>
              <a:t> de </a:t>
            </a:r>
            <a:r>
              <a:rPr lang="en-US" sz="2400" dirty="0" err="1"/>
              <a:t>hospitalização</a:t>
            </a:r>
            <a:r>
              <a:rPr lang="en-US" sz="2400" dirty="0"/>
              <a:t> por </a:t>
            </a:r>
            <a:r>
              <a:rPr lang="en-US" sz="2400" dirty="0" err="1"/>
              <a:t>faixa</a:t>
            </a:r>
            <a:r>
              <a:rPr lang="en-US" sz="2400" dirty="0"/>
              <a:t> </a:t>
            </a:r>
            <a:r>
              <a:rPr lang="en-US" sz="2400" dirty="0" err="1"/>
              <a:t>etária</a:t>
            </a:r>
            <a:r>
              <a:rPr lang="en-US" sz="24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 err="1">
                <a:latin typeface="Symbol" panose="05050102010706020507" pitchFamily="18" charset="2"/>
              </a:rPr>
              <a:t>z</a:t>
            </a:r>
            <a:r>
              <a:rPr lang="en-US" sz="2400" i="1" baseline="-25000" dirty="0" err="1"/>
              <a:t>j</a:t>
            </a:r>
            <a:r>
              <a:rPr lang="en-US" sz="2400" i="1" baseline="-25000" dirty="0"/>
              <a:t> </a:t>
            </a:r>
            <a:r>
              <a:rPr lang="en-US" sz="2400" dirty="0"/>
              <a:t>: </a:t>
            </a:r>
            <a:r>
              <a:rPr lang="en-US" sz="2400" dirty="0" err="1"/>
              <a:t>razão</a:t>
            </a:r>
            <a:r>
              <a:rPr lang="en-US" sz="2400" dirty="0"/>
              <a:t> entre </a:t>
            </a:r>
            <a:r>
              <a:rPr lang="en-US" sz="2400" dirty="0" err="1"/>
              <a:t>indivíduos</a:t>
            </a:r>
            <a:r>
              <a:rPr lang="en-US" sz="2400" dirty="0"/>
              <a:t> que </a:t>
            </a:r>
            <a:r>
              <a:rPr lang="en-US" sz="2400" dirty="0" err="1"/>
              <a:t>morrem</a:t>
            </a:r>
            <a:r>
              <a:rPr lang="en-US" sz="2400" dirty="0"/>
              <a:t>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ter</a:t>
            </a:r>
            <a:r>
              <a:rPr lang="en-US" sz="2400" dirty="0"/>
              <a:t> </a:t>
            </a:r>
            <a:r>
              <a:rPr lang="en-US" sz="2400" dirty="0" err="1"/>
              <a:t>sido</a:t>
            </a:r>
            <a:r>
              <a:rPr lang="en-US" sz="2400" dirty="0"/>
              <a:t> </a:t>
            </a:r>
            <a:r>
              <a:rPr lang="en-US" sz="2400" dirty="0" err="1"/>
              <a:t>hospitalizados</a:t>
            </a:r>
            <a:r>
              <a:rPr lang="en-US" sz="2400" dirty="0"/>
              <a:t> e </a:t>
            </a:r>
            <a:r>
              <a:rPr lang="en-US" sz="2400" dirty="0" err="1"/>
              <a:t>indivíduos</a:t>
            </a:r>
            <a:r>
              <a:rPr lang="en-US" sz="2400" dirty="0"/>
              <a:t> que </a:t>
            </a:r>
            <a:r>
              <a:rPr lang="en-US" sz="2400" dirty="0" err="1"/>
              <a:t>morrem</a:t>
            </a:r>
            <a:r>
              <a:rPr lang="en-US" sz="2400" dirty="0"/>
              <a:t> </a:t>
            </a:r>
            <a:r>
              <a:rPr lang="en-US" sz="2400" dirty="0" err="1"/>
              <a:t>tendo</a:t>
            </a:r>
            <a:r>
              <a:rPr lang="en-US" sz="2400" dirty="0"/>
              <a:t> </a:t>
            </a:r>
            <a:r>
              <a:rPr lang="en-US" sz="2400" dirty="0" err="1"/>
              <a:t>sido</a:t>
            </a:r>
            <a:r>
              <a:rPr lang="en-US" sz="2400" dirty="0"/>
              <a:t> </a:t>
            </a:r>
            <a:r>
              <a:rPr lang="en-US" sz="2400" dirty="0" err="1"/>
              <a:t>hospitalizados</a:t>
            </a:r>
            <a:r>
              <a:rPr lang="en-US" sz="2400" dirty="0"/>
              <a:t>, por </a:t>
            </a:r>
            <a:r>
              <a:rPr lang="en-US" sz="2400" dirty="0" err="1"/>
              <a:t>faixa</a:t>
            </a:r>
            <a:r>
              <a:rPr lang="en-US" sz="2400" dirty="0"/>
              <a:t> </a:t>
            </a:r>
            <a:r>
              <a:rPr lang="en-US" sz="2400" dirty="0" err="1"/>
              <a:t>etária</a:t>
            </a:r>
            <a:r>
              <a:rPr lang="en-US" sz="2400" dirty="0"/>
              <a:t>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09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360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Código COVID-19</vt:lpstr>
      <vt:lpstr>Representação esquemática – Modelo de Compartimentos</vt:lpstr>
      <vt:lpstr>Fluxograma – Código de Otimização</vt:lpstr>
      <vt:lpstr>Novo objetivo</vt:lpstr>
      <vt:lpstr>Mudanças necessárias</vt:lpstr>
      <vt:lpstr>Novo modelo de compartimentos</vt:lpstr>
      <vt:lpstr>Novo Fluxograma</vt:lpstr>
      <vt:lpstr>Função objetivo – Metodogia 1</vt:lpstr>
      <vt:lpstr>Metodologia 1 – Parâmetros a ajustar</vt:lpstr>
      <vt:lpstr>Função objetivo – Metodogia 2</vt:lpstr>
      <vt:lpstr>Vínculos importantes entre os parâmetros</vt:lpstr>
      <vt:lpstr>Hipóteses simplificadoras sobre os parâmetros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COVID-19</dc:title>
  <dc:creator>Marco Antonio Ridenti</dc:creator>
  <cp:lastModifiedBy>Marco Antonio Ridenti</cp:lastModifiedBy>
  <cp:revision>8</cp:revision>
  <dcterms:created xsi:type="dcterms:W3CDTF">2020-08-18T19:49:41Z</dcterms:created>
  <dcterms:modified xsi:type="dcterms:W3CDTF">2020-08-25T18:19:03Z</dcterms:modified>
</cp:coreProperties>
</file>