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5A"/>
    <a:srgbClr val="007040"/>
    <a:srgbClr val="15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ste%20Analista%20Controle%20Log&#237;stico%20J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RECEITA X PRODUTO  </a:t>
            </a:r>
          </a:p>
        </c:rich>
      </c:tx>
      <c:layout>
        <c:manualLayout>
          <c:xMode val="edge"/>
          <c:yMode val="edge"/>
          <c:x val="1.7530000601860194E-2"/>
          <c:y val="5.14324962660817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'Resumo de Vendas e Custos'!$X$16</c:f>
              <c:strCache>
                <c:ptCount val="1"/>
                <c:pt idx="0">
                  <c:v>Vendas 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7914-44CC-A509-6C4A990E338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14-44CC-A509-6C4A990E338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EF-428C-BAFB-DD2FC16FF06C}"/>
              </c:ext>
            </c:extLst>
          </c:dPt>
          <c:dLbls>
            <c:dLbl>
              <c:idx val="0"/>
              <c:layout>
                <c:manualLayout>
                  <c:x val="3.2731518295872446E-2"/>
                  <c:y val="4.869077973284260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14-44CC-A509-6C4A990E3387}"/>
                </c:ext>
              </c:extLst>
            </c:dLbl>
            <c:dLbl>
              <c:idx val="1"/>
              <c:layout>
                <c:manualLayout>
                  <c:x val="1.2475342600690146E-2"/>
                  <c:y val="2.0787233077493788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14-44CC-A509-6C4A990E3387}"/>
                </c:ext>
              </c:extLst>
            </c:dLbl>
            <c:dLbl>
              <c:idx val="2"/>
              <c:layout>
                <c:manualLayout>
                  <c:x val="-4.9155141172984879E-3"/>
                  <c:y val="-6.514593869570428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158215498074145"/>
                      <c:h val="0.243018544857236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DEF-428C-BAFB-DD2FC16FF0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'Resumo de Vendas e Custos'!$W$17:$W$19</c:f>
              <c:strCache>
                <c:ptCount val="3"/>
                <c:pt idx="0">
                  <c:v>Bobina</c:v>
                </c:pt>
                <c:pt idx="1">
                  <c:v>Caixa</c:v>
                </c:pt>
                <c:pt idx="2">
                  <c:v>Celulose</c:v>
                </c:pt>
              </c:strCache>
            </c:strRef>
          </c:cat>
          <c:val>
            <c:numRef>
              <c:f>'Resumo de Vendas e Custos'!$X$17:$X$19</c:f>
              <c:numCache>
                <c:formatCode>_("R$"* #,##0.00_);_("R$"* \(#,##0.00\);_("R$"* "-"??_);_(@_)</c:formatCode>
                <c:ptCount val="3"/>
                <c:pt idx="0">
                  <c:v>222750</c:v>
                </c:pt>
                <c:pt idx="1">
                  <c:v>582420</c:v>
                </c:pt>
                <c:pt idx="2">
                  <c:v>1010550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EF-428C-BAFB-DD2FC16FF06C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50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VENDAS X CLIENTE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562143586871477"/>
          <c:y val="0.174870487304678"/>
          <c:w val="0.76264547538812955"/>
          <c:h val="0.73153127905733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'Resumo de Vendas e Custos'!$X$22</c:f>
              <c:strCache>
                <c:ptCount val="1"/>
                <c:pt idx="0">
                  <c:v>Vendas  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FA-4A30-8BE6-72D3FF6D0719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FA-4A30-8BE6-72D3FF6D0719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AFA-4A30-8BE6-72D3FF6D0719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AFA-4A30-8BE6-72D3FF6D0719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6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AFA-4A30-8BE6-72D3FF6D0719}"/>
              </c:ext>
            </c:extLst>
          </c:dPt>
          <c:dLbls>
            <c:dLbl>
              <c:idx val="0"/>
              <c:layout>
                <c:manualLayout>
                  <c:x val="5.212603993239774E-3"/>
                  <c:y val="-9.429182055399262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FA-4A30-8BE6-72D3FF6D0719}"/>
                </c:ext>
              </c:extLst>
            </c:dLbl>
            <c:dLbl>
              <c:idx val="1"/>
              <c:layout>
                <c:manualLayout>
                  <c:x val="1.0584672834834091E-2"/>
                  <c:y val="-9.429182055399262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FA-4A30-8BE6-72D3FF6D0719}"/>
                </c:ext>
              </c:extLst>
            </c:dLbl>
            <c:dLbl>
              <c:idx val="2"/>
              <c:layout>
                <c:manualLayout>
                  <c:x val="-4.818780004888449E-4"/>
                  <c:y val="1.02864992532163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AFA-4A30-8BE6-72D3FF6D0719}"/>
                </c:ext>
              </c:extLst>
            </c:dLbl>
            <c:dLbl>
              <c:idx val="3"/>
              <c:layout>
                <c:manualLayout>
                  <c:x val="2.5711771544155797E-3"/>
                  <c:y val="5.14324962660812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AFA-4A30-8BE6-72D3FF6D0719}"/>
                </c:ext>
              </c:extLst>
            </c:dLbl>
            <c:dLbl>
              <c:idx val="4"/>
              <c:layout>
                <c:manualLayout>
                  <c:x val="-0.1872039909561756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AFA-4A30-8BE6-72D3FF6D07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'Resumo de Vendas e Custos'!$W$23:$W$27</c:f>
              <c:strCache>
                <c:ptCount val="5"/>
                <c:pt idx="0">
                  <c:v>Cliente "A"</c:v>
                </c:pt>
                <c:pt idx="1">
                  <c:v>Cliente "B"</c:v>
                </c:pt>
                <c:pt idx="2">
                  <c:v>Cliente "C"</c:v>
                </c:pt>
                <c:pt idx="3">
                  <c:v>Cliente "D"</c:v>
                </c:pt>
                <c:pt idx="4">
                  <c:v>Cliente "E"</c:v>
                </c:pt>
              </c:strCache>
            </c:strRef>
          </c:cat>
          <c:val>
            <c:numRef>
              <c:f>'Resumo de Vendas e Custos'!$X$23:$X$27</c:f>
              <c:numCache>
                <c:formatCode>_("R$"* #,##0.00_);_("R$"* \(#,##0.00\);_("R$"* "-"??_);_(@_)</c:formatCode>
                <c:ptCount val="5"/>
                <c:pt idx="0">
                  <c:v>291700</c:v>
                </c:pt>
                <c:pt idx="1">
                  <c:v>174900</c:v>
                </c:pt>
                <c:pt idx="2">
                  <c:v>338570</c:v>
                </c:pt>
                <c:pt idx="3">
                  <c:v>316600</c:v>
                </c:pt>
                <c:pt idx="4">
                  <c:v>693950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AFA-4A30-8BE6-72D3FF6D0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9448912"/>
        <c:axId val="1738634240"/>
      </c:barChart>
      <c:valAx>
        <c:axId val="17386342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out"/>
        <c:minorTickMark val="none"/>
        <c:tickLblPos val="nextTo"/>
        <c:crossAx val="1579448912"/>
        <c:crosses val="autoZero"/>
        <c:crossBetween val="between"/>
      </c:valAx>
      <c:catAx>
        <c:axId val="1579448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8634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Receitas mês</a:t>
            </a:r>
            <a:r>
              <a:rPr lang="pt-BR" sz="1400" b="1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Mês (em MILHARES DE R$)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'Resumo de Vendas e Custos'!$P$3</c:f>
              <c:strCache>
                <c:ptCount val="1"/>
                <c:pt idx="0">
                  <c:v>Vendas</c:v>
                </c:pt>
              </c:strCache>
            </c:strRef>
          </c:tx>
          <c:spPr>
            <a:pattFill prst="narHorz">
              <a:fgClr>
                <a:schemeClr val="accent6">
                  <a:tint val="77000"/>
                </a:schemeClr>
              </a:fgClr>
              <a:bgClr>
                <a:schemeClr val="accent6">
                  <a:tint val="77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>
                  <a:tint val="77000"/>
                </a:schemeClr>
              </a:innerShdw>
            </a:effectLst>
          </c:spPr>
          <c:invertIfNegative val="0"/>
          <c:dLbls>
            <c:dLbl>
              <c:idx val="2"/>
              <c:layout>
                <c:manualLayout>
                  <c:x val="4.91553694790435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2A-4CF8-BECA-BD110A1AE9E8}"/>
                </c:ext>
              </c:extLst>
            </c:dLbl>
            <c:dLbl>
              <c:idx val="3"/>
              <c:layout>
                <c:manualLayout>
                  <c:x val="7.3733054218566062E-3"/>
                  <c:y val="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C2A-4CF8-BECA-BD110A1AE9E8}"/>
                </c:ext>
              </c:extLst>
            </c:dLbl>
            <c:dLbl>
              <c:idx val="5"/>
              <c:layout>
                <c:manualLayout>
                  <c:x val="4.9155369479044041E-3"/>
                  <c:y val="4.62962962962954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2A-4CF8-BECA-BD110A1AE9E8}"/>
                </c:ext>
              </c:extLst>
            </c:dLbl>
            <c:dLbl>
              <c:idx val="6"/>
              <c:layout>
                <c:manualLayout>
                  <c:x val="-9.0117136337398438E-1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C2A-4CF8-BECA-BD110A1AE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'Resumo de Vendas e Custos'!$O$4:$O$12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Custos'!$P$4:$P$12</c:f>
              <c:numCache>
                <c:formatCode>#,##0.00_ ;\-#,##0.00\ </c:formatCode>
                <c:ptCount val="9"/>
                <c:pt idx="0">
                  <c:v>466700</c:v>
                </c:pt>
                <c:pt idx="1">
                  <c:v>349600</c:v>
                </c:pt>
                <c:pt idx="2">
                  <c:v>129500</c:v>
                </c:pt>
                <c:pt idx="3">
                  <c:v>205100</c:v>
                </c:pt>
                <c:pt idx="4">
                  <c:v>107420</c:v>
                </c:pt>
                <c:pt idx="5">
                  <c:v>121350</c:v>
                </c:pt>
                <c:pt idx="6">
                  <c:v>133000</c:v>
                </c:pt>
                <c:pt idx="7">
                  <c:v>125750</c:v>
                </c:pt>
                <c:pt idx="8">
                  <c:v>177300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A-4CF8-BECA-BD110A1AE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2040474335"/>
        <c:axId val="1493852351"/>
      </c:barChart>
      <c:lineChart>
        <c:grouping val="standard"/>
        <c:varyColors val="0"/>
        <c:ser>
          <c:idx val="1"/>
          <c:order val="1"/>
          <c:tx>
            <c:strRef>
              <c:f>'Resumo de Vendas e Custos'!$S$3</c:f>
              <c:strCache>
                <c:ptCount val="1"/>
                <c:pt idx="0">
                  <c:v>Receita Líquida </c:v>
                </c:pt>
              </c:strCache>
            </c:strRef>
          </c:tx>
          <c:spPr>
            <a:ln w="28575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7040"/>
              </a:solidFill>
              <a:ln>
                <a:solidFill>
                  <a:schemeClr val="bg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5.8009528787726063E-2"/>
                  <c:y val="0.1388542578011081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C2A-4CF8-BECA-BD110A1AE9E8}"/>
                </c:ext>
              </c:extLst>
            </c:dLbl>
            <c:dLbl>
              <c:idx val="4"/>
              <c:layout>
                <c:manualLayout>
                  <c:x val="-4.99480481931628E-2"/>
                  <c:y val="5.0891294838145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2A-4CF8-BECA-BD110A1AE9E8}"/>
                </c:ext>
              </c:extLst>
            </c:dLbl>
            <c:dLbl>
              <c:idx val="5"/>
              <c:layout>
                <c:manualLayout>
                  <c:x val="-4.5032511245258394E-2"/>
                  <c:y val="7.4039442986293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C2A-4CF8-BECA-BD110A1AE9E8}"/>
                </c:ext>
              </c:extLst>
            </c:dLbl>
            <c:dLbl>
              <c:idx val="6"/>
              <c:layout>
                <c:manualLayout>
                  <c:x val="-4.994804819316289E-2"/>
                  <c:y val="7.4039442986293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2A-4CF8-BECA-BD110A1AE9E8}"/>
                </c:ext>
              </c:extLst>
            </c:dLbl>
            <c:dLbl>
              <c:idx val="7"/>
              <c:layout>
                <c:manualLayout>
                  <c:x val="-4.99480481931628E-2"/>
                  <c:y val="7.40394429862932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C2A-4CF8-BECA-BD110A1AE9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9F5A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'Resumo de Vendas e Custos'!$O$4:$O$12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Custos'!$S$4:$S$12</c:f>
              <c:numCache>
                <c:formatCode>#,##0.00_ ;\-#,##0.00\ </c:formatCode>
                <c:ptCount val="9"/>
                <c:pt idx="0">
                  <c:v>337890.8</c:v>
                </c:pt>
                <c:pt idx="1">
                  <c:v>253110.39999999997</c:v>
                </c:pt>
                <c:pt idx="2">
                  <c:v>93758</c:v>
                </c:pt>
                <c:pt idx="3">
                  <c:v>148492.39999999997</c:v>
                </c:pt>
                <c:pt idx="4">
                  <c:v>77772.079999999987</c:v>
                </c:pt>
                <c:pt idx="5">
                  <c:v>87857.4</c:v>
                </c:pt>
                <c:pt idx="6">
                  <c:v>96292</c:v>
                </c:pt>
                <c:pt idx="7">
                  <c:v>91043</c:v>
                </c:pt>
                <c:pt idx="8">
                  <c:v>128365.2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A-4CF8-BECA-BD110A1AE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0474335"/>
        <c:axId val="1493852351"/>
      </c:lineChart>
      <c:catAx>
        <c:axId val="20404743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3852351"/>
        <c:crosses val="autoZero"/>
        <c:auto val="1"/>
        <c:lblAlgn val="ctr"/>
        <c:lblOffset val="10"/>
        <c:noMultiLvlLbl val="0"/>
      </c:catAx>
      <c:valAx>
        <c:axId val="1493852351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  <a:prstDash val="lgDash"/>
            </a:ln>
            <a:effectLst/>
          </c:spPr>
        </c:majorGridlines>
        <c:numFmt formatCode="_(&quot;R$&quot;* #,##0.00_);_(&quot;R$&quot;* \(#,##0.00\);_(&quot;R$&quot;* &quot;-&quot;??_);_(@_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40474335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[Teste Analista Controle Logístico Jr - Alexandre Neres de Lima.xlsx]Resumo de Vendas e Custos!Tabela dinâmica5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'Resumo de Vendas e Custos'!$AH$16</c:f>
              <c:strCache>
                <c:ptCount val="1"/>
                <c:pt idx="0">
                  <c:v>Custos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'Resumo de Vendas e Custos'!$AE$17:$AE$26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Custos'!$AH$17:$AH$26</c:f>
              <c:numCache>
                <c:formatCode>#,##0.00</c:formatCode>
                <c:ptCount val="9"/>
                <c:pt idx="0">
                  <c:v>266000</c:v>
                </c:pt>
                <c:pt idx="1">
                  <c:v>185130</c:v>
                </c:pt>
                <c:pt idx="2">
                  <c:v>64086.599999999991</c:v>
                </c:pt>
                <c:pt idx="3">
                  <c:v>113537.7</c:v>
                </c:pt>
                <c:pt idx="4">
                  <c:v>60021.66</c:v>
                </c:pt>
                <c:pt idx="5">
                  <c:v>58685.739999999991</c:v>
                </c:pt>
                <c:pt idx="6">
                  <c:v>66268.98000000001</c:v>
                </c:pt>
                <c:pt idx="7">
                  <c:v>54270.39</c:v>
                </c:pt>
                <c:pt idx="8">
                  <c:v>86456.72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4-47B3-8391-3C58C7C8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0813775"/>
        <c:axId val="482900959"/>
      </c:barChart>
      <c:lineChart>
        <c:grouping val="stacked"/>
        <c:varyColors val="0"/>
        <c:ser>
          <c:idx val="0"/>
          <c:order val="0"/>
          <c:tx>
            <c:strRef>
              <c:f>'Resumo de Vendas e Custos'!$AF$16</c:f>
              <c:strCache>
                <c:ptCount val="1"/>
                <c:pt idx="0">
                  <c:v>Desp. Adm 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'Resumo de Vendas e Custos'!$AE$17:$AE$26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Custos'!$AF$17:$AF$26</c:f>
              <c:numCache>
                <c:formatCode>#,##0.00</c:formatCode>
                <c:ptCount val="9"/>
                <c:pt idx="0">
                  <c:v>8000</c:v>
                </c:pt>
                <c:pt idx="1">
                  <c:v>7800</c:v>
                </c:pt>
                <c:pt idx="2">
                  <c:v>9000</c:v>
                </c:pt>
                <c:pt idx="3">
                  <c:v>9100</c:v>
                </c:pt>
                <c:pt idx="4">
                  <c:v>5000</c:v>
                </c:pt>
                <c:pt idx="5">
                  <c:v>7500</c:v>
                </c:pt>
                <c:pt idx="6">
                  <c:v>8000</c:v>
                </c:pt>
                <c:pt idx="7">
                  <c:v>8300</c:v>
                </c:pt>
                <c:pt idx="8">
                  <c:v>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B4-47B3-8391-3C58C7C8CE01}"/>
            </c:ext>
          </c:extLst>
        </c:ser>
        <c:ser>
          <c:idx val="1"/>
          <c:order val="1"/>
          <c:tx>
            <c:strRef>
              <c:f>'Resumo de Vendas e Custos'!$AG$16</c:f>
              <c:strCache>
                <c:ptCount val="1"/>
                <c:pt idx="0">
                  <c:v>Desp. Vendas </c:v>
                </c:pt>
              </c:strCache>
            </c:strRef>
          </c:tx>
          <c:spPr>
            <a:ln w="34925" cap="rnd">
              <a:solidFill>
                <a:srgbClr val="15FF7F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bg1"/>
              </a:solidFill>
              <a:ln w="9525">
                <a:solidFill>
                  <a:srgbClr val="007040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'Resumo de Vendas e Custos'!$AE$17:$AE$26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Custos'!$AG$17:$AG$26</c:f>
              <c:numCache>
                <c:formatCode>#,##0.00</c:formatCode>
                <c:ptCount val="9"/>
                <c:pt idx="0">
                  <c:v>3000</c:v>
                </c:pt>
                <c:pt idx="1">
                  <c:v>3100</c:v>
                </c:pt>
                <c:pt idx="2">
                  <c:v>3200</c:v>
                </c:pt>
                <c:pt idx="3">
                  <c:v>3150</c:v>
                </c:pt>
                <c:pt idx="4">
                  <c:v>2800</c:v>
                </c:pt>
                <c:pt idx="5">
                  <c:v>2950</c:v>
                </c:pt>
                <c:pt idx="6">
                  <c:v>2900</c:v>
                </c:pt>
                <c:pt idx="7">
                  <c:v>2850</c:v>
                </c:pt>
                <c:pt idx="8">
                  <c:v>2700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B4-47B3-8391-3C58C7C8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806735"/>
        <c:axId val="773187695"/>
      </c:lineChart>
      <c:catAx>
        <c:axId val="73081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2900959"/>
        <c:crosses val="autoZero"/>
        <c:auto val="1"/>
        <c:lblAlgn val="ctr"/>
        <c:lblOffset val="100"/>
        <c:noMultiLvlLbl val="0"/>
      </c:catAx>
      <c:valAx>
        <c:axId val="48290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custos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0813775"/>
        <c:crosses val="autoZero"/>
        <c:crossBetween val="between"/>
      </c:valAx>
      <c:valAx>
        <c:axId val="77318769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DESPESAS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8806735"/>
        <c:crosses val="max"/>
        <c:crossBetween val="between"/>
      </c:valAx>
      <c:catAx>
        <c:axId val="7188067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731876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7040"/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Distribuição de despesas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213657069471687E-3"/>
          <c:y val="0.13540208515602217"/>
          <c:w val="0.9930607626317598"/>
          <c:h val="0.79646434820647438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CFA7-4347-9FB7-100940744ABA}"/>
              </c:ext>
            </c:extLst>
          </c:dPt>
          <c:dPt>
            <c:idx val="1"/>
            <c:bubble3D val="0"/>
            <c:spPr>
              <a:solidFill>
                <a:srgbClr val="00704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CFA7-4347-9FB7-100940744ABA}"/>
              </c:ext>
            </c:extLst>
          </c:dPt>
          <c:dLbls>
            <c:dLbl>
              <c:idx val="0"/>
              <c:layout>
                <c:manualLayout>
                  <c:x val="-0.24365655324179525"/>
                  <c:y val="-0.31481481481481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00704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A7-4347-9FB7-100940744ABA}"/>
                </c:ext>
              </c:extLst>
            </c:dLbl>
            <c:dLbl>
              <c:idx val="1"/>
              <c:layout>
                <c:manualLayout>
                  <c:x val="0.22984097548066246"/>
                  <c:y val="0.122685185185185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413884052392784"/>
                      <c:h val="0.26009259259259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FA7-4347-9FB7-100940744AB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 Adm Vendas'!$A$2:$A$3</c:f>
              <c:strCache>
                <c:ptCount val="2"/>
                <c:pt idx="0">
                  <c:v>Desp. Administrativas</c:v>
                </c:pt>
                <c:pt idx="1">
                  <c:v>Desp. Vendas</c:v>
                </c:pt>
              </c:strCache>
            </c:strRef>
          </c:cat>
          <c:val>
            <c:numRef>
              <c:f>'Tab Adm Vendas'!$K$2:$K$3</c:f>
              <c:numCache>
                <c:formatCode>_(* #,##0.00_);_(* \(#,##0.00\);_(* "-"??_);_(@_)</c:formatCode>
                <c:ptCount val="2"/>
                <c:pt idx="0">
                  <c:v>71200</c:v>
                </c:pt>
                <c:pt idx="1">
                  <c:v>26650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A7-4347-9FB7-100940744AB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29274052208838"/>
          <c:y val="0.89389362787984838"/>
          <c:w val="0.71409744719373669"/>
          <c:h val="0.103843113134983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LUCRO</a:t>
            </a:r>
            <a:r>
              <a:rPr lang="en-US" sz="1600" baseline="0" dirty="0"/>
              <a:t> LÍQUIDO (EM MILHARES DE R$)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'Resumo de Vendas e Custos'!$U$3</c:f>
              <c:strCache>
                <c:ptCount val="1"/>
                <c:pt idx="0">
                  <c:v>Lucro Liquido 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007040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'Resumo de Vendas e Custos'!$O$4:$O$12</c:f>
              <c:strCache>
                <c:ptCount val="9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ago</c:v>
                </c:pt>
                <c:pt idx="5">
                  <c:v>set</c:v>
                </c:pt>
                <c:pt idx="6">
                  <c:v>out</c:v>
                </c:pt>
                <c:pt idx="7">
                  <c:v>nov</c:v>
                </c:pt>
                <c:pt idx="8">
                  <c:v>dez</c:v>
                </c:pt>
              </c:strCache>
            </c:strRef>
          </c:cat>
          <c:val>
            <c:numRef>
              <c:f>'Resumo de Vendas e Custos'!$U$4:$U$12</c:f>
              <c:numCache>
                <c:formatCode>#,##0.00_ ;\-#,##0.00\ </c:formatCode>
                <c:ptCount val="9"/>
                <c:pt idx="0">
                  <c:v>71890.8</c:v>
                </c:pt>
                <c:pt idx="1">
                  <c:v>67980.399999999994</c:v>
                </c:pt>
                <c:pt idx="2">
                  <c:v>29671.400000000005</c:v>
                </c:pt>
                <c:pt idx="3">
                  <c:v>34954.69999999999</c:v>
                </c:pt>
                <c:pt idx="4">
                  <c:v>17750.419999999995</c:v>
                </c:pt>
                <c:pt idx="5">
                  <c:v>29171.660000000007</c:v>
                </c:pt>
                <c:pt idx="6">
                  <c:v>30023.019999999997</c:v>
                </c:pt>
                <c:pt idx="7">
                  <c:v>36772.61</c:v>
                </c:pt>
                <c:pt idx="8">
                  <c:v>41908.479999999996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5-4B3D-BA75-7882809C58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30317487"/>
        <c:axId val="773205167"/>
      </c:barChart>
      <c:catAx>
        <c:axId val="63031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73205167"/>
        <c:crosses val="autoZero"/>
        <c:auto val="1"/>
        <c:lblAlgn val="ctr"/>
        <c:lblOffset val="100"/>
        <c:noMultiLvlLbl val="0"/>
      </c:catAx>
      <c:valAx>
        <c:axId val="7732051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_ ;\-#,##0.00\ " sourceLinked="1"/>
        <c:majorTickMark val="none"/>
        <c:minorTickMark val="none"/>
        <c:tickLblPos val="nextTo"/>
        <c:crossAx val="630317487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FEA8B-0C1F-4346-B613-2D28C80D2FB2}" type="datetimeFigureOut">
              <a:rPr lang="pt-BR" smtClean="0"/>
              <a:t>15/09/2020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2CDDA-B61C-4288-9C8D-FCD5EF7B6F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7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objeto, relógio, placar&#10;&#10;Descrição gerada automaticamente">
            <a:extLst>
              <a:ext uri="{FF2B5EF4-FFF2-40B4-BE49-F238E27FC236}">
                <a16:creationId xmlns:a16="http://schemas.microsoft.com/office/drawing/2014/main" id="{7FE1150C-1F68-4173-9085-CEA3FDF248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5"/>
          <a:stretch/>
        </p:blipFill>
        <p:spPr>
          <a:xfrm>
            <a:off x="387220" y="302936"/>
            <a:ext cx="1634764" cy="8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7333E82-9A81-4208-BBD7-B228EEC40928}"/>
              </a:ext>
            </a:extLst>
          </p:cNvPr>
          <p:cNvSpPr/>
          <p:nvPr userDrawn="1"/>
        </p:nvSpPr>
        <p:spPr>
          <a:xfrm>
            <a:off x="0" y="6380339"/>
            <a:ext cx="12192000" cy="477661"/>
          </a:xfrm>
          <a:prstGeom prst="rect">
            <a:avLst/>
          </a:prstGeom>
          <a:solidFill>
            <a:srgbClr val="009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7D2AFA-67F7-4061-95CD-155328CD0163}"/>
              </a:ext>
            </a:extLst>
          </p:cNvPr>
          <p:cNvSpPr txBox="1"/>
          <p:nvPr userDrawn="1"/>
        </p:nvSpPr>
        <p:spPr>
          <a:xfrm>
            <a:off x="5512157" y="6450679"/>
            <a:ext cx="13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KLABIN S.A.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C2D097-E171-4AE4-AE63-D46E6285E719}"/>
              </a:ext>
            </a:extLst>
          </p:cNvPr>
          <p:cNvSpPr txBox="1"/>
          <p:nvPr userDrawn="1"/>
        </p:nvSpPr>
        <p:spPr>
          <a:xfrm>
            <a:off x="9594762" y="6450679"/>
            <a:ext cx="183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RESULTADO 2020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BCFB452-936E-4A34-AB3B-6CA1630292DF}"/>
              </a:ext>
            </a:extLst>
          </p:cNvPr>
          <p:cNvSpPr/>
          <p:nvPr userDrawn="1"/>
        </p:nvSpPr>
        <p:spPr>
          <a:xfrm>
            <a:off x="0" y="0"/>
            <a:ext cx="12192000" cy="477661"/>
          </a:xfrm>
          <a:prstGeom prst="rect">
            <a:avLst/>
          </a:prstGeom>
          <a:solidFill>
            <a:srgbClr val="009F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0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1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4A66EB1-94BF-437F-AA5E-565BC408C33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8710" y="1963815"/>
            <a:ext cx="2682240" cy="46051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9F5A"/>
                </a:solidFill>
              </a:rPr>
              <a:t>APRESENTAÇÃO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39053B-4310-4CE2-A9C9-DEB837F22F5A}"/>
              </a:ext>
            </a:extLst>
          </p:cNvPr>
          <p:cNvSpPr/>
          <p:nvPr/>
        </p:nvSpPr>
        <p:spPr>
          <a:xfrm>
            <a:off x="358710" y="2194071"/>
            <a:ext cx="515647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8000" b="1" cap="none" spc="0" dirty="0">
                <a:ln w="0"/>
                <a:solidFill>
                  <a:srgbClr val="009F5A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RESULTADO</a:t>
            </a:r>
            <a:br>
              <a:rPr lang="pt-BR" sz="8000" b="1" cap="none" spc="0" dirty="0">
                <a:ln w="0"/>
                <a:solidFill>
                  <a:srgbClr val="009F5A"/>
                </a:soli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pt-BR" sz="8000" b="1" cap="none" spc="0" dirty="0">
                <a:ln w="0"/>
                <a:solidFill>
                  <a:srgbClr val="009F5A"/>
                </a:solidFill>
                <a:effectLst>
                  <a:reflection blurRad="6350" stA="53000" endA="300" endPos="35500" dir="5400000" sy="-90000" algn="bl" rotWithShape="0"/>
                </a:effectLst>
              </a:rPr>
              <a:t>2020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3BD4DA8-336B-4684-8960-D99ECA34981E}"/>
              </a:ext>
            </a:extLst>
          </p:cNvPr>
          <p:cNvCxnSpPr/>
          <p:nvPr/>
        </p:nvCxnSpPr>
        <p:spPr>
          <a:xfrm>
            <a:off x="6387737" y="1371600"/>
            <a:ext cx="0" cy="4389120"/>
          </a:xfrm>
          <a:prstGeom prst="line">
            <a:avLst/>
          </a:prstGeom>
          <a:ln w="28575">
            <a:solidFill>
              <a:srgbClr val="009F5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2BA3DC-935D-48D6-808C-DF9F72FF760C}"/>
              </a:ext>
            </a:extLst>
          </p:cNvPr>
          <p:cNvSpPr txBox="1"/>
          <p:nvPr/>
        </p:nvSpPr>
        <p:spPr>
          <a:xfrm>
            <a:off x="6948268" y="2128756"/>
            <a:ext cx="382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40"/>
                </a:solidFill>
              </a:rPr>
              <a:t>Análise de Receitas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A70BFA-A53A-4BE9-8443-555DAA0C99CB}"/>
              </a:ext>
            </a:extLst>
          </p:cNvPr>
          <p:cNvSpPr txBox="1"/>
          <p:nvPr/>
        </p:nvSpPr>
        <p:spPr>
          <a:xfrm>
            <a:off x="6948268" y="3381494"/>
            <a:ext cx="382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40"/>
                </a:solidFill>
              </a:rPr>
              <a:t>Análise de Custos e Despesas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1CB729-1902-4EEC-B1BB-40CAA3447936}"/>
              </a:ext>
            </a:extLst>
          </p:cNvPr>
          <p:cNvSpPr txBox="1"/>
          <p:nvPr/>
        </p:nvSpPr>
        <p:spPr>
          <a:xfrm>
            <a:off x="6948268" y="4563618"/>
            <a:ext cx="382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7040"/>
                </a:solidFill>
              </a:rPr>
              <a:t>Resultado Operacional e Final</a:t>
            </a:r>
          </a:p>
        </p:txBody>
      </p:sp>
    </p:spTree>
    <p:extLst>
      <p:ext uri="{BB962C8B-B14F-4D97-AF65-F5344CB8AC3E}">
        <p14:creationId xmlns:p14="http://schemas.microsoft.com/office/powerpoint/2010/main" val="267844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5571072-D50E-4832-AEDD-D7148918E8EC}"/>
              </a:ext>
            </a:extLst>
          </p:cNvPr>
          <p:cNvCxnSpPr>
            <a:cxnSpLocks/>
          </p:cNvCxnSpPr>
          <p:nvPr/>
        </p:nvCxnSpPr>
        <p:spPr>
          <a:xfrm>
            <a:off x="6096000" y="685800"/>
            <a:ext cx="0" cy="5546188"/>
          </a:xfrm>
          <a:prstGeom prst="line">
            <a:avLst/>
          </a:prstGeom>
          <a:ln w="28575">
            <a:solidFill>
              <a:srgbClr val="009F5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FE0338-6AB5-49B8-9445-D41690EC7B70}"/>
              </a:ext>
            </a:extLst>
          </p:cNvPr>
          <p:cNvSpPr txBox="1"/>
          <p:nvPr/>
        </p:nvSpPr>
        <p:spPr>
          <a:xfrm>
            <a:off x="444124" y="54255"/>
            <a:ext cx="13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RECEITAS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A55693-02AD-4E36-A703-CBF05A152500}"/>
              </a:ext>
            </a:extLst>
          </p:cNvPr>
          <p:cNvSpPr txBox="1"/>
          <p:nvPr/>
        </p:nvSpPr>
        <p:spPr>
          <a:xfrm>
            <a:off x="444137" y="6473150"/>
            <a:ext cx="4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2EFFB70-6CB6-45A6-A1A9-E80684022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916915"/>
              </p:ext>
            </p:extLst>
          </p:nvPr>
        </p:nvGraphicFramePr>
        <p:xfrm>
          <a:off x="6580564" y="685800"/>
          <a:ext cx="51673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07BE9F4B-E27C-495E-B893-E488490D1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24214"/>
              </p:ext>
            </p:extLst>
          </p:nvPr>
        </p:nvGraphicFramePr>
        <p:xfrm>
          <a:off x="6372681" y="3429000"/>
          <a:ext cx="58193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6B6BE185-B9CE-4AF8-B82D-326A30173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321868"/>
              </p:ext>
            </p:extLst>
          </p:nvPr>
        </p:nvGraphicFramePr>
        <p:xfrm>
          <a:off x="444123" y="685800"/>
          <a:ext cx="51672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2736B34-8F59-4CF2-9C05-EAE07A43BE80}"/>
              </a:ext>
            </a:extLst>
          </p:cNvPr>
          <p:cNvGrpSpPr/>
          <p:nvPr/>
        </p:nvGrpSpPr>
        <p:grpSpPr>
          <a:xfrm>
            <a:off x="862150" y="3691213"/>
            <a:ext cx="4167215" cy="1030454"/>
            <a:chOff x="6719388" y="3458894"/>
            <a:chExt cx="4167215" cy="1030454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9E875468-51EF-4BE3-9FDB-89CBE0BE6FB1}"/>
                </a:ext>
              </a:extLst>
            </p:cNvPr>
            <p:cNvGrpSpPr/>
            <p:nvPr/>
          </p:nvGrpSpPr>
          <p:grpSpPr>
            <a:xfrm>
              <a:off x="6719388" y="3458894"/>
              <a:ext cx="4167215" cy="1030454"/>
              <a:chOff x="6686580" y="3611884"/>
              <a:chExt cx="2244212" cy="1030454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014DD83A-6F41-408E-87D6-2187EA81B730}"/>
                  </a:ext>
                </a:extLst>
              </p:cNvPr>
              <p:cNvSpPr/>
              <p:nvPr/>
            </p:nvSpPr>
            <p:spPr>
              <a:xfrm>
                <a:off x="6686580" y="3611884"/>
                <a:ext cx="2244212" cy="10304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4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4A78FAFB-027F-49F5-A8B8-6617D9F7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287" y="3764874"/>
                <a:ext cx="0" cy="717452"/>
              </a:xfrm>
              <a:prstGeom prst="line">
                <a:avLst/>
              </a:prstGeom>
              <a:ln w="28575">
                <a:solidFill>
                  <a:srgbClr val="009F5A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35F7A71-A98B-471E-A47F-134C5ABDB295}"/>
                  </a:ext>
                </a:extLst>
              </p:cNvPr>
              <p:cNvSpPr txBox="1"/>
              <p:nvPr/>
            </p:nvSpPr>
            <p:spPr>
              <a:xfrm>
                <a:off x="6873070" y="3738272"/>
                <a:ext cx="11274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Total de Vendas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6ECB154-3646-4F34-A005-2747AC908A73}"/>
                  </a:ext>
                </a:extLst>
              </p:cNvPr>
              <p:cNvSpPr txBox="1"/>
              <p:nvPr/>
            </p:nvSpPr>
            <p:spPr>
              <a:xfrm>
                <a:off x="6873070" y="4055731"/>
                <a:ext cx="11274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R$ 1.815.720,00</a:t>
                </a:r>
              </a:p>
            </p:txBody>
          </p:sp>
        </p:grpSp>
        <p:pic>
          <p:nvPicPr>
            <p:cNvPr id="29" name="Imagem 2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1CAE08C6-B6FF-4677-A12E-E368F278F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16B2F"/>
                </a:clrFrom>
                <a:clrTo>
                  <a:srgbClr val="216B2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5444" y="3611884"/>
              <a:ext cx="801623" cy="717452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852DD31-EF8F-410A-AAA8-88446B18C6CF}"/>
              </a:ext>
            </a:extLst>
          </p:cNvPr>
          <p:cNvGrpSpPr/>
          <p:nvPr/>
        </p:nvGrpSpPr>
        <p:grpSpPr>
          <a:xfrm>
            <a:off x="862149" y="4945504"/>
            <a:ext cx="4167195" cy="1030454"/>
            <a:chOff x="862149" y="4945504"/>
            <a:chExt cx="4167195" cy="1030454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6AB5D6DC-A575-4658-87E9-768A0CEEF35E}"/>
                </a:ext>
              </a:extLst>
            </p:cNvPr>
            <p:cNvGrpSpPr/>
            <p:nvPr/>
          </p:nvGrpSpPr>
          <p:grpSpPr>
            <a:xfrm>
              <a:off x="862149" y="4945504"/>
              <a:ext cx="4167195" cy="1030454"/>
              <a:chOff x="6611815" y="3611884"/>
              <a:chExt cx="2307076" cy="1030454"/>
            </a:xfrm>
          </p:grpSpPr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D41E4C6F-2B26-4E71-8E4E-124E2A98A0BA}"/>
                  </a:ext>
                </a:extLst>
              </p:cNvPr>
              <p:cNvSpPr/>
              <p:nvPr/>
            </p:nvSpPr>
            <p:spPr>
              <a:xfrm>
                <a:off x="6611815" y="3611884"/>
                <a:ext cx="2307076" cy="10304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4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2D1137B-A74B-4E76-9FC3-4419FC074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764" y="3776656"/>
                <a:ext cx="0" cy="717452"/>
              </a:xfrm>
              <a:prstGeom prst="line">
                <a:avLst/>
              </a:prstGeom>
              <a:ln w="28575">
                <a:solidFill>
                  <a:srgbClr val="009F5A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9F7673D-7586-409E-BADC-994F8F1184D3}"/>
                  </a:ext>
                </a:extLst>
              </p:cNvPr>
              <p:cNvSpPr txBox="1"/>
              <p:nvPr/>
            </p:nvSpPr>
            <p:spPr>
              <a:xfrm>
                <a:off x="6764248" y="3721644"/>
                <a:ext cx="16881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Total de Receita Líquida</a:t>
                </a: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890EF6B-0D3E-4952-92E5-06D85D28A599}"/>
                  </a:ext>
                </a:extLst>
              </p:cNvPr>
              <p:cNvSpPr txBox="1"/>
              <p:nvPr/>
            </p:nvSpPr>
            <p:spPr>
              <a:xfrm>
                <a:off x="6764248" y="4063221"/>
                <a:ext cx="114593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R$ 1.314.581,28</a:t>
                </a:r>
              </a:p>
            </p:txBody>
          </p:sp>
        </p:grpSp>
        <p:pic>
          <p:nvPicPr>
            <p:cNvPr id="35" name="Imagem 34" descr="Uma imagem contendo placar, desenho&#10;&#10;Descrição gerada automaticamente">
              <a:extLst>
                <a:ext uri="{FF2B5EF4-FFF2-40B4-BE49-F238E27FC236}">
                  <a16:creationId xmlns:a16="http://schemas.microsoft.com/office/drawing/2014/main" id="{D0EAE57A-DCE7-4075-8BFB-12A42C07D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0548" y="5155523"/>
              <a:ext cx="1023053" cy="610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7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10" grpId="0">
        <p:bldSub>
          <a:bldChart bld="category"/>
        </p:bldSub>
      </p:bldGraphic>
      <p:bldGraphic spid="12" grpId="0">
        <p:bldSub>
          <a:bldChart bld="category"/>
        </p:bldSub>
      </p:bldGraphic>
      <p:bldGraphic spid="13" grpId="0">
        <p:bldSub>
          <a:bldChart bld="category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FE0338-6AB5-49B8-9445-D41690EC7B70}"/>
              </a:ext>
            </a:extLst>
          </p:cNvPr>
          <p:cNvSpPr txBox="1"/>
          <p:nvPr/>
        </p:nvSpPr>
        <p:spPr>
          <a:xfrm>
            <a:off x="444137" y="52472"/>
            <a:ext cx="150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DESPESAS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A55693-02AD-4E36-A703-CBF05A152500}"/>
              </a:ext>
            </a:extLst>
          </p:cNvPr>
          <p:cNvSpPr txBox="1"/>
          <p:nvPr/>
        </p:nvSpPr>
        <p:spPr>
          <a:xfrm>
            <a:off x="444137" y="6473150"/>
            <a:ext cx="4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5FBBA3-5492-4451-8FE4-C659F211F955}"/>
              </a:ext>
            </a:extLst>
          </p:cNvPr>
          <p:cNvSpPr txBox="1"/>
          <p:nvPr/>
        </p:nvSpPr>
        <p:spPr>
          <a:xfrm>
            <a:off x="6447691" y="52472"/>
            <a:ext cx="166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RESULTADO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452F64F-89C1-43E3-BF7A-903A090AF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269981"/>
              </p:ext>
            </p:extLst>
          </p:nvPr>
        </p:nvGraphicFramePr>
        <p:xfrm>
          <a:off x="653143" y="3488788"/>
          <a:ext cx="50559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D96CC8E-248C-449D-B668-7FB7180FC094}"/>
              </a:ext>
            </a:extLst>
          </p:cNvPr>
          <p:cNvCxnSpPr>
            <a:cxnSpLocks/>
          </p:cNvCxnSpPr>
          <p:nvPr/>
        </p:nvCxnSpPr>
        <p:spPr>
          <a:xfrm>
            <a:off x="6096000" y="685800"/>
            <a:ext cx="0" cy="5546188"/>
          </a:xfrm>
          <a:prstGeom prst="line">
            <a:avLst/>
          </a:prstGeom>
          <a:ln w="28575">
            <a:solidFill>
              <a:srgbClr val="009F5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3C81CEED-2BCD-46D3-B34F-8038AFF41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45096"/>
              </p:ext>
            </p:extLst>
          </p:nvPr>
        </p:nvGraphicFramePr>
        <p:xfrm>
          <a:off x="653142" y="626012"/>
          <a:ext cx="5055887" cy="280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Gráfico 44">
            <a:extLst>
              <a:ext uri="{FF2B5EF4-FFF2-40B4-BE49-F238E27FC236}">
                <a16:creationId xmlns:a16="http://schemas.microsoft.com/office/drawing/2014/main" id="{1838E535-ECB7-4777-A61C-6514B1A580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872323"/>
              </p:ext>
            </p:extLst>
          </p:nvPr>
        </p:nvGraphicFramePr>
        <p:xfrm>
          <a:off x="6257111" y="692759"/>
          <a:ext cx="5656206" cy="3033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0351B41-DF4A-4618-B9A4-D6DBEB8B5320}"/>
              </a:ext>
            </a:extLst>
          </p:cNvPr>
          <p:cNvGrpSpPr/>
          <p:nvPr/>
        </p:nvGrpSpPr>
        <p:grpSpPr>
          <a:xfrm>
            <a:off x="9153084" y="3939561"/>
            <a:ext cx="2840486" cy="1038725"/>
            <a:chOff x="9153083" y="3633636"/>
            <a:chExt cx="2840486" cy="1038725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81A5C731-665F-4AF4-97DE-F17DF9D6D315}"/>
                </a:ext>
              </a:extLst>
            </p:cNvPr>
            <p:cNvSpPr/>
            <p:nvPr/>
          </p:nvSpPr>
          <p:spPr>
            <a:xfrm>
              <a:off x="9153083" y="3633636"/>
              <a:ext cx="2840486" cy="1038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4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D6580CDC-4345-48A1-A290-91A802F5AFDA}"/>
                </a:ext>
              </a:extLst>
            </p:cNvPr>
            <p:cNvCxnSpPr>
              <a:cxnSpLocks/>
            </p:cNvCxnSpPr>
            <p:nvPr/>
          </p:nvCxnSpPr>
          <p:spPr>
            <a:xfrm>
              <a:off x="9350196" y="3751667"/>
              <a:ext cx="0" cy="772464"/>
            </a:xfrm>
            <a:prstGeom prst="line">
              <a:avLst/>
            </a:prstGeom>
            <a:ln w="28575">
              <a:solidFill>
                <a:srgbClr val="00704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0597CB0-5EDF-4DB1-A64A-7012484D77FB}"/>
                </a:ext>
              </a:extLst>
            </p:cNvPr>
            <p:cNvSpPr txBox="1"/>
            <p:nvPr/>
          </p:nvSpPr>
          <p:spPr>
            <a:xfrm>
              <a:off x="9405683" y="3751667"/>
              <a:ext cx="1741715" cy="27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7040"/>
                  </a:solidFill>
                </a:rPr>
                <a:t>Total de Despesas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B8F3FC6-C356-461C-A398-EE49A5CCAFD2}"/>
                </a:ext>
              </a:extLst>
            </p:cNvPr>
            <p:cNvSpPr txBox="1"/>
            <p:nvPr/>
          </p:nvSpPr>
          <p:spPr>
            <a:xfrm>
              <a:off x="9405683" y="4093244"/>
              <a:ext cx="1898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pt-BR" sz="2200" b="1" dirty="0">
                  <a:ln>
                    <a:solidFill>
                      <a:srgbClr val="FF0000"/>
                    </a:solidFill>
                  </a:ln>
                  <a:solidFill>
                    <a:schemeClr val="accent4"/>
                  </a:solidFill>
                </a:rPr>
                <a:t>R$ 97.850,00</a:t>
              </a:r>
            </a:p>
          </p:txBody>
        </p:sp>
        <p:pic>
          <p:nvPicPr>
            <p:cNvPr id="55" name="Imagem 54" descr="Fundo preto com letras brancas&#10;&#10;Descrição gerada automaticamente">
              <a:extLst>
                <a:ext uri="{FF2B5EF4-FFF2-40B4-BE49-F238E27FC236}">
                  <a16:creationId xmlns:a16="http://schemas.microsoft.com/office/drawing/2014/main" id="{05286123-90F6-43EF-B163-A6C056BF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4651" y="3757365"/>
              <a:ext cx="392870" cy="761067"/>
            </a:xfrm>
            <a:prstGeom prst="rect">
              <a:avLst/>
            </a:prstGeom>
          </p:spPr>
        </p:pic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7DA01F6-3DBE-4C74-8A71-A6DDB5B5F358}"/>
              </a:ext>
            </a:extLst>
          </p:cNvPr>
          <p:cNvGrpSpPr/>
          <p:nvPr/>
        </p:nvGrpSpPr>
        <p:grpSpPr>
          <a:xfrm>
            <a:off x="6257112" y="3939561"/>
            <a:ext cx="2840486" cy="1030454"/>
            <a:chOff x="6257111" y="3633636"/>
            <a:chExt cx="2840486" cy="1030454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8FF8F0B6-358E-40E1-920F-64B7538C5CC7}"/>
                </a:ext>
              </a:extLst>
            </p:cNvPr>
            <p:cNvSpPr/>
            <p:nvPr/>
          </p:nvSpPr>
          <p:spPr>
            <a:xfrm>
              <a:off x="6257111" y="3633636"/>
              <a:ext cx="2840486" cy="1030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4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ADF58A1-3FEE-4813-9906-B6666C1B69FF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24" y="3798408"/>
              <a:ext cx="0" cy="717452"/>
            </a:xfrm>
            <a:prstGeom prst="line">
              <a:avLst/>
            </a:prstGeom>
            <a:ln w="28575">
              <a:solidFill>
                <a:srgbClr val="00704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375AD61-04E9-4981-A0D0-4805428A155C}"/>
                </a:ext>
              </a:extLst>
            </p:cNvPr>
            <p:cNvSpPr txBox="1"/>
            <p:nvPr/>
          </p:nvSpPr>
          <p:spPr>
            <a:xfrm>
              <a:off x="6509711" y="3743396"/>
              <a:ext cx="1741715" cy="27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7040"/>
                  </a:solidFill>
                </a:rPr>
                <a:t>Total de LUCRO LIQUIDO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1398EA9-CBAB-4B3A-BF78-4342C1ACCF9D}"/>
                </a:ext>
              </a:extLst>
            </p:cNvPr>
            <p:cNvSpPr txBox="1"/>
            <p:nvPr/>
          </p:nvSpPr>
          <p:spPr>
            <a:xfrm>
              <a:off x="6509711" y="4084973"/>
              <a:ext cx="1898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pt-BR" sz="2200" b="1" dirty="0">
                  <a:ln/>
                  <a:solidFill>
                    <a:srgbClr val="009F5A"/>
                  </a:solidFill>
                </a:rPr>
                <a:t>R$ 360.123,49</a:t>
              </a:r>
            </a:p>
          </p:txBody>
        </p:sp>
        <p:pic>
          <p:nvPicPr>
            <p:cNvPr id="67" name="Imagem 66" descr="Uma imagem contendo placa, pare, comida&#10;&#10;Descrição gerada automaticamente">
              <a:extLst>
                <a:ext uri="{FF2B5EF4-FFF2-40B4-BE49-F238E27FC236}">
                  <a16:creationId xmlns:a16="http://schemas.microsoft.com/office/drawing/2014/main" id="{9E4B602E-A16E-45F8-B009-DBD6BC33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714" y="3835439"/>
              <a:ext cx="593938" cy="626847"/>
            </a:xfrm>
            <a:prstGeom prst="rect">
              <a:avLst/>
            </a:prstGeom>
          </p:spPr>
        </p:pic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70ADB56-008B-49C4-A6E1-F70959BB418C}"/>
              </a:ext>
            </a:extLst>
          </p:cNvPr>
          <p:cNvGrpSpPr/>
          <p:nvPr/>
        </p:nvGrpSpPr>
        <p:grpSpPr>
          <a:xfrm>
            <a:off x="6257111" y="5134787"/>
            <a:ext cx="5736451" cy="1030454"/>
            <a:chOff x="6257110" y="4828862"/>
            <a:chExt cx="5736451" cy="103045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05E29B1-FD2E-47CD-A1A3-DFF40241CBFA}"/>
                </a:ext>
              </a:extLst>
            </p:cNvPr>
            <p:cNvSpPr/>
            <p:nvPr/>
          </p:nvSpPr>
          <p:spPr>
            <a:xfrm>
              <a:off x="6257110" y="4828862"/>
              <a:ext cx="5736451" cy="10304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4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58AF4D62-9DC7-4B10-A9D7-89A1C2314D8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24" y="4993634"/>
              <a:ext cx="0" cy="717452"/>
            </a:xfrm>
            <a:prstGeom prst="line">
              <a:avLst/>
            </a:prstGeom>
            <a:ln w="28575">
              <a:solidFill>
                <a:srgbClr val="00704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1642BEB0-F906-48C7-8ACF-7D151361E23D}"/>
                </a:ext>
              </a:extLst>
            </p:cNvPr>
            <p:cNvSpPr txBox="1"/>
            <p:nvPr/>
          </p:nvSpPr>
          <p:spPr>
            <a:xfrm>
              <a:off x="6509711" y="4938622"/>
              <a:ext cx="32358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007040"/>
                  </a:solidFill>
                </a:rPr>
                <a:t>RESULTADO OPERACIONAL E RESULTADO FINAL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58A01D1-EC1A-4879-B093-8494956BE21E}"/>
                </a:ext>
              </a:extLst>
            </p:cNvPr>
            <p:cNvSpPr txBox="1"/>
            <p:nvPr/>
          </p:nvSpPr>
          <p:spPr>
            <a:xfrm>
              <a:off x="7161545" y="5215621"/>
              <a:ext cx="18989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pt-BR" sz="2200" b="1" dirty="0">
                  <a:ln/>
                  <a:solidFill>
                    <a:schemeClr val="accent4"/>
                  </a:solidFill>
                </a:rPr>
                <a:t>R$ 262.273,49</a:t>
              </a:r>
            </a:p>
          </p:txBody>
        </p:sp>
        <p:pic>
          <p:nvPicPr>
            <p:cNvPr id="62" name="Imagem 61" descr="Uma imagem contendo camisa&#10;&#10;Descrição gerada automaticamente">
              <a:extLst>
                <a:ext uri="{FF2B5EF4-FFF2-40B4-BE49-F238E27FC236}">
                  <a16:creationId xmlns:a16="http://schemas.microsoft.com/office/drawing/2014/main" id="{8DEC78E7-332D-40A4-909D-661D6BC5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5628" y="4923528"/>
              <a:ext cx="498484" cy="841122"/>
            </a:xfrm>
            <a:prstGeom prst="rect">
              <a:avLst/>
            </a:prstGeom>
          </p:spPr>
        </p:pic>
        <p:pic>
          <p:nvPicPr>
            <p:cNvPr id="68" name="Imagem 67" descr="Uma imagem contendo camisa&#10;&#10;Descrição gerada automaticamente">
              <a:extLst>
                <a:ext uri="{FF2B5EF4-FFF2-40B4-BE49-F238E27FC236}">
                  <a16:creationId xmlns:a16="http://schemas.microsoft.com/office/drawing/2014/main" id="{9540663C-F8B0-419E-870E-1B81A78E0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2012" y="4938622"/>
              <a:ext cx="498484" cy="841122"/>
            </a:xfrm>
            <a:prstGeom prst="rect">
              <a:avLst/>
            </a:prstGeom>
          </p:spPr>
        </p:pic>
        <p:pic>
          <p:nvPicPr>
            <p:cNvPr id="69" name="Imagem 68" descr="Uma imagem contendo camisa&#10;&#10;Descrição gerada automaticamente">
              <a:extLst>
                <a:ext uri="{FF2B5EF4-FFF2-40B4-BE49-F238E27FC236}">
                  <a16:creationId xmlns:a16="http://schemas.microsoft.com/office/drawing/2014/main" id="{0E31D650-47FC-47B5-A634-CD18E22E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396" y="4924976"/>
              <a:ext cx="498484" cy="841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0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Graphic spid="6" grpId="0">
        <p:bldSub>
          <a:bldChart bld="category"/>
        </p:bldSub>
      </p:bldGraphic>
      <p:bldGraphic spid="10" grpId="0">
        <p:bldSub>
          <a:bldChart bld="category"/>
        </p:bldSub>
      </p:bldGraphic>
      <p:bldGraphic spid="45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</TotalTime>
  <Words>119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NERES DE LIMA</dc:creator>
  <cp:lastModifiedBy>ALEXANDRE NERES DE LIMA</cp:lastModifiedBy>
  <cp:revision>41</cp:revision>
  <dcterms:created xsi:type="dcterms:W3CDTF">2020-07-09T17:34:10Z</dcterms:created>
  <dcterms:modified xsi:type="dcterms:W3CDTF">2020-09-15T16:44:56Z</dcterms:modified>
</cp:coreProperties>
</file>