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9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0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42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8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05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37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95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3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33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41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65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4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7242B-5C78-450F-B6A2-565F75008155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26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12124" y="587642"/>
            <a:ext cx="206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AULA 01 - GARDINO</a:t>
            </a:r>
          </a:p>
          <a:p>
            <a:r>
              <a:rPr lang="pt-BR" dirty="0"/>
              <a:t>16/08/2015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17429" y="1289394"/>
            <a:ext cx="2511380" cy="631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web.xml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AULA 02 – GARDINO – 16/08/2015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928834" y="1920458"/>
            <a:ext cx="2511380" cy="631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applicationContext.xml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928834" y="2551523"/>
            <a:ext cx="504913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context:component-scan</a:t>
            </a:r>
            <a:r>
              <a:rPr lang="pt-BR" sz="1200" dirty="0"/>
              <a:t> base-</a:t>
            </a:r>
            <a:r>
              <a:rPr lang="pt-BR" sz="1200" dirty="0" err="1"/>
              <a:t>package</a:t>
            </a:r>
            <a:r>
              <a:rPr lang="pt-BR" sz="1200" dirty="0"/>
              <a:t>=</a:t>
            </a:r>
            <a:r>
              <a:rPr lang="pt-BR" sz="1200" i="1" dirty="0"/>
              <a:t>"</a:t>
            </a:r>
            <a:r>
              <a:rPr lang="pt-BR" sz="1200" i="1" dirty="0" err="1"/>
              <a:t>br.com.PersistSpring</a:t>
            </a:r>
            <a:r>
              <a:rPr lang="pt-BR" sz="1200" i="1" dirty="0"/>
              <a:t>" /&gt;</a:t>
            </a:r>
          </a:p>
          <a:p>
            <a:r>
              <a:rPr lang="pt-BR" sz="1200" i="1" dirty="0"/>
              <a:t>...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mvc:view-controller</a:t>
            </a:r>
            <a:r>
              <a:rPr lang="pt-BR" sz="1200" dirty="0"/>
              <a:t> path=</a:t>
            </a:r>
            <a:r>
              <a:rPr lang="pt-BR" sz="1200" i="1" dirty="0"/>
              <a:t>"/" </a:t>
            </a:r>
            <a:r>
              <a:rPr lang="pt-BR" sz="1200" i="1" dirty="0" err="1"/>
              <a:t>view-name</a:t>
            </a:r>
            <a:r>
              <a:rPr lang="pt-BR" sz="1200" i="1" dirty="0"/>
              <a:t>="index"/&gt; </a:t>
            </a:r>
          </a:p>
          <a:p>
            <a:r>
              <a:rPr lang="pt-BR" sz="1200" i="1" dirty="0"/>
              <a:t>...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bean</a:t>
            </a:r>
            <a:endParaRPr lang="pt-BR" sz="1200" dirty="0"/>
          </a:p>
          <a:p>
            <a:r>
              <a:rPr lang="pt-BR" sz="1200" dirty="0" err="1"/>
              <a:t>class</a:t>
            </a:r>
            <a:r>
              <a:rPr lang="pt-BR" sz="1200" dirty="0"/>
              <a:t>=</a:t>
            </a:r>
            <a:r>
              <a:rPr lang="pt-BR" sz="1200" i="1" dirty="0"/>
              <a:t>"org.springframework.web.servlet.view.InternalResourceViewResolver"&gt;</a:t>
            </a:r>
          </a:p>
          <a:p>
            <a:r>
              <a:rPr lang="en-US" sz="1200" dirty="0"/>
              <a:t>&lt;property name=</a:t>
            </a:r>
            <a:r>
              <a:rPr lang="en-US" sz="1200" i="1" dirty="0"/>
              <a:t>"prefix" value="/WEB-INF/</a:t>
            </a:r>
            <a:r>
              <a:rPr lang="en-US" sz="1200" i="1" dirty="0" err="1"/>
              <a:t>jsp</a:t>
            </a:r>
            <a:r>
              <a:rPr lang="en-US" sz="1200" i="1" dirty="0"/>
              <a:t>/" /&gt;</a:t>
            </a:r>
          </a:p>
          <a:p>
            <a:r>
              <a:rPr lang="en-US" sz="1200" dirty="0"/>
              <a:t>&lt;property name=</a:t>
            </a:r>
            <a:r>
              <a:rPr lang="en-US" sz="1200" i="1" dirty="0"/>
              <a:t>"suffix" value=".</a:t>
            </a:r>
            <a:r>
              <a:rPr lang="en-US" sz="1200" i="1" dirty="0" err="1"/>
              <a:t>jsp</a:t>
            </a:r>
            <a:r>
              <a:rPr lang="en-US" sz="1200" i="1" dirty="0"/>
              <a:t>" /&gt;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bean</a:t>
            </a:r>
            <a:r>
              <a:rPr lang="pt-BR" sz="1200" dirty="0"/>
              <a:t>&gt;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2124" y="1925482"/>
            <a:ext cx="5743977" cy="46628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/>
              <a:t>&lt;</a:t>
            </a:r>
            <a:r>
              <a:rPr lang="pt-BR" sz="900" dirty="0" err="1"/>
              <a:t>servlet</a:t>
            </a:r>
            <a:r>
              <a:rPr lang="pt-BR" sz="900" dirty="0"/>
              <a:t>&gt;</a:t>
            </a:r>
          </a:p>
          <a:p>
            <a:r>
              <a:rPr lang="pt-BR" sz="900" dirty="0"/>
              <a:t>&lt;</a:t>
            </a:r>
            <a:r>
              <a:rPr lang="pt-BR" sz="900" dirty="0" err="1"/>
              <a:t>servlet-name</a:t>
            </a:r>
            <a:r>
              <a:rPr lang="pt-BR" sz="900" dirty="0"/>
              <a:t>&gt;Spring-</a:t>
            </a:r>
            <a:r>
              <a:rPr lang="pt-BR" sz="900" u="sng" dirty="0" err="1"/>
              <a:t>Servlet</a:t>
            </a:r>
            <a:r>
              <a:rPr lang="pt-BR" sz="900" u="sng" dirty="0"/>
              <a:t>&lt;/</a:t>
            </a:r>
            <a:r>
              <a:rPr lang="pt-BR" sz="900" u="sng" dirty="0" err="1"/>
              <a:t>servlet-name</a:t>
            </a:r>
            <a:r>
              <a:rPr lang="pt-BR" sz="900" u="sng" dirty="0"/>
              <a:t>&gt;</a:t>
            </a:r>
          </a:p>
          <a:p>
            <a:r>
              <a:rPr lang="pt-BR" sz="900" dirty="0"/>
              <a:t>&lt;</a:t>
            </a:r>
            <a:r>
              <a:rPr lang="pt-BR" sz="900" dirty="0" err="1"/>
              <a:t>servlet-class</a:t>
            </a:r>
            <a:r>
              <a:rPr lang="pt-BR" sz="900" dirty="0"/>
              <a:t>&gt;</a:t>
            </a:r>
            <a:r>
              <a:rPr lang="pt-BR" sz="900" dirty="0" err="1"/>
              <a:t>org.springframework.web.servlet.DispatcherServlet</a:t>
            </a:r>
            <a:r>
              <a:rPr lang="pt-BR" sz="900" dirty="0"/>
              <a:t>&lt;/</a:t>
            </a:r>
            <a:r>
              <a:rPr lang="pt-BR" sz="900" dirty="0" err="1"/>
              <a:t>servlet-class</a:t>
            </a:r>
            <a:r>
              <a:rPr lang="pt-BR" sz="900" dirty="0"/>
              <a:t>&gt;</a:t>
            </a:r>
          </a:p>
          <a:p>
            <a:r>
              <a:rPr lang="pt-BR" sz="900" dirty="0"/>
              <a:t>&lt;</a:t>
            </a:r>
            <a:r>
              <a:rPr lang="pt-BR" sz="900" dirty="0" err="1"/>
              <a:t>init</a:t>
            </a:r>
            <a:r>
              <a:rPr lang="pt-BR" sz="900" dirty="0"/>
              <a:t>-param&gt;</a:t>
            </a:r>
          </a:p>
          <a:p>
            <a:r>
              <a:rPr lang="pt-BR" sz="900" dirty="0"/>
              <a:t>&lt;param-</a:t>
            </a:r>
            <a:r>
              <a:rPr lang="pt-BR" sz="900" dirty="0" err="1"/>
              <a:t>name</a:t>
            </a:r>
            <a:r>
              <a:rPr lang="pt-BR" sz="900" dirty="0"/>
              <a:t>&gt;</a:t>
            </a:r>
            <a:r>
              <a:rPr lang="pt-BR" sz="900" dirty="0" err="1"/>
              <a:t>contextConfigLocation</a:t>
            </a:r>
            <a:r>
              <a:rPr lang="pt-BR" sz="900" dirty="0"/>
              <a:t>&lt;/param-</a:t>
            </a:r>
            <a:r>
              <a:rPr lang="pt-BR" sz="900" dirty="0" err="1"/>
              <a:t>name</a:t>
            </a:r>
            <a:r>
              <a:rPr lang="pt-BR" sz="900" dirty="0"/>
              <a:t>&gt;</a:t>
            </a:r>
          </a:p>
          <a:p>
            <a:r>
              <a:rPr lang="pt-BR" sz="900" dirty="0"/>
              <a:t>&lt;param-</a:t>
            </a:r>
            <a:r>
              <a:rPr lang="pt-BR" sz="900" dirty="0" err="1"/>
              <a:t>value</a:t>
            </a:r>
            <a:r>
              <a:rPr lang="pt-BR" sz="900" dirty="0"/>
              <a:t>&gt;</a:t>
            </a:r>
          </a:p>
          <a:p>
            <a:r>
              <a:rPr lang="pt-BR" sz="900" dirty="0"/>
              <a:t>&lt;!-- </a:t>
            </a:r>
            <a:r>
              <a:rPr lang="pt-BR" sz="900" u="sng" dirty="0"/>
              <a:t>Especifica que arquivo de configuração </a:t>
            </a:r>
            <a:r>
              <a:rPr lang="pt-BR" sz="900" u="sng" dirty="0" err="1"/>
              <a:t>sera</a:t>
            </a:r>
            <a:r>
              <a:rPr lang="pt-BR" sz="900" u="sng" dirty="0"/>
              <a:t> chamado, junto a instanciação  --&gt;</a:t>
            </a:r>
          </a:p>
          <a:p>
            <a:r>
              <a:rPr lang="pt-BR" sz="900" dirty="0"/>
              <a:t>/WEB-INF/applicationContext.xml</a:t>
            </a:r>
          </a:p>
          <a:p>
            <a:endParaRPr lang="pt-BR" sz="900" dirty="0"/>
          </a:p>
          <a:p>
            <a:r>
              <a:rPr lang="pt-BR" sz="900" dirty="0"/>
              <a:t>&lt;/param-</a:t>
            </a:r>
            <a:r>
              <a:rPr lang="pt-BR" sz="900" dirty="0" err="1"/>
              <a:t>value</a:t>
            </a:r>
            <a:r>
              <a:rPr lang="pt-BR" sz="900" dirty="0"/>
              <a:t>&gt;</a:t>
            </a:r>
          </a:p>
          <a:p>
            <a:r>
              <a:rPr lang="pt-BR" sz="900" dirty="0"/>
              <a:t>&lt;/</a:t>
            </a:r>
            <a:r>
              <a:rPr lang="pt-BR" sz="900" dirty="0" err="1"/>
              <a:t>init</a:t>
            </a:r>
            <a:r>
              <a:rPr lang="pt-BR" sz="900" dirty="0"/>
              <a:t>-param&gt;</a:t>
            </a:r>
          </a:p>
          <a:p>
            <a:r>
              <a:rPr lang="pt-BR" sz="900" dirty="0"/>
              <a:t>&lt;</a:t>
            </a:r>
            <a:r>
              <a:rPr lang="pt-BR" sz="900" dirty="0" err="1"/>
              <a:t>load</a:t>
            </a:r>
            <a:r>
              <a:rPr lang="pt-BR" sz="900" dirty="0"/>
              <a:t>-</a:t>
            </a:r>
            <a:r>
              <a:rPr lang="pt-BR" sz="900" dirty="0" err="1"/>
              <a:t>on</a:t>
            </a:r>
            <a:r>
              <a:rPr lang="pt-BR" sz="900" dirty="0"/>
              <a:t>-startup&gt;1&lt;/</a:t>
            </a:r>
            <a:r>
              <a:rPr lang="pt-BR" sz="900" dirty="0" err="1"/>
              <a:t>load</a:t>
            </a:r>
            <a:r>
              <a:rPr lang="pt-BR" sz="900" dirty="0"/>
              <a:t>-</a:t>
            </a:r>
            <a:r>
              <a:rPr lang="pt-BR" sz="900" dirty="0" err="1"/>
              <a:t>on</a:t>
            </a:r>
            <a:r>
              <a:rPr lang="pt-BR" sz="900" dirty="0"/>
              <a:t>-startup&gt;</a:t>
            </a:r>
          </a:p>
          <a:p>
            <a:r>
              <a:rPr lang="pt-BR" sz="900" dirty="0"/>
              <a:t>&lt;/</a:t>
            </a:r>
            <a:r>
              <a:rPr lang="pt-BR" sz="900" dirty="0" err="1"/>
              <a:t>servlet</a:t>
            </a:r>
            <a:r>
              <a:rPr lang="pt-BR" sz="900" dirty="0"/>
              <a:t>&gt;</a:t>
            </a:r>
          </a:p>
          <a:p>
            <a:endParaRPr lang="pt-BR" sz="900" dirty="0"/>
          </a:p>
          <a:p>
            <a:r>
              <a:rPr lang="pt-BR" sz="900" dirty="0"/>
              <a:t>&lt;</a:t>
            </a:r>
            <a:r>
              <a:rPr lang="pt-BR" sz="900" dirty="0" err="1"/>
              <a:t>servlet-mapping</a:t>
            </a:r>
            <a:r>
              <a:rPr lang="pt-BR" sz="900" dirty="0"/>
              <a:t>&gt;</a:t>
            </a:r>
          </a:p>
          <a:p>
            <a:r>
              <a:rPr lang="pt-BR" sz="900" dirty="0"/>
              <a:t>&lt;</a:t>
            </a:r>
            <a:r>
              <a:rPr lang="pt-BR" sz="900" dirty="0" err="1"/>
              <a:t>servlet-name</a:t>
            </a:r>
            <a:r>
              <a:rPr lang="pt-BR" sz="900" dirty="0"/>
              <a:t>&gt;Spring-</a:t>
            </a:r>
            <a:r>
              <a:rPr lang="pt-BR" sz="900" u="sng" dirty="0" err="1"/>
              <a:t>Servlet</a:t>
            </a:r>
            <a:r>
              <a:rPr lang="pt-BR" sz="900" u="sng" dirty="0"/>
              <a:t>&lt;/</a:t>
            </a:r>
            <a:r>
              <a:rPr lang="pt-BR" sz="900" u="sng" dirty="0" err="1"/>
              <a:t>servlet-name</a:t>
            </a:r>
            <a:r>
              <a:rPr lang="pt-BR" sz="900" u="sng" dirty="0"/>
              <a:t>&gt;</a:t>
            </a:r>
          </a:p>
          <a:p>
            <a:r>
              <a:rPr lang="pt-BR" sz="900" dirty="0"/>
              <a:t>&lt;</a:t>
            </a:r>
            <a:r>
              <a:rPr lang="pt-BR" sz="900" dirty="0" err="1"/>
              <a:t>url-pattern</a:t>
            </a:r>
            <a:r>
              <a:rPr lang="pt-BR" sz="900" dirty="0"/>
              <a:t>&gt;/&lt;/</a:t>
            </a:r>
            <a:r>
              <a:rPr lang="pt-BR" sz="900" dirty="0" err="1"/>
              <a:t>url-pattern</a:t>
            </a:r>
            <a:r>
              <a:rPr lang="pt-BR" sz="900" dirty="0"/>
              <a:t>&gt;</a:t>
            </a:r>
          </a:p>
          <a:p>
            <a:r>
              <a:rPr lang="pt-BR" sz="900" dirty="0"/>
              <a:t>&lt;/</a:t>
            </a:r>
            <a:r>
              <a:rPr lang="pt-BR" sz="900" dirty="0" err="1"/>
              <a:t>servlet-mapping</a:t>
            </a:r>
            <a:r>
              <a:rPr lang="pt-BR" sz="900" dirty="0"/>
              <a:t>&gt;</a:t>
            </a:r>
          </a:p>
          <a:p>
            <a:endParaRPr lang="pt-BR" sz="900" dirty="0"/>
          </a:p>
          <a:p>
            <a:r>
              <a:rPr lang="pt-BR" sz="900" dirty="0"/>
              <a:t>&lt;</a:t>
            </a:r>
            <a:r>
              <a:rPr lang="pt-BR" sz="900" dirty="0" err="1"/>
              <a:t>listener</a:t>
            </a:r>
            <a:r>
              <a:rPr lang="pt-BR" sz="900" dirty="0"/>
              <a:t>&gt;</a:t>
            </a:r>
          </a:p>
          <a:p>
            <a:r>
              <a:rPr lang="pt-BR" sz="900" dirty="0"/>
              <a:t>&lt;</a:t>
            </a:r>
            <a:r>
              <a:rPr lang="pt-BR" sz="900" dirty="0" err="1"/>
              <a:t>description</a:t>
            </a:r>
            <a:r>
              <a:rPr lang="pt-BR" sz="900" dirty="0"/>
              <a:t>&gt;Spring </a:t>
            </a:r>
            <a:r>
              <a:rPr lang="pt-BR" sz="900" dirty="0" err="1"/>
              <a:t>Context</a:t>
            </a:r>
            <a:r>
              <a:rPr lang="pt-BR" sz="900" dirty="0"/>
              <a:t> </a:t>
            </a:r>
            <a:r>
              <a:rPr lang="pt-BR" sz="900" dirty="0" err="1"/>
              <a:t>Listener</a:t>
            </a:r>
            <a:r>
              <a:rPr lang="pt-BR" sz="900" dirty="0"/>
              <a:t>&lt;/</a:t>
            </a:r>
            <a:r>
              <a:rPr lang="pt-BR" sz="900" dirty="0" err="1"/>
              <a:t>description</a:t>
            </a:r>
            <a:r>
              <a:rPr lang="pt-BR" sz="900" dirty="0"/>
              <a:t>&gt;</a:t>
            </a:r>
          </a:p>
          <a:p>
            <a:r>
              <a:rPr lang="pt-BR" sz="900" dirty="0"/>
              <a:t>&lt;</a:t>
            </a:r>
            <a:r>
              <a:rPr lang="pt-BR" sz="900" dirty="0" err="1"/>
              <a:t>listener-class</a:t>
            </a:r>
            <a:r>
              <a:rPr lang="pt-BR" sz="900" dirty="0"/>
              <a:t>&gt;</a:t>
            </a:r>
            <a:r>
              <a:rPr lang="pt-BR" sz="900" dirty="0" err="1"/>
              <a:t>org.springframework.web.context.ContextLoaderListener</a:t>
            </a:r>
            <a:r>
              <a:rPr lang="pt-BR" sz="900" dirty="0"/>
              <a:t>&lt;/</a:t>
            </a:r>
            <a:r>
              <a:rPr lang="pt-BR" sz="900" dirty="0" err="1"/>
              <a:t>listener-class</a:t>
            </a:r>
            <a:r>
              <a:rPr lang="pt-BR" sz="900" dirty="0"/>
              <a:t>&gt;</a:t>
            </a:r>
          </a:p>
          <a:p>
            <a:r>
              <a:rPr lang="pt-BR" sz="900" dirty="0"/>
              <a:t>&lt;/</a:t>
            </a:r>
            <a:r>
              <a:rPr lang="pt-BR" sz="900" dirty="0" err="1"/>
              <a:t>listener</a:t>
            </a:r>
            <a:r>
              <a:rPr lang="pt-BR" sz="900" dirty="0"/>
              <a:t>&gt;</a:t>
            </a:r>
          </a:p>
          <a:p>
            <a:endParaRPr lang="pt-BR" sz="900" dirty="0"/>
          </a:p>
          <a:p>
            <a:endParaRPr lang="pt-BR" sz="900" dirty="0"/>
          </a:p>
          <a:p>
            <a:r>
              <a:rPr lang="pt-BR" sz="900" dirty="0"/>
              <a:t> &lt;</a:t>
            </a:r>
            <a:r>
              <a:rPr lang="pt-BR" sz="900" dirty="0" err="1"/>
              <a:t>error-page</a:t>
            </a:r>
            <a:r>
              <a:rPr lang="pt-BR" sz="900" dirty="0"/>
              <a:t>&gt;</a:t>
            </a:r>
          </a:p>
          <a:p>
            <a:r>
              <a:rPr lang="pt-BR" sz="900" dirty="0"/>
              <a:t>  &lt;</a:t>
            </a:r>
            <a:r>
              <a:rPr lang="pt-BR" sz="900" dirty="0" err="1"/>
              <a:t>error-code</a:t>
            </a:r>
            <a:r>
              <a:rPr lang="pt-BR" sz="900" dirty="0"/>
              <a:t>&gt;404&lt;/</a:t>
            </a:r>
            <a:r>
              <a:rPr lang="pt-BR" sz="900" dirty="0" err="1"/>
              <a:t>error-code</a:t>
            </a:r>
            <a:r>
              <a:rPr lang="pt-BR" sz="900" dirty="0"/>
              <a:t>&gt;</a:t>
            </a:r>
          </a:p>
          <a:p>
            <a:r>
              <a:rPr lang="pt-BR" sz="900" dirty="0"/>
              <a:t>  &lt;</a:t>
            </a:r>
            <a:r>
              <a:rPr lang="pt-BR" sz="900" dirty="0" err="1"/>
              <a:t>location</a:t>
            </a:r>
            <a:r>
              <a:rPr lang="pt-BR" sz="900" dirty="0"/>
              <a:t>&gt;/WEB-INF/</a:t>
            </a:r>
            <a:r>
              <a:rPr lang="pt-BR" sz="900" u="sng" dirty="0" err="1"/>
              <a:t>jsp</a:t>
            </a:r>
            <a:r>
              <a:rPr lang="pt-BR" sz="900" u="sng" dirty="0"/>
              <a:t>/404.jsp&lt;/</a:t>
            </a:r>
            <a:r>
              <a:rPr lang="pt-BR" sz="900" u="sng" dirty="0" err="1"/>
              <a:t>location</a:t>
            </a:r>
            <a:r>
              <a:rPr lang="pt-BR" sz="900" u="sng" dirty="0"/>
              <a:t>&gt;</a:t>
            </a:r>
          </a:p>
          <a:p>
            <a:r>
              <a:rPr lang="pt-BR" sz="900" dirty="0"/>
              <a:t> &lt;/</a:t>
            </a:r>
            <a:r>
              <a:rPr lang="pt-BR" sz="900" dirty="0" err="1"/>
              <a:t>error-page</a:t>
            </a:r>
            <a:r>
              <a:rPr lang="pt-BR" sz="900" dirty="0"/>
              <a:t>&gt;</a:t>
            </a:r>
          </a:p>
          <a:p>
            <a:endParaRPr lang="pt-BR" sz="900" dirty="0"/>
          </a:p>
          <a:p>
            <a:r>
              <a:rPr lang="pt-BR" sz="900" dirty="0"/>
              <a:t>&lt;</a:t>
            </a:r>
            <a:r>
              <a:rPr lang="pt-BR" sz="900" dirty="0" err="1"/>
              <a:t>session-config</a:t>
            </a:r>
            <a:r>
              <a:rPr lang="pt-BR" sz="900" dirty="0"/>
              <a:t>&gt;</a:t>
            </a:r>
          </a:p>
          <a:p>
            <a:r>
              <a:rPr lang="pt-BR" sz="900" dirty="0"/>
              <a:t>    &lt;</a:t>
            </a:r>
            <a:r>
              <a:rPr lang="pt-BR" sz="900" dirty="0" err="1"/>
              <a:t>session</a:t>
            </a:r>
            <a:r>
              <a:rPr lang="pt-BR" sz="900" dirty="0"/>
              <a:t>-timeout&gt;10&lt;/</a:t>
            </a:r>
            <a:r>
              <a:rPr lang="pt-BR" sz="900" dirty="0" err="1"/>
              <a:t>session</a:t>
            </a:r>
            <a:r>
              <a:rPr lang="pt-BR" sz="900" dirty="0"/>
              <a:t>-timeout&gt;</a:t>
            </a:r>
          </a:p>
          <a:p>
            <a:r>
              <a:rPr lang="pt-BR" sz="900" dirty="0"/>
              <a:t>  &lt;/</a:t>
            </a:r>
            <a:r>
              <a:rPr lang="pt-BR" sz="900" dirty="0" err="1"/>
              <a:t>session-config</a:t>
            </a:r>
            <a:r>
              <a:rPr lang="pt-BR" sz="900" dirty="0"/>
              <a:t>&gt;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12122" y="1289393"/>
            <a:ext cx="605307" cy="6310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6323527" y="1920457"/>
            <a:ext cx="605307" cy="6310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222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-2146" y="371343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Index.jsp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40913" y="1700012"/>
            <a:ext cx="10725885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&lt;%@ page language=</a:t>
            </a:r>
            <a:r>
              <a:rPr lang="fr-FR" i="1" dirty="0"/>
              <a:t>"java" contentType="text/html; charset=UTF-8"</a:t>
            </a:r>
          </a:p>
          <a:p>
            <a:r>
              <a:rPr lang="pt-BR" dirty="0"/>
              <a:t>    </a:t>
            </a:r>
            <a:r>
              <a:rPr lang="pt-BR" dirty="0" err="1"/>
              <a:t>pageEncoding</a:t>
            </a:r>
            <a:r>
              <a:rPr lang="pt-BR" dirty="0"/>
              <a:t>=</a:t>
            </a:r>
            <a:r>
              <a:rPr lang="pt-BR" i="1" dirty="0"/>
              <a:t>"UTF-8"%&gt;</a:t>
            </a:r>
          </a:p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 PUBLIC "-//W3C//DTD HTML 4.01 </a:t>
            </a:r>
            <a:r>
              <a:rPr lang="pt-BR" dirty="0" err="1"/>
              <a:t>Transitional</a:t>
            </a:r>
            <a:r>
              <a:rPr lang="pt-BR" dirty="0"/>
              <a:t>//EN" "http://www.w3.org/TR/html4/loose.dtd"&gt;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	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		&lt;meta </a:t>
            </a:r>
            <a:r>
              <a:rPr lang="pt-BR" dirty="0" err="1"/>
              <a:t>http-equiv</a:t>
            </a:r>
            <a:r>
              <a:rPr lang="pt-BR" dirty="0"/>
              <a:t>=</a:t>
            </a:r>
            <a:r>
              <a:rPr lang="pt-BR" i="1" dirty="0"/>
              <a:t>"</a:t>
            </a:r>
            <a:r>
              <a:rPr lang="pt-BR" i="1" dirty="0" err="1"/>
              <a:t>Content-Type</a:t>
            </a:r>
            <a:r>
              <a:rPr lang="pt-BR" i="1" dirty="0"/>
              <a:t>" </a:t>
            </a:r>
            <a:r>
              <a:rPr lang="pt-BR" i="1" dirty="0" err="1"/>
              <a:t>content</a:t>
            </a:r>
            <a:r>
              <a:rPr lang="pt-BR" i="1" dirty="0"/>
              <a:t>="</a:t>
            </a:r>
            <a:r>
              <a:rPr lang="pt-BR" i="1" dirty="0" err="1"/>
              <a:t>text</a:t>
            </a:r>
            <a:r>
              <a:rPr lang="pt-BR" i="1" dirty="0"/>
              <a:t>/</a:t>
            </a:r>
            <a:r>
              <a:rPr lang="pt-BR" i="1" dirty="0" err="1"/>
              <a:t>html</a:t>
            </a:r>
            <a:r>
              <a:rPr lang="pt-BR" i="1" dirty="0"/>
              <a:t>; </a:t>
            </a:r>
            <a:r>
              <a:rPr lang="pt-BR" i="1" dirty="0" err="1"/>
              <a:t>charset</a:t>
            </a:r>
            <a:r>
              <a:rPr lang="pt-BR" i="1" dirty="0"/>
              <a:t>=UTF-8"&gt;</a:t>
            </a:r>
          </a:p>
          <a:p>
            <a:r>
              <a:rPr lang="pt-BR" dirty="0"/>
              <a:t>		&lt;</a:t>
            </a:r>
            <a:r>
              <a:rPr lang="pt-BR" dirty="0" err="1"/>
              <a:t>title</a:t>
            </a:r>
            <a:r>
              <a:rPr lang="pt-BR" dirty="0"/>
              <a:t>&gt;</a:t>
            </a: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here</a:t>
            </a:r>
            <a:r>
              <a:rPr lang="pt-BR" dirty="0"/>
              <a:t>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	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	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lvl="3"/>
            <a:r>
              <a:rPr lang="pt-BR" dirty="0"/>
              <a:t>	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=</a:t>
            </a:r>
            <a:r>
              <a:rPr lang="pt-BR" i="1" dirty="0"/>
              <a:t>"</a:t>
            </a:r>
            <a:r>
              <a:rPr lang="pt-BR" i="1" dirty="0" err="1"/>
              <a:t>cadastraUsuario</a:t>
            </a:r>
            <a:r>
              <a:rPr lang="pt-BR" i="1" dirty="0"/>
              <a:t>"&gt;</a:t>
            </a:r>
          </a:p>
          <a:p>
            <a:pPr lvl="3"/>
            <a:r>
              <a:rPr lang="pt-BR" dirty="0"/>
              <a:t>		&lt;input </a:t>
            </a:r>
            <a:r>
              <a:rPr lang="pt-BR" dirty="0" err="1"/>
              <a:t>type</a:t>
            </a:r>
            <a:r>
              <a:rPr lang="pt-BR" dirty="0"/>
              <a:t>=</a:t>
            </a:r>
            <a:r>
              <a:rPr lang="pt-BR" i="1" dirty="0"/>
              <a:t>"</a:t>
            </a:r>
            <a:r>
              <a:rPr lang="pt-BR" i="1" dirty="0" err="1"/>
              <a:t>submit</a:t>
            </a:r>
            <a:r>
              <a:rPr lang="pt-BR" i="1" dirty="0"/>
              <a:t>" </a:t>
            </a:r>
            <a:r>
              <a:rPr lang="pt-BR" i="1" dirty="0" err="1"/>
              <a:t>value</a:t>
            </a:r>
            <a:r>
              <a:rPr lang="pt-BR" i="1" dirty="0"/>
              <a:t>="Cadastra </a:t>
            </a:r>
            <a:r>
              <a:rPr lang="pt-BR" i="1" dirty="0" err="1"/>
              <a:t>Usuario</a:t>
            </a:r>
            <a:r>
              <a:rPr lang="pt-BR" i="1" dirty="0"/>
              <a:t> "  &gt;</a:t>
            </a:r>
          </a:p>
          <a:p>
            <a:pPr lvl="1"/>
            <a:r>
              <a:rPr lang="pt-BR" dirty="0"/>
              <a:t>		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r>
              <a:rPr lang="pt-BR" dirty="0"/>
              <a:t>	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320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382590" y="1353786"/>
            <a:ext cx="9594761" cy="6310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DRIVER JDBC – EM CLARO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80302" y="1353787"/>
            <a:ext cx="2202289" cy="631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CONEXÃO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382590" y="2273845"/>
            <a:ext cx="9594761" cy="6310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180302" y="2273846"/>
            <a:ext cx="2202289" cy="631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CONTROLLER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382590" y="3220386"/>
            <a:ext cx="9594761" cy="6310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80302" y="3220387"/>
            <a:ext cx="2202289" cy="631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DAO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2382590" y="4166926"/>
            <a:ext cx="9594761" cy="6310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180302" y="4166927"/>
            <a:ext cx="2202289" cy="631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SERVICO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80301" y="546026"/>
            <a:ext cx="11797050" cy="6310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CONEXÕES</a:t>
            </a:r>
          </a:p>
        </p:txBody>
      </p:sp>
      <p:sp>
        <p:nvSpPr>
          <p:cNvPr id="2" name="Triângulo isósceles 1"/>
          <p:cNvSpPr/>
          <p:nvPr/>
        </p:nvSpPr>
        <p:spPr>
          <a:xfrm rot="5400000">
            <a:off x="2412317" y="649056"/>
            <a:ext cx="520096" cy="425002"/>
          </a:xfrm>
          <a:prstGeom prst="triangle">
            <a:avLst/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80301" y="546025"/>
            <a:ext cx="2202289" cy="631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95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MVC EXEMPLO PERSISTSPRING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382590" y="1353786"/>
            <a:ext cx="9594761" cy="6310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CLIENTEDAO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80302" y="1353787"/>
            <a:ext cx="2202289" cy="631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382590" y="2273845"/>
            <a:ext cx="9594761" cy="6310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INDEXCONTROLLER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80302" y="2273846"/>
            <a:ext cx="2202289" cy="631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VISION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382590" y="3220386"/>
            <a:ext cx="9594761" cy="6310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SERVIÇO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80302" y="3220387"/>
            <a:ext cx="2202289" cy="631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CONTROLLER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80301" y="546026"/>
            <a:ext cx="11797050" cy="6310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MVC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80301" y="546025"/>
            <a:ext cx="2202289" cy="631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10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CONEXÃO COM BD MANUALMENTE - DICAS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33236" y="805663"/>
            <a:ext cx="1028790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salvar(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idCliente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nomeCliente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,String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cpfCliente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cnpjCliente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tipoCliente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Conexao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Conexao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pt-BR" sz="11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1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"Cadastro efetuado"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.abreConexao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prepareStatement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insert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into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 cliente </a:t>
            </a:r>
            <a:r>
              <a:rPr lang="pt-B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values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(?,?,?,?,?)"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//? - PROPORCIONAL AOS ATRIBUTOS DA TABELA</a:t>
            </a:r>
          </a:p>
          <a:p>
            <a:endParaRPr lang="pt-BR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(1,</a:t>
            </a:r>
            <a:r>
              <a:rPr lang="pt-BR" sz="1100" dirty="0">
                <a:solidFill>
                  <a:srgbClr val="6A3E3E"/>
                </a:solidFill>
                <a:latin typeface="Consolas" panose="020B0609020204030204" pitchFamily="49" charset="0"/>
              </a:rPr>
              <a:t>idCliente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//1 - POSIÇÃO DO ATRIBUTO ID_CLIENTE, ID - CONTEÚDO PARA POPULAR O ATRIBUTO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(2,</a:t>
            </a:r>
            <a:r>
              <a:rPr lang="pt-BR" sz="1100" dirty="0">
                <a:solidFill>
                  <a:srgbClr val="6A3E3E"/>
                </a:solidFill>
                <a:latin typeface="Consolas" panose="020B0609020204030204" pitchFamily="49" charset="0"/>
              </a:rPr>
              <a:t>nomeCliente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//2 - POSIÇÃO DO ATRIBUTO NOME, "NOME" - CONTEÚDO PARA POPULAR O ATRIBUTO 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(3,</a:t>
            </a:r>
            <a:r>
              <a:rPr lang="pt-BR" sz="1100" dirty="0">
                <a:solidFill>
                  <a:srgbClr val="6A3E3E"/>
                </a:solidFill>
                <a:latin typeface="Consolas" panose="020B0609020204030204" pitchFamily="49" charset="0"/>
              </a:rPr>
              <a:t>cpfCliente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//3 - POSIÇÃO DO ATRIBUTO CPF, "CPF" - CONTEÚDO PARA POPULAR O ATRIBUTO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(4,</a:t>
            </a:r>
            <a:r>
              <a:rPr lang="pt-BR" sz="1100" dirty="0">
                <a:solidFill>
                  <a:srgbClr val="6A3E3E"/>
                </a:solidFill>
                <a:latin typeface="Consolas" panose="020B0609020204030204" pitchFamily="49" charset="0"/>
              </a:rPr>
              <a:t>cnpjCliente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//4 - POSIÇÃO DO ATRIBUTO CNPJ, "CNPJ" - CONTEÚDO PARA POPULAR O ATRIBUTO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(5,</a:t>
            </a:r>
            <a:r>
              <a:rPr lang="pt-BR" sz="1100" dirty="0">
                <a:solidFill>
                  <a:srgbClr val="6A3E3E"/>
                </a:solidFill>
                <a:latin typeface="Consolas" panose="020B0609020204030204" pitchFamily="49" charset="0"/>
              </a:rPr>
              <a:t>tipoCliente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//5 - POSIÇÃO DO ATRIBUTO TIPO_CLIENTE, TIPO CLIENTE- CONTEÚDO PARA POPULAR O ATRIBUTO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"Não foi possível realizar o cadastro"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.fechaConexao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31550" y="1054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" name="CaixaDeTexto 5"/>
          <p:cNvSpPr txBox="1"/>
          <p:nvPr/>
        </p:nvSpPr>
        <p:spPr>
          <a:xfrm flipH="1">
            <a:off x="736086" y="1387020"/>
            <a:ext cx="2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" name="CaixaDeTexto 7"/>
          <p:cNvSpPr txBox="1"/>
          <p:nvPr/>
        </p:nvSpPr>
        <p:spPr>
          <a:xfrm flipH="1">
            <a:off x="736086" y="1753506"/>
            <a:ext cx="2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" name="CaixaDeTexto 8"/>
          <p:cNvSpPr txBox="1"/>
          <p:nvPr/>
        </p:nvSpPr>
        <p:spPr>
          <a:xfrm flipH="1">
            <a:off x="734272" y="2619830"/>
            <a:ext cx="2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0" name="CaixaDeTexto 9"/>
          <p:cNvSpPr txBox="1"/>
          <p:nvPr/>
        </p:nvSpPr>
        <p:spPr>
          <a:xfrm flipH="1">
            <a:off x="510209" y="3436254"/>
            <a:ext cx="2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937986" y="3061730"/>
            <a:ext cx="152400" cy="11737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28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TRATAMENTO DO FORNECEDOR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382591" y="1019959"/>
            <a:ext cx="5077752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PRIMEIRAMENTE DEVO CRIAR A PARTE VISUAL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80302" y="1019960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INDEX.JSP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382591" y="1355110"/>
            <a:ext cx="5077752" cy="311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180302" y="1355111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INDEXCONTROLLER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382591" y="1690260"/>
            <a:ext cx="5077752" cy="311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7" name="Retângulo 16"/>
          <p:cNvSpPr/>
          <p:nvPr/>
        </p:nvSpPr>
        <p:spPr>
          <a:xfrm>
            <a:off x="180302" y="1690261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FORNECEDORDAO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382591" y="2010895"/>
            <a:ext cx="5077752" cy="311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9" name="Retângulo 18"/>
          <p:cNvSpPr/>
          <p:nvPr/>
        </p:nvSpPr>
        <p:spPr>
          <a:xfrm>
            <a:off x="180302" y="2010896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FORNECEDORSERVIÇO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382591" y="684807"/>
            <a:ext cx="5077752" cy="311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PROCEDIMENTO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80302" y="684808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CLASSE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1885" y="2873829"/>
            <a:ext cx="11159017" cy="3600986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&lt;h2&gt;</a:t>
            </a:r>
            <a:r>
              <a:rPr lang="pt-BR" sz="1600" u="sng" dirty="0">
                <a:solidFill>
                  <a:schemeClr val="bg1"/>
                </a:solidFill>
              </a:rPr>
              <a:t>Cadastro de Fornecedor&lt;/h2&gt;</a:t>
            </a:r>
          </a:p>
          <a:p>
            <a:r>
              <a:rPr lang="pt-BR" sz="1600" dirty="0">
                <a:solidFill>
                  <a:schemeClr val="bg1"/>
                </a:solidFill>
              </a:rPr>
              <a:t>&lt;</a:t>
            </a:r>
            <a:r>
              <a:rPr lang="pt-BR" sz="1600" dirty="0" err="1">
                <a:solidFill>
                  <a:schemeClr val="bg1"/>
                </a:solidFill>
              </a:rPr>
              <a:t>br</a:t>
            </a:r>
            <a:r>
              <a:rPr lang="pt-BR" sz="1600" dirty="0">
                <a:solidFill>
                  <a:schemeClr val="bg1"/>
                </a:solidFill>
              </a:rPr>
              <a:t>&gt;</a:t>
            </a:r>
          </a:p>
          <a:p>
            <a:r>
              <a:rPr lang="pt-BR" sz="1600" dirty="0">
                <a:solidFill>
                  <a:schemeClr val="bg1"/>
                </a:solidFill>
              </a:rPr>
              <a:t>&lt;/</a:t>
            </a:r>
            <a:r>
              <a:rPr lang="pt-BR" sz="1600" dirty="0" err="1">
                <a:solidFill>
                  <a:schemeClr val="bg1"/>
                </a:solidFill>
              </a:rPr>
              <a:t>form</a:t>
            </a:r>
            <a:r>
              <a:rPr lang="pt-BR" sz="1600" dirty="0">
                <a:solidFill>
                  <a:schemeClr val="bg1"/>
                </a:solidFill>
              </a:rPr>
              <a:t>&gt;</a:t>
            </a:r>
          </a:p>
          <a:p>
            <a:r>
              <a:rPr lang="pt-BR" sz="1600" dirty="0">
                <a:solidFill>
                  <a:schemeClr val="bg1"/>
                </a:solidFill>
              </a:rPr>
              <a:t>&lt;</a:t>
            </a:r>
            <a:r>
              <a:rPr lang="pt-BR" sz="1600" dirty="0" err="1">
                <a:solidFill>
                  <a:schemeClr val="bg1"/>
                </a:solidFill>
              </a:rPr>
              <a:t>form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action</a:t>
            </a:r>
            <a:r>
              <a:rPr lang="pt-BR" sz="1600" dirty="0">
                <a:solidFill>
                  <a:schemeClr val="bg1"/>
                </a:solidFill>
              </a:rPr>
              <a:t>=</a:t>
            </a:r>
            <a:r>
              <a:rPr lang="pt-BR" sz="1600" i="1" dirty="0">
                <a:solidFill>
                  <a:schemeClr val="bg1"/>
                </a:solidFill>
              </a:rPr>
              <a:t>"</a:t>
            </a:r>
            <a:r>
              <a:rPr lang="pt-BR" sz="1600" i="1" dirty="0" err="1">
                <a:solidFill>
                  <a:schemeClr val="bg1"/>
                </a:solidFill>
              </a:rPr>
              <a:t>cadastraFornecedor</a:t>
            </a:r>
            <a:r>
              <a:rPr lang="pt-BR" sz="1600" i="1" dirty="0">
                <a:solidFill>
                  <a:schemeClr val="bg1"/>
                </a:solidFill>
              </a:rPr>
              <a:t>"&gt;</a:t>
            </a:r>
          </a:p>
          <a:p>
            <a:r>
              <a:rPr lang="pt-BR" sz="1600" dirty="0">
                <a:solidFill>
                  <a:schemeClr val="bg1"/>
                </a:solidFill>
              </a:rPr>
              <a:t>&lt;</a:t>
            </a:r>
            <a:r>
              <a:rPr lang="pt-BR" sz="1600" dirty="0" err="1">
                <a:solidFill>
                  <a:schemeClr val="bg1"/>
                </a:solidFill>
              </a:rPr>
              <a:t>table</a:t>
            </a:r>
            <a:r>
              <a:rPr lang="pt-BR" sz="1600" dirty="0">
                <a:solidFill>
                  <a:schemeClr val="bg1"/>
                </a:solidFill>
              </a:rPr>
              <a:t>&gt;</a:t>
            </a:r>
          </a:p>
          <a:p>
            <a:r>
              <a:rPr lang="pt-BR" sz="1600" dirty="0">
                <a:solidFill>
                  <a:schemeClr val="bg1"/>
                </a:solidFill>
              </a:rPr>
              <a:t>&lt;</a:t>
            </a:r>
            <a:r>
              <a:rPr lang="pt-BR" sz="1600" dirty="0" err="1">
                <a:solidFill>
                  <a:schemeClr val="bg1"/>
                </a:solidFill>
              </a:rPr>
              <a:t>tr</a:t>
            </a:r>
            <a:r>
              <a:rPr lang="pt-BR" sz="1600" dirty="0">
                <a:solidFill>
                  <a:schemeClr val="bg1"/>
                </a:solidFill>
              </a:rPr>
              <a:t>&gt;</a:t>
            </a:r>
          </a:p>
          <a:p>
            <a:r>
              <a:rPr lang="pt-BR" sz="1600" dirty="0">
                <a:solidFill>
                  <a:schemeClr val="bg1"/>
                </a:solidFill>
              </a:rPr>
              <a:t>&lt;</a:t>
            </a:r>
            <a:r>
              <a:rPr lang="pt-BR" sz="1600" dirty="0" err="1">
                <a:solidFill>
                  <a:schemeClr val="bg1"/>
                </a:solidFill>
              </a:rPr>
              <a:t>td</a:t>
            </a:r>
            <a:r>
              <a:rPr lang="pt-BR" sz="1600" dirty="0">
                <a:solidFill>
                  <a:schemeClr val="bg1"/>
                </a:solidFill>
              </a:rPr>
              <a:t>&gt;Id &lt;input </a:t>
            </a:r>
            <a:r>
              <a:rPr lang="pt-BR" sz="1600" dirty="0" err="1">
                <a:solidFill>
                  <a:schemeClr val="bg1"/>
                </a:solidFill>
              </a:rPr>
              <a:t>type</a:t>
            </a:r>
            <a:r>
              <a:rPr lang="pt-BR" sz="1600" dirty="0">
                <a:solidFill>
                  <a:schemeClr val="bg1"/>
                </a:solidFill>
              </a:rPr>
              <a:t>=</a:t>
            </a:r>
            <a:r>
              <a:rPr lang="pt-BR" sz="1600" i="1" dirty="0">
                <a:solidFill>
                  <a:schemeClr val="bg1"/>
                </a:solidFill>
              </a:rPr>
              <a:t>"</a:t>
            </a:r>
            <a:r>
              <a:rPr lang="pt-BR" sz="1600" i="1" dirty="0" err="1">
                <a:solidFill>
                  <a:schemeClr val="bg1"/>
                </a:solidFill>
              </a:rPr>
              <a:t>text</a:t>
            </a:r>
            <a:r>
              <a:rPr lang="pt-BR" sz="1600" i="1" dirty="0">
                <a:solidFill>
                  <a:schemeClr val="bg1"/>
                </a:solidFill>
              </a:rPr>
              <a:t>" </a:t>
            </a:r>
            <a:r>
              <a:rPr lang="pt-BR" sz="1600" i="1" dirty="0" err="1">
                <a:solidFill>
                  <a:schemeClr val="bg1"/>
                </a:solidFill>
              </a:rPr>
              <a:t>name</a:t>
            </a:r>
            <a:r>
              <a:rPr lang="pt-BR" sz="1600" i="1" dirty="0">
                <a:solidFill>
                  <a:schemeClr val="bg1"/>
                </a:solidFill>
              </a:rPr>
              <a:t>="</a:t>
            </a:r>
            <a:r>
              <a:rPr lang="pt-BR" sz="1600" i="1" dirty="0" err="1">
                <a:solidFill>
                  <a:schemeClr val="bg1"/>
                </a:solidFill>
              </a:rPr>
              <a:t>idFornecedor</a:t>
            </a:r>
            <a:r>
              <a:rPr lang="pt-BR" sz="1600" i="1" dirty="0">
                <a:solidFill>
                  <a:schemeClr val="bg1"/>
                </a:solidFill>
              </a:rPr>
              <a:t>"&gt;&lt;</a:t>
            </a:r>
            <a:r>
              <a:rPr lang="pt-BR" sz="1600" i="1" dirty="0" err="1">
                <a:solidFill>
                  <a:schemeClr val="bg1"/>
                </a:solidFill>
              </a:rPr>
              <a:t>br</a:t>
            </a:r>
            <a:r>
              <a:rPr lang="pt-BR" sz="1600" i="1" dirty="0">
                <a:solidFill>
                  <a:schemeClr val="bg1"/>
                </a:solidFill>
              </a:rPr>
              <a:t>&gt;&lt;/</a:t>
            </a:r>
            <a:r>
              <a:rPr lang="pt-BR" sz="1600" i="1" dirty="0" err="1">
                <a:solidFill>
                  <a:schemeClr val="bg1"/>
                </a:solidFill>
              </a:rPr>
              <a:t>td</a:t>
            </a:r>
            <a:r>
              <a:rPr lang="pt-BR" sz="1400" i="1" dirty="0">
                <a:solidFill>
                  <a:schemeClr val="bg1"/>
                </a:solidFill>
              </a:rPr>
              <a:t>&gt;</a:t>
            </a:r>
            <a:r>
              <a:rPr lang="pt-BR" sz="1400" dirty="0">
                <a:solidFill>
                  <a:schemeClr val="bg1"/>
                </a:solidFill>
              </a:rPr>
              <a:t>&lt;</a:t>
            </a:r>
            <a:r>
              <a:rPr lang="pt-BR" sz="1600" dirty="0" err="1">
                <a:solidFill>
                  <a:schemeClr val="bg1"/>
                </a:solidFill>
              </a:rPr>
              <a:t>td</a:t>
            </a:r>
            <a:r>
              <a:rPr lang="pt-BR" sz="1600" dirty="0">
                <a:solidFill>
                  <a:schemeClr val="bg1"/>
                </a:solidFill>
              </a:rPr>
              <a:t>&gt;</a:t>
            </a:r>
            <a:r>
              <a:rPr lang="pt-BR" sz="1600" u="sng" dirty="0">
                <a:solidFill>
                  <a:schemeClr val="bg1"/>
                </a:solidFill>
              </a:rPr>
              <a:t>Fornecedor &lt;input </a:t>
            </a:r>
            <a:r>
              <a:rPr lang="pt-BR" sz="1600" u="sng" dirty="0" err="1">
                <a:solidFill>
                  <a:schemeClr val="bg1"/>
                </a:solidFill>
              </a:rPr>
              <a:t>type</a:t>
            </a:r>
            <a:r>
              <a:rPr lang="pt-BR" sz="1600" u="sng" dirty="0">
                <a:solidFill>
                  <a:schemeClr val="bg1"/>
                </a:solidFill>
              </a:rPr>
              <a:t>=</a:t>
            </a:r>
            <a:r>
              <a:rPr lang="pt-BR" sz="1600" i="1" u="sng" dirty="0">
                <a:solidFill>
                  <a:schemeClr val="bg1"/>
                </a:solidFill>
              </a:rPr>
              <a:t>"</a:t>
            </a:r>
            <a:r>
              <a:rPr lang="pt-BR" sz="1600" i="1" u="sng" dirty="0" err="1">
                <a:solidFill>
                  <a:schemeClr val="bg1"/>
                </a:solidFill>
              </a:rPr>
              <a:t>text</a:t>
            </a:r>
            <a:r>
              <a:rPr lang="pt-BR" sz="1600" i="1" u="sng" dirty="0">
                <a:solidFill>
                  <a:schemeClr val="bg1"/>
                </a:solidFill>
              </a:rPr>
              <a:t>" </a:t>
            </a:r>
            <a:r>
              <a:rPr lang="pt-BR" sz="1600" i="1" u="sng" dirty="0" err="1">
                <a:solidFill>
                  <a:schemeClr val="bg1"/>
                </a:solidFill>
              </a:rPr>
              <a:t>name</a:t>
            </a:r>
            <a:r>
              <a:rPr lang="pt-BR" sz="1600" i="1" u="sng" dirty="0">
                <a:solidFill>
                  <a:schemeClr val="bg1"/>
                </a:solidFill>
              </a:rPr>
              <a:t>="</a:t>
            </a:r>
            <a:r>
              <a:rPr lang="pt-BR" sz="1600" i="1" u="sng" dirty="0" err="1">
                <a:solidFill>
                  <a:schemeClr val="bg1"/>
                </a:solidFill>
              </a:rPr>
              <a:t>nomeFornecedor</a:t>
            </a:r>
            <a:r>
              <a:rPr lang="pt-BR" sz="1600" i="1" u="sng" dirty="0">
                <a:solidFill>
                  <a:schemeClr val="bg1"/>
                </a:solidFill>
              </a:rPr>
              <a:t>"&gt;&lt;</a:t>
            </a:r>
            <a:r>
              <a:rPr lang="pt-BR" sz="1600" i="1" u="sng" dirty="0" err="1">
                <a:solidFill>
                  <a:schemeClr val="bg1"/>
                </a:solidFill>
              </a:rPr>
              <a:t>br</a:t>
            </a:r>
            <a:r>
              <a:rPr lang="pt-BR" sz="1600" i="1" u="sng" dirty="0">
                <a:solidFill>
                  <a:schemeClr val="bg1"/>
                </a:solidFill>
              </a:rPr>
              <a:t>&gt;&lt;/</a:t>
            </a:r>
            <a:r>
              <a:rPr lang="pt-BR" sz="1600" i="1" u="sng" dirty="0" err="1">
                <a:solidFill>
                  <a:schemeClr val="bg1"/>
                </a:solidFill>
              </a:rPr>
              <a:t>td</a:t>
            </a:r>
            <a:r>
              <a:rPr lang="pt-BR" sz="1600" i="1" u="sng" dirty="0">
                <a:solidFill>
                  <a:schemeClr val="bg1"/>
                </a:solidFill>
              </a:rPr>
              <a:t>&gt;</a:t>
            </a:r>
          </a:p>
          <a:p>
            <a:r>
              <a:rPr lang="pt-BR" sz="1600" dirty="0">
                <a:solidFill>
                  <a:schemeClr val="bg1"/>
                </a:solidFill>
              </a:rPr>
              <a:t>&lt;</a:t>
            </a:r>
            <a:r>
              <a:rPr lang="pt-BR" sz="1600" dirty="0" err="1">
                <a:solidFill>
                  <a:schemeClr val="bg1"/>
                </a:solidFill>
              </a:rPr>
              <a:t>td</a:t>
            </a:r>
            <a:r>
              <a:rPr lang="pt-BR" sz="1600" dirty="0">
                <a:solidFill>
                  <a:schemeClr val="bg1"/>
                </a:solidFill>
              </a:rPr>
              <a:t>&gt;&lt;input </a:t>
            </a:r>
            <a:r>
              <a:rPr lang="pt-BR" sz="1600" dirty="0" err="1">
                <a:solidFill>
                  <a:schemeClr val="bg1"/>
                </a:solidFill>
              </a:rPr>
              <a:t>type</a:t>
            </a:r>
            <a:r>
              <a:rPr lang="pt-BR" sz="1600" dirty="0">
                <a:solidFill>
                  <a:schemeClr val="bg1"/>
                </a:solidFill>
              </a:rPr>
              <a:t>=</a:t>
            </a:r>
            <a:r>
              <a:rPr lang="pt-BR" sz="1600" i="1" dirty="0">
                <a:solidFill>
                  <a:schemeClr val="bg1"/>
                </a:solidFill>
              </a:rPr>
              <a:t>"</a:t>
            </a:r>
            <a:r>
              <a:rPr lang="pt-BR" sz="1600" i="1" dirty="0" err="1">
                <a:solidFill>
                  <a:schemeClr val="bg1"/>
                </a:solidFill>
              </a:rPr>
              <a:t>submit</a:t>
            </a:r>
            <a:r>
              <a:rPr lang="pt-BR" sz="1600" i="1" dirty="0">
                <a:solidFill>
                  <a:schemeClr val="bg1"/>
                </a:solidFill>
              </a:rPr>
              <a:t>" </a:t>
            </a:r>
            <a:r>
              <a:rPr lang="pt-BR" sz="1600" i="1" dirty="0" err="1">
                <a:solidFill>
                  <a:schemeClr val="bg1"/>
                </a:solidFill>
              </a:rPr>
              <a:t>value</a:t>
            </a:r>
            <a:r>
              <a:rPr lang="pt-BR" sz="1600" i="1" dirty="0">
                <a:solidFill>
                  <a:schemeClr val="bg1"/>
                </a:solidFill>
              </a:rPr>
              <a:t>="Cadastra Fornecedor "&gt; &lt;/</a:t>
            </a:r>
            <a:r>
              <a:rPr lang="pt-BR" sz="1600" i="1" dirty="0" err="1">
                <a:solidFill>
                  <a:schemeClr val="bg1"/>
                </a:solidFill>
              </a:rPr>
              <a:t>td</a:t>
            </a:r>
            <a:r>
              <a:rPr lang="pt-BR" sz="1600" i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600" dirty="0">
                <a:solidFill>
                  <a:schemeClr val="bg1"/>
                </a:solidFill>
              </a:rPr>
              <a:t>&lt;/</a:t>
            </a:r>
            <a:r>
              <a:rPr lang="pt-BR" sz="1600" dirty="0" err="1">
                <a:solidFill>
                  <a:schemeClr val="bg1"/>
                </a:solidFill>
              </a:rPr>
              <a:t>tr</a:t>
            </a:r>
            <a:r>
              <a:rPr lang="pt-BR" sz="1600" dirty="0">
                <a:solidFill>
                  <a:schemeClr val="bg1"/>
                </a:solidFill>
              </a:rPr>
              <a:t>&gt;</a:t>
            </a:r>
          </a:p>
          <a:p>
            <a:r>
              <a:rPr lang="pt-BR" sz="1600" dirty="0">
                <a:solidFill>
                  <a:schemeClr val="bg1"/>
                </a:solidFill>
              </a:rPr>
              <a:t>&lt;</a:t>
            </a:r>
            <a:r>
              <a:rPr lang="pt-BR" sz="1600" dirty="0" err="1">
                <a:solidFill>
                  <a:schemeClr val="bg1"/>
                </a:solidFill>
              </a:rPr>
              <a:t>tr</a:t>
            </a:r>
            <a:r>
              <a:rPr lang="pt-BR" sz="1600" dirty="0">
                <a:solidFill>
                  <a:schemeClr val="bg1"/>
                </a:solidFill>
              </a:rPr>
              <a:t>&gt;</a:t>
            </a:r>
          </a:p>
          <a:p>
            <a:r>
              <a:rPr lang="pt-BR" sz="1600" u="sng" dirty="0">
                <a:solidFill>
                  <a:schemeClr val="bg1"/>
                </a:solidFill>
              </a:rPr>
              <a:t>${mensagem}</a:t>
            </a:r>
          </a:p>
          <a:p>
            <a:r>
              <a:rPr lang="pt-BR" sz="1600" dirty="0">
                <a:solidFill>
                  <a:schemeClr val="bg1"/>
                </a:solidFill>
              </a:rPr>
              <a:t>&lt;/</a:t>
            </a:r>
            <a:r>
              <a:rPr lang="pt-BR" sz="1600" dirty="0" err="1">
                <a:solidFill>
                  <a:schemeClr val="bg1"/>
                </a:solidFill>
              </a:rPr>
              <a:t>tr</a:t>
            </a:r>
            <a:r>
              <a:rPr lang="pt-BR" sz="1600" dirty="0">
                <a:solidFill>
                  <a:schemeClr val="bg1"/>
                </a:solidFill>
              </a:rPr>
              <a:t>&gt;</a:t>
            </a:r>
          </a:p>
          <a:p>
            <a:r>
              <a:rPr lang="pt-BR" sz="1600" dirty="0">
                <a:solidFill>
                  <a:schemeClr val="bg1"/>
                </a:solidFill>
              </a:rPr>
              <a:t>&lt;/</a:t>
            </a:r>
            <a:r>
              <a:rPr lang="pt-BR" sz="1600" dirty="0" err="1">
                <a:solidFill>
                  <a:schemeClr val="bg1"/>
                </a:solidFill>
              </a:rPr>
              <a:t>table</a:t>
            </a:r>
            <a:r>
              <a:rPr lang="pt-BR" sz="1600" dirty="0">
                <a:solidFill>
                  <a:schemeClr val="bg1"/>
                </a:solidFill>
              </a:rPr>
              <a:t>&gt;</a:t>
            </a:r>
          </a:p>
          <a:p>
            <a:r>
              <a:rPr lang="pt-BR" sz="1600" dirty="0">
                <a:solidFill>
                  <a:schemeClr val="bg1"/>
                </a:solidFill>
              </a:rPr>
              <a:t>&lt;/</a:t>
            </a:r>
            <a:r>
              <a:rPr lang="pt-BR" sz="1600" dirty="0" err="1">
                <a:solidFill>
                  <a:schemeClr val="bg1"/>
                </a:solidFill>
              </a:rPr>
              <a:t>form</a:t>
            </a:r>
            <a:r>
              <a:rPr lang="pt-BR" sz="16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7369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TRATAMENTO DO FORNECEDOR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865257" y="831273"/>
            <a:ext cx="5077752" cy="311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4662968" y="831274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INDEX.JSP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865256" y="1166423"/>
            <a:ext cx="5077753" cy="3113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4662968" y="1166425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INDEXCONTROLLER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865257" y="1501574"/>
            <a:ext cx="5077752" cy="311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CRIA CONEXÃO E INSERE NO BANCO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662968" y="1501575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FORNECEDORDAO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65257" y="1822209"/>
            <a:ext cx="5077752" cy="311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9" name="Retângulo 18"/>
          <p:cNvSpPr/>
          <p:nvPr/>
        </p:nvSpPr>
        <p:spPr>
          <a:xfrm>
            <a:off x="4662968" y="1822210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FORNECEDORSERVIÇO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865257" y="496121"/>
            <a:ext cx="5077752" cy="311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PROCEDIMENTO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662968" y="496122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CLASSE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8342" y="934304"/>
            <a:ext cx="686525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br.com.PersistSpring.dao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java.sql.PreparedStatement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br.com.PersistSpring.conexao.Conexao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FornecedorDao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salvarFornecedor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idFornecedor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nomeFornecedor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Conexao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Conexao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pt-BR" sz="11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1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"Cadastro efetuado"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.abreConexao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prepareStatement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insert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into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 fornecedor </a:t>
            </a:r>
            <a:r>
              <a:rPr lang="pt-B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values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(?,?)"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idFornecedor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nomeFornecedor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"Não foi possível realizar o cadastro"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.fechaConexao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2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TRATAMENTO DO FORNECEDOR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865257" y="831273"/>
            <a:ext cx="5077752" cy="311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4662968" y="831274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INDEX.JSP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865256" y="1166423"/>
            <a:ext cx="5077753" cy="3113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4662968" y="1166425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INDEXCONTROLLER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865257" y="1501574"/>
            <a:ext cx="5077752" cy="311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7" name="Retângulo 16"/>
          <p:cNvSpPr/>
          <p:nvPr/>
        </p:nvSpPr>
        <p:spPr>
          <a:xfrm>
            <a:off x="4662968" y="1501575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FORNECEDORDAO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65257" y="1822209"/>
            <a:ext cx="5077752" cy="311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GRAVA NO BANCO (PERSISTÊNCIA)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662968" y="1822210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FORNECEDORSERVIÇO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865257" y="496121"/>
            <a:ext cx="5077752" cy="311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PROCEDIMENTO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662968" y="496122"/>
            <a:ext cx="2202289" cy="3113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CLASSE</a:t>
            </a:r>
          </a:p>
        </p:txBody>
      </p:sp>
      <p:sp>
        <p:nvSpPr>
          <p:cNvPr id="2" name="Retângulo 1"/>
          <p:cNvSpPr/>
          <p:nvPr/>
        </p:nvSpPr>
        <p:spPr>
          <a:xfrm>
            <a:off x="315939" y="2457387"/>
            <a:ext cx="116270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br.com.PersistSpring.servico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br.com.PersistSpring.dao.FornecedorDao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FornecedorServico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FornecedorDao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fornecedorDao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FornecedorDao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salvar(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idFornecedor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,String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nomeFornecedor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fornecedorDao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salvarFornecedor</a:t>
            </a:r>
            <a:r>
              <a:rPr lang="pt-B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idFornecedor</a:t>
            </a:r>
            <a:r>
              <a:rPr lang="pt-B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nomeFornecedor</a:t>
            </a:r>
            <a:r>
              <a:rPr lang="pt-B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8272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706</Words>
  <Application>Microsoft Office PowerPoint</Application>
  <PresentationFormat>Widescreen</PresentationFormat>
  <Paragraphs>198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28</cp:revision>
  <dcterms:created xsi:type="dcterms:W3CDTF">2016-08-15T11:24:24Z</dcterms:created>
  <dcterms:modified xsi:type="dcterms:W3CDTF">2016-08-17T12:58:27Z</dcterms:modified>
</cp:coreProperties>
</file>