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3" r:id="rId7"/>
    <p:sldId id="259" r:id="rId8"/>
    <p:sldId id="264" r:id="rId9"/>
    <p:sldId id="265" r:id="rId10"/>
    <p:sldId id="266" r:id="rId11"/>
    <p:sldId id="267" r:id="rId12"/>
    <p:sldId id="269" r:id="rId13"/>
    <p:sldId id="270"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mpl\OneDrive\Desktop\Job%20Search\Liquid%20and%20Grit\Thomas%20Karlo%20Blanco%20-%20Copy%20of%20Data%20Analyst%20Tes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mpl\OneDrive\Desktop\Job%20Search\Liquid%20and%20Grit\Thomas%20Karlo%20Blanco%20-%20Copy%20of%20Data%20Analyst%20Tes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mpl\OneDrive\Desktop\Job%20Search\Liquid%20and%20Grit\Thomas%20Karlo%20Blanco%20-%20Copy%20of%20Data%20Analyst%20Test%20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vs Downloads Delta Correlation</a:t>
            </a:r>
            <a:r>
              <a:rPr lang="en-US" baseline="0" dirty="0"/>
              <a:t> Map (Quarterly)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'Download vs Revenue - Qtr'!$G$1</c:f>
              <c:strCache>
                <c:ptCount val="1"/>
                <c:pt idx="0">
                  <c:v>Revenue Delta</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'Download vs Revenue - Qtr'!$E$2:$E$14</c:f>
              <c:numCache>
                <c:formatCode>General</c:formatCode>
                <c:ptCount val="13"/>
                <c:pt idx="1">
                  <c:v>396791</c:v>
                </c:pt>
                <c:pt idx="2">
                  <c:v>60221</c:v>
                </c:pt>
                <c:pt idx="3">
                  <c:v>-392200</c:v>
                </c:pt>
                <c:pt idx="4">
                  <c:v>-386553</c:v>
                </c:pt>
                <c:pt idx="5">
                  <c:v>515643</c:v>
                </c:pt>
                <c:pt idx="6">
                  <c:v>-502966</c:v>
                </c:pt>
                <c:pt idx="7">
                  <c:v>-129743</c:v>
                </c:pt>
                <c:pt idx="8">
                  <c:v>-186187</c:v>
                </c:pt>
                <c:pt idx="9">
                  <c:v>8404</c:v>
                </c:pt>
                <c:pt idx="10">
                  <c:v>624329</c:v>
                </c:pt>
                <c:pt idx="11">
                  <c:v>-2311</c:v>
                </c:pt>
                <c:pt idx="12">
                  <c:v>31391</c:v>
                </c:pt>
              </c:numCache>
            </c:numRef>
          </c:xVal>
          <c:yVal>
            <c:numRef>
              <c:f>'Download vs Revenue - Qtr'!$G$2:$G$14</c:f>
              <c:numCache>
                <c:formatCode>General</c:formatCode>
                <c:ptCount val="13"/>
                <c:pt idx="1">
                  <c:v>2153167</c:v>
                </c:pt>
                <c:pt idx="2">
                  <c:v>1734663</c:v>
                </c:pt>
                <c:pt idx="3">
                  <c:v>-639631</c:v>
                </c:pt>
                <c:pt idx="4">
                  <c:v>-697254</c:v>
                </c:pt>
                <c:pt idx="5">
                  <c:v>3851098</c:v>
                </c:pt>
                <c:pt idx="6">
                  <c:v>276949</c:v>
                </c:pt>
                <c:pt idx="7">
                  <c:v>-2194758</c:v>
                </c:pt>
                <c:pt idx="8">
                  <c:v>417355</c:v>
                </c:pt>
                <c:pt idx="9">
                  <c:v>1226149</c:v>
                </c:pt>
                <c:pt idx="10">
                  <c:v>2640534</c:v>
                </c:pt>
                <c:pt idx="11">
                  <c:v>2240165</c:v>
                </c:pt>
                <c:pt idx="12">
                  <c:v>-1798637</c:v>
                </c:pt>
              </c:numCache>
            </c:numRef>
          </c:yVal>
          <c:smooth val="0"/>
          <c:extLst>
            <c:ext xmlns:c16="http://schemas.microsoft.com/office/drawing/2014/chart" uri="{C3380CC4-5D6E-409C-BE32-E72D297353CC}">
              <c16:uniqueId val="{00000001-D608-4B3F-8A55-A0DCA9E221E1}"/>
            </c:ext>
          </c:extLst>
        </c:ser>
        <c:dLbls>
          <c:showLegendKey val="0"/>
          <c:showVal val="0"/>
          <c:showCatName val="0"/>
          <c:showSerName val="0"/>
          <c:showPercent val="0"/>
          <c:showBubbleSize val="0"/>
        </c:dLbls>
        <c:axId val="860951055"/>
        <c:axId val="860951471"/>
      </c:scatterChart>
      <c:valAx>
        <c:axId val="8609510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951471"/>
        <c:crosses val="autoZero"/>
        <c:crossBetween val="midCat"/>
      </c:valAx>
      <c:valAx>
        <c:axId val="86095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95105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800" b="0" i="0" baseline="0" dirty="0">
                <a:effectLst/>
              </a:rPr>
              <a:t>Township: Quarterly Revenue vs iOS Downloads (2019-Present) </a:t>
            </a:r>
            <a:endParaRPr lang="en-US"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0.1064175076706961"/>
          <c:y val="0.16325328736892963"/>
          <c:w val="0.82496580533067165"/>
          <c:h val="0.70940180984839585"/>
        </c:manualLayout>
      </c:layout>
      <c:barChart>
        <c:barDir val="col"/>
        <c:grouping val="clustered"/>
        <c:varyColors val="0"/>
        <c:ser>
          <c:idx val="0"/>
          <c:order val="0"/>
          <c:tx>
            <c:strRef>
              <c:f>'Download vs Revenue - Qtr'!$D$1</c:f>
              <c:strCache>
                <c:ptCount val="1"/>
                <c:pt idx="0">
                  <c:v>Total iOS Downloads</c:v>
                </c:pt>
              </c:strCache>
            </c:strRef>
          </c:tx>
          <c:spPr>
            <a:solidFill>
              <a:schemeClr val="accent1"/>
            </a:solidFill>
            <a:ln>
              <a:noFill/>
            </a:ln>
            <a:effectLst/>
          </c:spPr>
          <c:invertIfNegative val="0"/>
          <c:cat>
            <c:strRef>
              <c:f>'Download vs Revenue - Qtr'!$C$2:$C$14</c:f>
              <c:strCache>
                <c:ptCount val="13"/>
                <c:pt idx="0">
                  <c:v>Qtr1-2019</c:v>
                </c:pt>
                <c:pt idx="1">
                  <c:v>Qtr2-2019</c:v>
                </c:pt>
                <c:pt idx="2">
                  <c:v>Qtr3-2019</c:v>
                </c:pt>
                <c:pt idx="3">
                  <c:v>Qtr4-2019</c:v>
                </c:pt>
                <c:pt idx="4">
                  <c:v>Qtr1-2020</c:v>
                </c:pt>
                <c:pt idx="5">
                  <c:v>Qtr2-2020</c:v>
                </c:pt>
                <c:pt idx="6">
                  <c:v>Qtr3-2020</c:v>
                </c:pt>
                <c:pt idx="7">
                  <c:v>Qtr4-2020</c:v>
                </c:pt>
                <c:pt idx="8">
                  <c:v>Qtr1-2021</c:v>
                </c:pt>
                <c:pt idx="9">
                  <c:v>Qtr2-2021</c:v>
                </c:pt>
                <c:pt idx="10">
                  <c:v>Qtr3-2021</c:v>
                </c:pt>
                <c:pt idx="11">
                  <c:v>Qtr4-2021</c:v>
                </c:pt>
                <c:pt idx="12">
                  <c:v>Qtr1-2022</c:v>
                </c:pt>
              </c:strCache>
            </c:strRef>
          </c:cat>
          <c:val>
            <c:numRef>
              <c:f>'Download vs Revenue - Qtr'!$D$2:$D$14</c:f>
              <c:numCache>
                <c:formatCode>General</c:formatCode>
                <c:ptCount val="13"/>
                <c:pt idx="0">
                  <c:v>887305</c:v>
                </c:pt>
                <c:pt idx="1">
                  <c:v>1284096</c:v>
                </c:pt>
                <c:pt idx="2">
                  <c:v>1344317</c:v>
                </c:pt>
                <c:pt idx="3">
                  <c:v>952117</c:v>
                </c:pt>
                <c:pt idx="4">
                  <c:v>565564</c:v>
                </c:pt>
                <c:pt idx="5">
                  <c:v>1081207</c:v>
                </c:pt>
                <c:pt idx="6">
                  <c:v>578241</c:v>
                </c:pt>
                <c:pt idx="7">
                  <c:v>448498</c:v>
                </c:pt>
                <c:pt idx="8">
                  <c:v>262311</c:v>
                </c:pt>
                <c:pt idx="9">
                  <c:v>270715</c:v>
                </c:pt>
                <c:pt idx="10">
                  <c:v>895044</c:v>
                </c:pt>
                <c:pt idx="11">
                  <c:v>892733</c:v>
                </c:pt>
                <c:pt idx="12">
                  <c:v>924124</c:v>
                </c:pt>
              </c:numCache>
            </c:numRef>
          </c:val>
          <c:extLst>
            <c:ext xmlns:c16="http://schemas.microsoft.com/office/drawing/2014/chart" uri="{C3380CC4-5D6E-409C-BE32-E72D297353CC}">
              <c16:uniqueId val="{00000000-9454-4822-BE72-C21B94BE3697}"/>
            </c:ext>
          </c:extLst>
        </c:ser>
        <c:dLbls>
          <c:showLegendKey val="0"/>
          <c:showVal val="0"/>
          <c:showCatName val="0"/>
          <c:showSerName val="0"/>
          <c:showPercent val="0"/>
          <c:showBubbleSize val="0"/>
        </c:dLbls>
        <c:gapWidth val="219"/>
        <c:axId val="899910495"/>
        <c:axId val="899911327"/>
      </c:barChart>
      <c:lineChart>
        <c:grouping val="standard"/>
        <c:varyColors val="0"/>
        <c:ser>
          <c:idx val="1"/>
          <c:order val="1"/>
          <c:tx>
            <c:strRef>
              <c:f>'Download vs Revenue - Qtr'!$F$1</c:f>
              <c:strCache>
                <c:ptCount val="1"/>
                <c:pt idx="0">
                  <c:v>Total Revenue</c:v>
                </c:pt>
              </c:strCache>
            </c:strRef>
          </c:tx>
          <c:spPr>
            <a:ln w="28575" cap="rnd">
              <a:solidFill>
                <a:schemeClr val="accent2"/>
              </a:solidFill>
              <a:round/>
            </a:ln>
            <a:effectLst/>
          </c:spPr>
          <c:marker>
            <c:symbol val="none"/>
          </c:marker>
          <c:cat>
            <c:strRef>
              <c:f>'Download vs Revenue - Qtr'!$C$2:$C$14</c:f>
              <c:strCache>
                <c:ptCount val="13"/>
                <c:pt idx="0">
                  <c:v>Qtr1-2019</c:v>
                </c:pt>
                <c:pt idx="1">
                  <c:v>Qtr2-2019</c:v>
                </c:pt>
                <c:pt idx="2">
                  <c:v>Qtr3-2019</c:v>
                </c:pt>
                <c:pt idx="3">
                  <c:v>Qtr4-2019</c:v>
                </c:pt>
                <c:pt idx="4">
                  <c:v>Qtr1-2020</c:v>
                </c:pt>
                <c:pt idx="5">
                  <c:v>Qtr2-2020</c:v>
                </c:pt>
                <c:pt idx="6">
                  <c:v>Qtr3-2020</c:v>
                </c:pt>
                <c:pt idx="7">
                  <c:v>Qtr4-2020</c:v>
                </c:pt>
                <c:pt idx="8">
                  <c:v>Qtr1-2021</c:v>
                </c:pt>
                <c:pt idx="9">
                  <c:v>Qtr2-2021</c:v>
                </c:pt>
                <c:pt idx="10">
                  <c:v>Qtr3-2021</c:v>
                </c:pt>
                <c:pt idx="11">
                  <c:v>Qtr4-2021</c:v>
                </c:pt>
                <c:pt idx="12">
                  <c:v>Qtr1-2022</c:v>
                </c:pt>
              </c:strCache>
            </c:strRef>
          </c:cat>
          <c:val>
            <c:numRef>
              <c:f>'Download vs Revenue - Qtr'!$F$2:$F$14</c:f>
              <c:numCache>
                <c:formatCode>General</c:formatCode>
                <c:ptCount val="13"/>
                <c:pt idx="0">
                  <c:v>8412735</c:v>
                </c:pt>
                <c:pt idx="1">
                  <c:v>10565902</c:v>
                </c:pt>
                <c:pt idx="2">
                  <c:v>12300565</c:v>
                </c:pt>
                <c:pt idx="3">
                  <c:v>11660934</c:v>
                </c:pt>
                <c:pt idx="4">
                  <c:v>10963680</c:v>
                </c:pt>
                <c:pt idx="5">
                  <c:v>14814778</c:v>
                </c:pt>
                <c:pt idx="6">
                  <c:v>15091727</c:v>
                </c:pt>
                <c:pt idx="7">
                  <c:v>12896969</c:v>
                </c:pt>
                <c:pt idx="8">
                  <c:v>13314324</c:v>
                </c:pt>
                <c:pt idx="9">
                  <c:v>14540473</c:v>
                </c:pt>
                <c:pt idx="10">
                  <c:v>17181007</c:v>
                </c:pt>
                <c:pt idx="11">
                  <c:v>19421172</c:v>
                </c:pt>
                <c:pt idx="12">
                  <c:v>17622535</c:v>
                </c:pt>
              </c:numCache>
            </c:numRef>
          </c:val>
          <c:smooth val="0"/>
          <c:extLst>
            <c:ext xmlns:c16="http://schemas.microsoft.com/office/drawing/2014/chart" uri="{C3380CC4-5D6E-409C-BE32-E72D297353CC}">
              <c16:uniqueId val="{00000001-9454-4822-BE72-C21B94BE3697}"/>
            </c:ext>
          </c:extLst>
        </c:ser>
        <c:dLbls>
          <c:showLegendKey val="0"/>
          <c:showVal val="0"/>
          <c:showCatName val="0"/>
          <c:showSerName val="0"/>
          <c:showPercent val="0"/>
          <c:showBubbleSize val="0"/>
        </c:dLbls>
        <c:marker val="1"/>
        <c:smooth val="0"/>
        <c:axId val="899908831"/>
        <c:axId val="899909663"/>
      </c:lineChart>
      <c:catAx>
        <c:axId val="89990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909663"/>
        <c:crosses val="autoZero"/>
        <c:auto val="1"/>
        <c:lblAlgn val="ctr"/>
        <c:lblOffset val="100"/>
        <c:noMultiLvlLbl val="0"/>
      </c:catAx>
      <c:valAx>
        <c:axId val="899909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accent2"/>
                    </a:solidFill>
                  </a:rPr>
                  <a:t> </a:t>
                </a:r>
                <a:r>
                  <a:rPr lang="en-US" b="1">
                    <a:solidFill>
                      <a:schemeClr val="accent2"/>
                    </a:solidFill>
                  </a:rPr>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908831"/>
        <c:crosses val="autoZero"/>
        <c:crossBetween val="between"/>
      </c:valAx>
      <c:valAx>
        <c:axId val="89991132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accent1"/>
                    </a:solidFill>
                  </a:rPr>
                  <a:t>Downloads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910495"/>
        <c:crosses val="max"/>
        <c:crossBetween val="between"/>
      </c:valAx>
      <c:catAx>
        <c:axId val="899910495"/>
        <c:scaling>
          <c:orientation val="minMax"/>
        </c:scaling>
        <c:delete val="1"/>
        <c:axPos val="b"/>
        <c:numFmt formatCode="General" sourceLinked="1"/>
        <c:majorTickMark val="out"/>
        <c:minorTickMark val="none"/>
        <c:tickLblPos val="nextTo"/>
        <c:crossAx val="89991132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Township: Monthly </a:t>
            </a:r>
            <a:r>
              <a:rPr lang="en-US" baseline="0"/>
              <a:t>Revenue vs </a:t>
            </a:r>
            <a:r>
              <a:rPr lang="en-US" sz="1400" b="0" i="0" u="none" strike="noStrike" baseline="0">
                <a:effectLst/>
              </a:rPr>
              <a:t>iOS Downloads</a:t>
            </a:r>
            <a:r>
              <a:rPr lang="en-US" baseline="0"/>
              <a:t> (2019-Present)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'Download vs Revenue - Monthly'!$D$1</c:f>
              <c:strCache>
                <c:ptCount val="1"/>
                <c:pt idx="0">
                  <c:v>iOS Downloads</c:v>
                </c:pt>
              </c:strCache>
            </c:strRef>
          </c:tx>
          <c:spPr>
            <a:solidFill>
              <a:schemeClr val="accent1"/>
            </a:solidFill>
            <a:ln>
              <a:noFill/>
            </a:ln>
            <a:effectLst/>
          </c:spPr>
          <c:invertIfNegative val="0"/>
          <c:cat>
            <c:strRef>
              <c:f>'Download vs Revenue - Monthly'!$C$2:$C$40</c:f>
              <c:strCache>
                <c:ptCount val="39"/>
                <c:pt idx="0">
                  <c:v>Jan-2019</c:v>
                </c:pt>
                <c:pt idx="1">
                  <c:v>Feb-2019</c:v>
                </c:pt>
                <c:pt idx="2">
                  <c:v>Mar-2019</c:v>
                </c:pt>
                <c:pt idx="3">
                  <c:v>Apr-2019</c:v>
                </c:pt>
                <c:pt idx="4">
                  <c:v>May-2019</c:v>
                </c:pt>
                <c:pt idx="5">
                  <c:v>Jun-2019</c:v>
                </c:pt>
                <c:pt idx="6">
                  <c:v>Jul-2019</c:v>
                </c:pt>
                <c:pt idx="7">
                  <c:v>Aug-2019</c:v>
                </c:pt>
                <c:pt idx="8">
                  <c:v>Sep-2019</c:v>
                </c:pt>
                <c:pt idx="9">
                  <c:v>Oct-2019</c:v>
                </c:pt>
                <c:pt idx="10">
                  <c:v>Nov-2019</c:v>
                </c:pt>
                <c:pt idx="11">
                  <c:v>Dec-2019</c:v>
                </c:pt>
                <c:pt idx="12">
                  <c:v>Jan-2020</c:v>
                </c:pt>
                <c:pt idx="13">
                  <c:v>Feb-2020</c:v>
                </c:pt>
                <c:pt idx="14">
                  <c:v>Mar-2020</c:v>
                </c:pt>
                <c:pt idx="15">
                  <c:v>Apr-2020</c:v>
                </c:pt>
                <c:pt idx="16">
                  <c:v>May-2020</c:v>
                </c:pt>
                <c:pt idx="17">
                  <c:v>Jun-2020</c:v>
                </c:pt>
                <c:pt idx="18">
                  <c:v>Jul-2020</c:v>
                </c:pt>
                <c:pt idx="19">
                  <c:v>Aug-2020</c:v>
                </c:pt>
                <c:pt idx="20">
                  <c:v>Sep-2020</c:v>
                </c:pt>
                <c:pt idx="21">
                  <c:v>Oct-2020</c:v>
                </c:pt>
                <c:pt idx="22">
                  <c:v>Nov-2020</c:v>
                </c:pt>
                <c:pt idx="23">
                  <c:v>Dec-2020</c:v>
                </c:pt>
                <c:pt idx="24">
                  <c:v>Jan-2021</c:v>
                </c:pt>
                <c:pt idx="25">
                  <c:v>Feb-2021</c:v>
                </c:pt>
                <c:pt idx="26">
                  <c:v>Mar-2021</c:v>
                </c:pt>
                <c:pt idx="27">
                  <c:v>Apr-2021</c:v>
                </c:pt>
                <c:pt idx="28">
                  <c:v>May-2021</c:v>
                </c:pt>
                <c:pt idx="29">
                  <c:v>Jun-2021</c:v>
                </c:pt>
                <c:pt idx="30">
                  <c:v>Jul-2021</c:v>
                </c:pt>
                <c:pt idx="31">
                  <c:v>Aug-2021</c:v>
                </c:pt>
                <c:pt idx="32">
                  <c:v>Sep-2021</c:v>
                </c:pt>
                <c:pt idx="33">
                  <c:v>Oct-2021</c:v>
                </c:pt>
                <c:pt idx="34">
                  <c:v>Nov-2021</c:v>
                </c:pt>
                <c:pt idx="35">
                  <c:v>Dec-2021</c:v>
                </c:pt>
                <c:pt idx="36">
                  <c:v>Jan-2022</c:v>
                </c:pt>
                <c:pt idx="37">
                  <c:v>Feb-2022</c:v>
                </c:pt>
                <c:pt idx="38">
                  <c:v>Mar-2022</c:v>
                </c:pt>
              </c:strCache>
            </c:strRef>
          </c:cat>
          <c:val>
            <c:numRef>
              <c:f>'Download vs Revenue - Monthly'!$D$2:$D$40</c:f>
              <c:numCache>
                <c:formatCode>General</c:formatCode>
                <c:ptCount val="39"/>
                <c:pt idx="0">
                  <c:v>256169</c:v>
                </c:pt>
                <c:pt idx="1">
                  <c:v>238220</c:v>
                </c:pt>
                <c:pt idx="2">
                  <c:v>392916</c:v>
                </c:pt>
                <c:pt idx="3">
                  <c:v>440683</c:v>
                </c:pt>
                <c:pt idx="4">
                  <c:v>379376</c:v>
                </c:pt>
                <c:pt idx="5">
                  <c:v>464037</c:v>
                </c:pt>
                <c:pt idx="6">
                  <c:v>453942</c:v>
                </c:pt>
                <c:pt idx="7">
                  <c:v>503200</c:v>
                </c:pt>
                <c:pt idx="8">
                  <c:v>387175</c:v>
                </c:pt>
                <c:pt idx="9">
                  <c:v>306403</c:v>
                </c:pt>
                <c:pt idx="10">
                  <c:v>369364</c:v>
                </c:pt>
                <c:pt idx="11">
                  <c:v>276350</c:v>
                </c:pt>
                <c:pt idx="12">
                  <c:v>315524</c:v>
                </c:pt>
                <c:pt idx="13">
                  <c:v>111388</c:v>
                </c:pt>
                <c:pt idx="14">
                  <c:v>138652</c:v>
                </c:pt>
                <c:pt idx="15">
                  <c:v>387195</c:v>
                </c:pt>
                <c:pt idx="16">
                  <c:v>415320</c:v>
                </c:pt>
                <c:pt idx="17">
                  <c:v>278692</c:v>
                </c:pt>
                <c:pt idx="18">
                  <c:v>191700</c:v>
                </c:pt>
                <c:pt idx="19">
                  <c:v>244045</c:v>
                </c:pt>
                <c:pt idx="20">
                  <c:v>142496</c:v>
                </c:pt>
                <c:pt idx="21">
                  <c:v>133022</c:v>
                </c:pt>
                <c:pt idx="22">
                  <c:v>177529</c:v>
                </c:pt>
                <c:pt idx="23">
                  <c:v>137947</c:v>
                </c:pt>
                <c:pt idx="24">
                  <c:v>120119</c:v>
                </c:pt>
                <c:pt idx="25">
                  <c:v>64949</c:v>
                </c:pt>
                <c:pt idx="26">
                  <c:v>77243</c:v>
                </c:pt>
                <c:pt idx="27">
                  <c:v>106849</c:v>
                </c:pt>
                <c:pt idx="28">
                  <c:v>62746</c:v>
                </c:pt>
                <c:pt idx="29">
                  <c:v>101120</c:v>
                </c:pt>
                <c:pt idx="30">
                  <c:v>166460</c:v>
                </c:pt>
                <c:pt idx="31">
                  <c:v>367795</c:v>
                </c:pt>
                <c:pt idx="32">
                  <c:v>360789</c:v>
                </c:pt>
                <c:pt idx="33">
                  <c:v>406898</c:v>
                </c:pt>
                <c:pt idx="34">
                  <c:v>240698</c:v>
                </c:pt>
                <c:pt idx="35">
                  <c:v>245137</c:v>
                </c:pt>
                <c:pt idx="36">
                  <c:v>482374</c:v>
                </c:pt>
                <c:pt idx="37">
                  <c:v>259030</c:v>
                </c:pt>
                <c:pt idx="38">
                  <c:v>182720</c:v>
                </c:pt>
              </c:numCache>
            </c:numRef>
          </c:val>
          <c:extLst>
            <c:ext xmlns:c16="http://schemas.microsoft.com/office/drawing/2014/chart" uri="{C3380CC4-5D6E-409C-BE32-E72D297353CC}">
              <c16:uniqueId val="{00000000-523C-4726-9521-ED8D022BE944}"/>
            </c:ext>
          </c:extLst>
        </c:ser>
        <c:dLbls>
          <c:showLegendKey val="0"/>
          <c:showVal val="0"/>
          <c:showCatName val="0"/>
          <c:showSerName val="0"/>
          <c:showPercent val="0"/>
          <c:showBubbleSize val="0"/>
        </c:dLbls>
        <c:gapWidth val="219"/>
        <c:axId val="851388895"/>
        <c:axId val="98015007"/>
      </c:barChart>
      <c:lineChart>
        <c:grouping val="standard"/>
        <c:varyColors val="0"/>
        <c:ser>
          <c:idx val="1"/>
          <c:order val="1"/>
          <c:tx>
            <c:strRef>
              <c:f>'Download vs Revenue - Monthly'!$F$1</c:f>
              <c:strCache>
                <c:ptCount val="1"/>
                <c:pt idx="0">
                  <c:v>Total Revenue</c:v>
                </c:pt>
              </c:strCache>
            </c:strRef>
          </c:tx>
          <c:spPr>
            <a:ln w="28575" cap="rnd">
              <a:solidFill>
                <a:schemeClr val="accent2"/>
              </a:solidFill>
              <a:round/>
            </a:ln>
            <a:effectLst/>
          </c:spPr>
          <c:marker>
            <c:symbol val="none"/>
          </c:marker>
          <c:cat>
            <c:strRef>
              <c:f>'Download vs Revenue - Monthly'!$C$2:$C$40</c:f>
              <c:strCache>
                <c:ptCount val="39"/>
                <c:pt idx="0">
                  <c:v>Jan-2019</c:v>
                </c:pt>
                <c:pt idx="1">
                  <c:v>Feb-2019</c:v>
                </c:pt>
                <c:pt idx="2">
                  <c:v>Mar-2019</c:v>
                </c:pt>
                <c:pt idx="3">
                  <c:v>Apr-2019</c:v>
                </c:pt>
                <c:pt idx="4">
                  <c:v>May-2019</c:v>
                </c:pt>
                <c:pt idx="5">
                  <c:v>Jun-2019</c:v>
                </c:pt>
                <c:pt idx="6">
                  <c:v>Jul-2019</c:v>
                </c:pt>
                <c:pt idx="7">
                  <c:v>Aug-2019</c:v>
                </c:pt>
                <c:pt idx="8">
                  <c:v>Sep-2019</c:v>
                </c:pt>
                <c:pt idx="9">
                  <c:v>Oct-2019</c:v>
                </c:pt>
                <c:pt idx="10">
                  <c:v>Nov-2019</c:v>
                </c:pt>
                <c:pt idx="11">
                  <c:v>Dec-2019</c:v>
                </c:pt>
                <c:pt idx="12">
                  <c:v>Jan-2020</c:v>
                </c:pt>
                <c:pt idx="13">
                  <c:v>Feb-2020</c:v>
                </c:pt>
                <c:pt idx="14">
                  <c:v>Mar-2020</c:v>
                </c:pt>
                <c:pt idx="15">
                  <c:v>Apr-2020</c:v>
                </c:pt>
                <c:pt idx="16">
                  <c:v>May-2020</c:v>
                </c:pt>
                <c:pt idx="17">
                  <c:v>Jun-2020</c:v>
                </c:pt>
                <c:pt idx="18">
                  <c:v>Jul-2020</c:v>
                </c:pt>
                <c:pt idx="19">
                  <c:v>Aug-2020</c:v>
                </c:pt>
                <c:pt idx="20">
                  <c:v>Sep-2020</c:v>
                </c:pt>
                <c:pt idx="21">
                  <c:v>Oct-2020</c:v>
                </c:pt>
                <c:pt idx="22">
                  <c:v>Nov-2020</c:v>
                </c:pt>
                <c:pt idx="23">
                  <c:v>Dec-2020</c:v>
                </c:pt>
                <c:pt idx="24">
                  <c:v>Jan-2021</c:v>
                </c:pt>
                <c:pt idx="25">
                  <c:v>Feb-2021</c:v>
                </c:pt>
                <c:pt idx="26">
                  <c:v>Mar-2021</c:v>
                </c:pt>
                <c:pt idx="27">
                  <c:v>Apr-2021</c:v>
                </c:pt>
                <c:pt idx="28">
                  <c:v>May-2021</c:v>
                </c:pt>
                <c:pt idx="29">
                  <c:v>Jun-2021</c:v>
                </c:pt>
                <c:pt idx="30">
                  <c:v>Jul-2021</c:v>
                </c:pt>
                <c:pt idx="31">
                  <c:v>Aug-2021</c:v>
                </c:pt>
                <c:pt idx="32">
                  <c:v>Sep-2021</c:v>
                </c:pt>
                <c:pt idx="33">
                  <c:v>Oct-2021</c:v>
                </c:pt>
                <c:pt idx="34">
                  <c:v>Nov-2021</c:v>
                </c:pt>
                <c:pt idx="35">
                  <c:v>Dec-2021</c:v>
                </c:pt>
                <c:pt idx="36">
                  <c:v>Jan-2022</c:v>
                </c:pt>
                <c:pt idx="37">
                  <c:v>Feb-2022</c:v>
                </c:pt>
                <c:pt idx="38">
                  <c:v>Mar-2022</c:v>
                </c:pt>
              </c:strCache>
            </c:strRef>
          </c:cat>
          <c:val>
            <c:numRef>
              <c:f>'Download vs Revenue - Monthly'!$F$2:$F$40</c:f>
              <c:numCache>
                <c:formatCode>General</c:formatCode>
                <c:ptCount val="39"/>
                <c:pt idx="0">
                  <c:v>2527485</c:v>
                </c:pt>
                <c:pt idx="1">
                  <c:v>2726503</c:v>
                </c:pt>
                <c:pt idx="2">
                  <c:v>3158747</c:v>
                </c:pt>
                <c:pt idx="3">
                  <c:v>3196023</c:v>
                </c:pt>
                <c:pt idx="4">
                  <c:v>3772577</c:v>
                </c:pt>
                <c:pt idx="5">
                  <c:v>3597302</c:v>
                </c:pt>
                <c:pt idx="6">
                  <c:v>3966478</c:v>
                </c:pt>
                <c:pt idx="7">
                  <c:v>4281913</c:v>
                </c:pt>
                <c:pt idx="8">
                  <c:v>4052174</c:v>
                </c:pt>
                <c:pt idx="9">
                  <c:v>3702621</c:v>
                </c:pt>
                <c:pt idx="10">
                  <c:v>4242752</c:v>
                </c:pt>
                <c:pt idx="11">
                  <c:v>3715561</c:v>
                </c:pt>
                <c:pt idx="12">
                  <c:v>3550958</c:v>
                </c:pt>
                <c:pt idx="13">
                  <c:v>3422518</c:v>
                </c:pt>
                <c:pt idx="14">
                  <c:v>3990204</c:v>
                </c:pt>
                <c:pt idx="15">
                  <c:v>4480046</c:v>
                </c:pt>
                <c:pt idx="16">
                  <c:v>5830761</c:v>
                </c:pt>
                <c:pt idx="17">
                  <c:v>4503971</c:v>
                </c:pt>
                <c:pt idx="18">
                  <c:v>5882219</c:v>
                </c:pt>
                <c:pt idx="19">
                  <c:v>4723037</c:v>
                </c:pt>
                <c:pt idx="20">
                  <c:v>4486471</c:v>
                </c:pt>
                <c:pt idx="21">
                  <c:v>4848893</c:v>
                </c:pt>
                <c:pt idx="22">
                  <c:v>3576217</c:v>
                </c:pt>
                <c:pt idx="23">
                  <c:v>4471859</c:v>
                </c:pt>
                <c:pt idx="24">
                  <c:v>5362995</c:v>
                </c:pt>
                <c:pt idx="25">
                  <c:v>3805708</c:v>
                </c:pt>
                <c:pt idx="26">
                  <c:v>4145621</c:v>
                </c:pt>
                <c:pt idx="27">
                  <c:v>4717172</c:v>
                </c:pt>
                <c:pt idx="28">
                  <c:v>5835862</c:v>
                </c:pt>
                <c:pt idx="29">
                  <c:v>3987439</c:v>
                </c:pt>
                <c:pt idx="30">
                  <c:v>5430782</c:v>
                </c:pt>
                <c:pt idx="31">
                  <c:v>5910757</c:v>
                </c:pt>
                <c:pt idx="32">
                  <c:v>5839468</c:v>
                </c:pt>
                <c:pt idx="33">
                  <c:v>6662550</c:v>
                </c:pt>
                <c:pt idx="34">
                  <c:v>6234451</c:v>
                </c:pt>
                <c:pt idx="35">
                  <c:v>6524171</c:v>
                </c:pt>
                <c:pt idx="36">
                  <c:v>5959690</c:v>
                </c:pt>
                <c:pt idx="37">
                  <c:v>6853329</c:v>
                </c:pt>
                <c:pt idx="38">
                  <c:v>4809516</c:v>
                </c:pt>
              </c:numCache>
            </c:numRef>
          </c:val>
          <c:smooth val="0"/>
          <c:extLst>
            <c:ext xmlns:c16="http://schemas.microsoft.com/office/drawing/2014/chart" uri="{C3380CC4-5D6E-409C-BE32-E72D297353CC}">
              <c16:uniqueId val="{00000001-523C-4726-9521-ED8D022BE944}"/>
            </c:ext>
          </c:extLst>
        </c:ser>
        <c:dLbls>
          <c:showLegendKey val="0"/>
          <c:showVal val="0"/>
          <c:showCatName val="0"/>
          <c:showSerName val="0"/>
          <c:showPercent val="0"/>
          <c:showBubbleSize val="0"/>
        </c:dLbls>
        <c:marker val="1"/>
        <c:smooth val="0"/>
        <c:axId val="749829679"/>
        <c:axId val="749827183"/>
      </c:lineChart>
      <c:catAx>
        <c:axId val="74982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9827183"/>
        <c:crosses val="autoZero"/>
        <c:auto val="1"/>
        <c:lblAlgn val="ctr"/>
        <c:lblOffset val="100"/>
        <c:noMultiLvlLbl val="0"/>
      </c:catAx>
      <c:valAx>
        <c:axId val="749827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accent2"/>
                    </a:solidFill>
                    <a:latin typeface="+mn-lt"/>
                    <a:ea typeface="+mn-ea"/>
                    <a:cs typeface="+mn-cs"/>
                  </a:defRPr>
                </a:pPr>
                <a:r>
                  <a:rPr lang="en-US">
                    <a:solidFill>
                      <a:schemeClr val="accent2"/>
                    </a:solidFill>
                  </a:rPr>
                  <a:t> </a:t>
                </a:r>
                <a:r>
                  <a:rPr lang="en-US" b="1">
                    <a:solidFill>
                      <a:schemeClr val="accent2"/>
                    </a:solidFill>
                  </a:rPr>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accent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9829679"/>
        <c:crosses val="autoZero"/>
        <c:crossBetween val="between"/>
      </c:valAx>
      <c:valAx>
        <c:axId val="9801500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accent1"/>
                    </a:solidFill>
                    <a:latin typeface="+mn-lt"/>
                    <a:ea typeface="+mn-ea"/>
                    <a:cs typeface="+mn-cs"/>
                  </a:defRPr>
                </a:pPr>
                <a:r>
                  <a:rPr lang="en-US" b="1">
                    <a:solidFill>
                      <a:schemeClr val="accent1"/>
                    </a:solidFill>
                  </a:rPr>
                  <a:t>Downloads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accent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388895"/>
        <c:crosses val="max"/>
        <c:crossBetween val="between"/>
      </c:valAx>
      <c:catAx>
        <c:axId val="851388895"/>
        <c:scaling>
          <c:orientation val="minMax"/>
        </c:scaling>
        <c:delete val="1"/>
        <c:axPos val="b"/>
        <c:numFmt formatCode="General" sourceLinked="1"/>
        <c:majorTickMark val="out"/>
        <c:minorTickMark val="none"/>
        <c:tickLblPos val="nextTo"/>
        <c:crossAx val="9801500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5A75-5B89-4284-A56E-9FD8365E9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995AB1-7EAC-4717-ABBB-207A7F4F8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6DA8B-30FD-49D7-9C5C-4BDD02A5747D}"/>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5" name="Footer Placeholder 4">
            <a:extLst>
              <a:ext uri="{FF2B5EF4-FFF2-40B4-BE49-F238E27FC236}">
                <a16:creationId xmlns:a16="http://schemas.microsoft.com/office/drawing/2014/main" id="{5E28E30A-C71B-4CB3-B8C9-2572BE69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DEED7-CCC5-4F7B-B3A6-13FD351DFA71}"/>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416152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F363-B7A6-4745-9FE7-B9AC1EE031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68C52-8FB4-4556-836D-BD943837A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92E17-8178-43DB-B66E-10E921E8F6E2}"/>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5" name="Footer Placeholder 4">
            <a:extLst>
              <a:ext uri="{FF2B5EF4-FFF2-40B4-BE49-F238E27FC236}">
                <a16:creationId xmlns:a16="http://schemas.microsoft.com/office/drawing/2014/main" id="{2D2DFD08-E277-4649-A724-811EF6037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266C3-AA8B-486B-88ED-2209C9997AB0}"/>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367420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70F1B-B394-4BF8-BD21-D8BA6A7CE8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C7B62-49D2-455F-9361-62AC71EB9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144F4-DA49-4175-AAB8-3048E27E597D}"/>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5" name="Footer Placeholder 4">
            <a:extLst>
              <a:ext uri="{FF2B5EF4-FFF2-40B4-BE49-F238E27FC236}">
                <a16:creationId xmlns:a16="http://schemas.microsoft.com/office/drawing/2014/main" id="{ACF44A9B-A088-49FA-9153-72F7ED822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00E51-D383-410A-B4BA-41A69AE96097}"/>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190348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674D-3C4A-4F7C-B021-3C939E0E8A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3D5EA-9BC7-4E64-81D4-7315ABAC0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45EE3-696F-4959-AE54-7A00422EB94D}"/>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5" name="Footer Placeholder 4">
            <a:extLst>
              <a:ext uri="{FF2B5EF4-FFF2-40B4-BE49-F238E27FC236}">
                <a16:creationId xmlns:a16="http://schemas.microsoft.com/office/drawing/2014/main" id="{197791A7-FABC-46B8-B275-37F45E111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47E52-CA71-48DF-A0C6-BBE7803E70AB}"/>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226431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B7AB-542F-4538-9F11-5A5107789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54894-F7A3-42BD-983F-04A445ABD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7C75A-4094-4A27-9BFF-B945ECB111B2}"/>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5" name="Footer Placeholder 4">
            <a:extLst>
              <a:ext uri="{FF2B5EF4-FFF2-40B4-BE49-F238E27FC236}">
                <a16:creationId xmlns:a16="http://schemas.microsoft.com/office/drawing/2014/main" id="{A7667A17-3374-433A-80B0-8BBF116FC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87D4C-9E59-49FE-B45E-BF7B2BBEA111}"/>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43377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2927-67BE-4D47-AD85-AE192FF16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C26D6-2843-4A5B-9CDB-8FAFA1AA0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E099D-6227-4856-AB54-0B8818FC2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A45FEB-B778-459C-8289-1BE505A945D0}"/>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6" name="Footer Placeholder 5">
            <a:extLst>
              <a:ext uri="{FF2B5EF4-FFF2-40B4-BE49-F238E27FC236}">
                <a16:creationId xmlns:a16="http://schemas.microsoft.com/office/drawing/2014/main" id="{BEDE6CE2-9890-4739-93B4-14927A7A4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936C6-E63E-4632-B83B-BF07E2213D4F}"/>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360861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703B-B5D2-4524-894E-F2D89679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64798-AC94-442A-BA83-FE15F4ED2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9C9FE-BFF8-4DC0-98C3-BB0E0A828F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9FC8B2-C0BE-4B4F-BE85-5A7CA8CD2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D56355-E0A6-42D4-81B2-27CB814FA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30F425-4A52-429C-99A2-3536E100F229}"/>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8" name="Footer Placeholder 7">
            <a:extLst>
              <a:ext uri="{FF2B5EF4-FFF2-40B4-BE49-F238E27FC236}">
                <a16:creationId xmlns:a16="http://schemas.microsoft.com/office/drawing/2014/main" id="{510F0D17-8953-4075-B0DD-BE92305CAD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A1D516-8223-40F0-BAA1-FFDDA11AF68D}"/>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71415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E26C-CCD1-4BE4-8651-9618CE7329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B70D2F-20C0-4B14-A266-A2E22D1255DC}"/>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4" name="Footer Placeholder 3">
            <a:extLst>
              <a:ext uri="{FF2B5EF4-FFF2-40B4-BE49-F238E27FC236}">
                <a16:creationId xmlns:a16="http://schemas.microsoft.com/office/drawing/2014/main" id="{8DAD1905-F051-474D-9F65-5ADA4E558D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0506DF-99FD-4E9F-BE0F-7D1BA6F2BB40}"/>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119027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391F3-6830-49FE-BBE8-624475AEBF4E}"/>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3" name="Footer Placeholder 2">
            <a:extLst>
              <a:ext uri="{FF2B5EF4-FFF2-40B4-BE49-F238E27FC236}">
                <a16:creationId xmlns:a16="http://schemas.microsoft.com/office/drawing/2014/main" id="{D4632845-CE46-4989-821D-36E2A4D36F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A3020-832D-4C07-ABBB-4E4595CFEA89}"/>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238265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A6B6-DA7F-450B-869D-5933B901E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B75E7-D817-44F6-8BC3-584F504AC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1F59F-F728-4421-9A27-15E44ECC1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D7BFC-F072-4B00-A4D7-0549801D70E5}"/>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6" name="Footer Placeholder 5">
            <a:extLst>
              <a:ext uri="{FF2B5EF4-FFF2-40B4-BE49-F238E27FC236}">
                <a16:creationId xmlns:a16="http://schemas.microsoft.com/office/drawing/2014/main" id="{F4A81502-AE69-48D6-BE3F-A850440C2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A8DD7-100B-49CA-BDCF-EBD4215AE6B2}"/>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181225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8A8F-0063-4BA2-B9C3-19B1A0D6E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A7831-A0E9-4345-A47B-58E80013E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375B2-A322-4842-9A96-DD7124318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3DD4E-DDCB-4188-82EA-0B185DFC70C8}"/>
              </a:ext>
            </a:extLst>
          </p:cNvPr>
          <p:cNvSpPr>
            <a:spLocks noGrp="1"/>
          </p:cNvSpPr>
          <p:nvPr>
            <p:ph type="dt" sz="half" idx="10"/>
          </p:nvPr>
        </p:nvSpPr>
        <p:spPr/>
        <p:txBody>
          <a:bodyPr/>
          <a:lstStyle/>
          <a:p>
            <a:fld id="{1CEDCA5F-438A-466E-8686-137C30C3FC37}" type="datetimeFigureOut">
              <a:rPr lang="en-US" smtClean="0"/>
              <a:t>4/11/2022</a:t>
            </a:fld>
            <a:endParaRPr lang="en-US"/>
          </a:p>
        </p:txBody>
      </p:sp>
      <p:sp>
        <p:nvSpPr>
          <p:cNvPr id="6" name="Footer Placeholder 5">
            <a:extLst>
              <a:ext uri="{FF2B5EF4-FFF2-40B4-BE49-F238E27FC236}">
                <a16:creationId xmlns:a16="http://schemas.microsoft.com/office/drawing/2014/main" id="{57416C84-1C90-428F-BF77-A89156D7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D683C-ADBC-418E-B044-285C15C7CCBE}"/>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372494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D77D1-133E-4E49-AD4D-793C9C6E8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AF843-1777-430C-B114-CA691C709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D0734-A1F1-4EDF-A17E-6F9994DD8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DCA5F-438A-466E-8686-137C30C3FC37}" type="datetimeFigureOut">
              <a:rPr lang="en-US" smtClean="0"/>
              <a:t>4/11/2022</a:t>
            </a:fld>
            <a:endParaRPr lang="en-US"/>
          </a:p>
        </p:txBody>
      </p:sp>
      <p:sp>
        <p:nvSpPr>
          <p:cNvPr id="5" name="Footer Placeholder 4">
            <a:extLst>
              <a:ext uri="{FF2B5EF4-FFF2-40B4-BE49-F238E27FC236}">
                <a16:creationId xmlns:a16="http://schemas.microsoft.com/office/drawing/2014/main" id="{6B704449-0608-4B4B-A0F8-9FDC52826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1773F9-32EB-46FE-ABF8-4C98745B8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2A4B5-39A4-4B51-A24D-FB933195E029}" type="slidenum">
              <a:rPr lang="en-US" smtClean="0"/>
              <a:t>‹#›</a:t>
            </a:fld>
            <a:endParaRPr lang="en-US"/>
          </a:p>
        </p:txBody>
      </p:sp>
    </p:spTree>
    <p:extLst>
      <p:ext uri="{BB962C8B-B14F-4D97-AF65-F5344CB8AC3E}">
        <p14:creationId xmlns:p14="http://schemas.microsoft.com/office/powerpoint/2010/main" val="3793225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25D0-82E8-417C-9C79-12E93D78889E}"/>
              </a:ext>
            </a:extLst>
          </p:cNvPr>
          <p:cNvSpPr>
            <a:spLocks noGrp="1"/>
          </p:cNvSpPr>
          <p:nvPr>
            <p:ph type="ctrTitle"/>
          </p:nvPr>
        </p:nvSpPr>
        <p:spPr/>
        <p:txBody>
          <a:bodyPr/>
          <a:lstStyle/>
          <a:p>
            <a:r>
              <a:rPr lang="en-US" dirty="0"/>
              <a:t>Liquid &amp; Grit Data Analysis Test</a:t>
            </a:r>
          </a:p>
        </p:txBody>
      </p:sp>
      <p:sp>
        <p:nvSpPr>
          <p:cNvPr id="3" name="Subtitle 2">
            <a:extLst>
              <a:ext uri="{FF2B5EF4-FFF2-40B4-BE49-F238E27FC236}">
                <a16:creationId xmlns:a16="http://schemas.microsoft.com/office/drawing/2014/main" id="{7CD442F1-AE47-4D9C-B1E8-B3BF1F396C04}"/>
              </a:ext>
            </a:extLst>
          </p:cNvPr>
          <p:cNvSpPr>
            <a:spLocks noGrp="1"/>
          </p:cNvSpPr>
          <p:nvPr>
            <p:ph type="subTitle" idx="1"/>
          </p:nvPr>
        </p:nvSpPr>
        <p:spPr/>
        <p:txBody>
          <a:bodyPr/>
          <a:lstStyle/>
          <a:p>
            <a:r>
              <a:rPr lang="en-US" dirty="0"/>
              <a:t>Thomas Karlo Blanco</a:t>
            </a:r>
          </a:p>
          <a:p>
            <a:r>
              <a:rPr lang="en-US" dirty="0"/>
              <a:t>4/11/2022</a:t>
            </a:r>
          </a:p>
        </p:txBody>
      </p:sp>
    </p:spTree>
    <p:extLst>
      <p:ext uri="{BB962C8B-B14F-4D97-AF65-F5344CB8AC3E}">
        <p14:creationId xmlns:p14="http://schemas.microsoft.com/office/powerpoint/2010/main" val="205876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1F36-9EFC-4C39-8457-D0B9A3BB8794}"/>
              </a:ext>
            </a:extLst>
          </p:cNvPr>
          <p:cNvSpPr>
            <a:spLocks noGrp="1"/>
          </p:cNvSpPr>
          <p:nvPr>
            <p:ph type="title"/>
          </p:nvPr>
        </p:nvSpPr>
        <p:spPr/>
        <p:txBody>
          <a:bodyPr/>
          <a:lstStyle/>
          <a:p>
            <a:r>
              <a:rPr lang="en-US" dirty="0"/>
              <a:t>Data Cleaning / Processing steps:</a:t>
            </a:r>
          </a:p>
        </p:txBody>
      </p:sp>
      <p:sp>
        <p:nvSpPr>
          <p:cNvPr id="3" name="Content Placeholder 2">
            <a:extLst>
              <a:ext uri="{FF2B5EF4-FFF2-40B4-BE49-F238E27FC236}">
                <a16:creationId xmlns:a16="http://schemas.microsoft.com/office/drawing/2014/main" id="{9703C882-CE27-451A-881F-83ED440C3132}"/>
              </a:ext>
            </a:extLst>
          </p:cNvPr>
          <p:cNvSpPr>
            <a:spLocks noGrp="1"/>
          </p:cNvSpPr>
          <p:nvPr>
            <p:ph idx="1"/>
          </p:nvPr>
        </p:nvSpPr>
        <p:spPr/>
        <p:txBody>
          <a:bodyPr>
            <a:normAutofit fontScale="92500" lnSpcReduction="10000"/>
          </a:bodyPr>
          <a:lstStyle/>
          <a:p>
            <a:r>
              <a:rPr lang="en-US" dirty="0"/>
              <a:t>Copy “Core event..” sheet (to save a copy of the raw data)</a:t>
            </a:r>
          </a:p>
          <a:p>
            <a:r>
              <a:rPr lang="en-US" dirty="0"/>
              <a:t>Limit data to past year only (starting Jan 2021), but oldest available data is Sept 2021, so all data available is relevant</a:t>
            </a:r>
          </a:p>
          <a:p>
            <a:r>
              <a:rPr lang="en-US" dirty="0"/>
              <a:t>Create pivot table to check number of releases per event type</a:t>
            </a:r>
          </a:p>
          <a:p>
            <a:pPr lvl="1"/>
            <a:r>
              <a:rPr lang="en-US" dirty="0"/>
              <a:t>Include the following stats per event type on revenue impact:</a:t>
            </a:r>
          </a:p>
          <a:p>
            <a:pPr lvl="2"/>
            <a:r>
              <a:rPr lang="en-US" dirty="0"/>
              <a:t>Mean</a:t>
            </a:r>
          </a:p>
          <a:p>
            <a:pPr lvl="2"/>
            <a:r>
              <a:rPr lang="en-US" dirty="0" err="1"/>
              <a:t>StdDev</a:t>
            </a:r>
            <a:endParaRPr lang="en-US" dirty="0"/>
          </a:p>
          <a:p>
            <a:pPr lvl="2"/>
            <a:r>
              <a:rPr lang="en-US" dirty="0"/>
              <a:t>Var</a:t>
            </a:r>
          </a:p>
          <a:p>
            <a:pPr lvl="2"/>
            <a:r>
              <a:rPr lang="en-US" dirty="0"/>
              <a:t>Min</a:t>
            </a:r>
          </a:p>
          <a:p>
            <a:pPr lvl="2"/>
            <a:r>
              <a:rPr lang="en-US" dirty="0"/>
              <a:t>Max</a:t>
            </a:r>
          </a:p>
          <a:p>
            <a:r>
              <a:rPr lang="en-US" dirty="0"/>
              <a:t>Transfer final pivot table to new sheet</a:t>
            </a:r>
          </a:p>
          <a:p>
            <a:r>
              <a:rPr lang="en-US" dirty="0"/>
              <a:t>Export data to Tableau for other Data Visualizations</a:t>
            </a:r>
          </a:p>
          <a:p>
            <a:pPr marL="914400" lvl="2" indent="0">
              <a:buNone/>
            </a:pPr>
            <a:endParaRPr lang="en-US" dirty="0"/>
          </a:p>
          <a:p>
            <a:endParaRPr lang="en-US" dirty="0"/>
          </a:p>
          <a:p>
            <a:endParaRPr lang="en-US" dirty="0"/>
          </a:p>
        </p:txBody>
      </p:sp>
    </p:spTree>
    <p:extLst>
      <p:ext uri="{BB962C8B-B14F-4D97-AF65-F5344CB8AC3E}">
        <p14:creationId xmlns:p14="http://schemas.microsoft.com/office/powerpoint/2010/main" val="159810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DC3E-B144-4B41-880C-20FEF6D20ACA}"/>
              </a:ext>
            </a:extLst>
          </p:cNvPr>
          <p:cNvSpPr>
            <a:spLocks noGrp="1"/>
          </p:cNvSpPr>
          <p:nvPr>
            <p:ph type="title"/>
          </p:nvPr>
        </p:nvSpPr>
        <p:spPr>
          <a:xfrm>
            <a:off x="218343" y="-206375"/>
            <a:ext cx="10515600" cy="1325563"/>
          </a:xfrm>
        </p:spPr>
        <p:txBody>
          <a:bodyPr/>
          <a:lstStyle/>
          <a:p>
            <a:r>
              <a:rPr lang="en-US" dirty="0"/>
              <a:t>Stats Summary for events:</a:t>
            </a:r>
          </a:p>
        </p:txBody>
      </p:sp>
      <p:pic>
        <p:nvPicPr>
          <p:cNvPr id="5" name="Picture 4">
            <a:extLst>
              <a:ext uri="{FF2B5EF4-FFF2-40B4-BE49-F238E27FC236}">
                <a16:creationId xmlns:a16="http://schemas.microsoft.com/office/drawing/2014/main" id="{1B5BC276-3D9D-44FA-A303-581C5C41E67C}"/>
              </a:ext>
            </a:extLst>
          </p:cNvPr>
          <p:cNvPicPr>
            <a:picLocks noChangeAspect="1"/>
          </p:cNvPicPr>
          <p:nvPr/>
        </p:nvPicPr>
        <p:blipFill>
          <a:blip r:embed="rId2"/>
          <a:stretch>
            <a:fillRect/>
          </a:stretch>
        </p:blipFill>
        <p:spPr>
          <a:xfrm>
            <a:off x="457147" y="949567"/>
            <a:ext cx="1644215" cy="2924769"/>
          </a:xfrm>
          <a:prstGeom prst="rect">
            <a:avLst/>
          </a:prstGeom>
        </p:spPr>
      </p:pic>
      <p:sp>
        <p:nvSpPr>
          <p:cNvPr id="6" name="TextBox 5">
            <a:extLst>
              <a:ext uri="{FF2B5EF4-FFF2-40B4-BE49-F238E27FC236}">
                <a16:creationId xmlns:a16="http://schemas.microsoft.com/office/drawing/2014/main" id="{91D1456F-7937-4D83-B845-F03C4A8E6CB2}"/>
              </a:ext>
            </a:extLst>
          </p:cNvPr>
          <p:cNvSpPr txBox="1"/>
          <p:nvPr/>
        </p:nvSpPr>
        <p:spPr>
          <a:xfrm>
            <a:off x="2338649" y="1033096"/>
            <a:ext cx="2470639" cy="1477328"/>
          </a:xfrm>
          <a:prstGeom prst="rect">
            <a:avLst/>
          </a:prstGeom>
          <a:noFill/>
        </p:spPr>
        <p:txBody>
          <a:bodyPr wrap="square" rtlCol="0">
            <a:spAutoFit/>
          </a:bodyPr>
          <a:lstStyle/>
          <a:p>
            <a:r>
              <a:rPr lang="en-US" dirty="0"/>
              <a:t>1) Here are the events highlighted in green are the ones that has greater than 100 releases</a:t>
            </a:r>
          </a:p>
        </p:txBody>
      </p:sp>
      <p:sp>
        <p:nvSpPr>
          <p:cNvPr id="9" name="TextBox 8">
            <a:extLst>
              <a:ext uri="{FF2B5EF4-FFF2-40B4-BE49-F238E27FC236}">
                <a16:creationId xmlns:a16="http://schemas.microsoft.com/office/drawing/2014/main" id="{596399A4-7E37-4972-82E8-65EF76AC8A29}"/>
              </a:ext>
            </a:extLst>
          </p:cNvPr>
          <p:cNvSpPr txBox="1"/>
          <p:nvPr/>
        </p:nvSpPr>
        <p:spPr>
          <a:xfrm>
            <a:off x="8874369" y="1033096"/>
            <a:ext cx="2470639" cy="1477328"/>
          </a:xfrm>
          <a:prstGeom prst="rect">
            <a:avLst/>
          </a:prstGeom>
          <a:noFill/>
        </p:spPr>
        <p:txBody>
          <a:bodyPr wrap="square" rtlCol="0">
            <a:spAutoFit/>
          </a:bodyPr>
          <a:lstStyle/>
          <a:p>
            <a:r>
              <a:rPr lang="en-US" dirty="0"/>
              <a:t>2) In terms of mean revenue impact, rewards are on top with 25.05%, followed closely by quests at 24.93%</a:t>
            </a:r>
          </a:p>
        </p:txBody>
      </p:sp>
      <p:pic>
        <p:nvPicPr>
          <p:cNvPr id="11" name="Picture 10">
            <a:extLst>
              <a:ext uri="{FF2B5EF4-FFF2-40B4-BE49-F238E27FC236}">
                <a16:creationId xmlns:a16="http://schemas.microsoft.com/office/drawing/2014/main" id="{DE1FEB27-FAE8-41E9-B9C9-725D8908A9B8}"/>
              </a:ext>
            </a:extLst>
          </p:cNvPr>
          <p:cNvPicPr>
            <a:picLocks noChangeAspect="1"/>
          </p:cNvPicPr>
          <p:nvPr/>
        </p:nvPicPr>
        <p:blipFill>
          <a:blip r:embed="rId3"/>
          <a:stretch>
            <a:fillRect/>
          </a:stretch>
        </p:blipFill>
        <p:spPr>
          <a:xfrm>
            <a:off x="5348601" y="1033096"/>
            <a:ext cx="3240043" cy="2108214"/>
          </a:xfrm>
          <a:prstGeom prst="rect">
            <a:avLst/>
          </a:prstGeom>
        </p:spPr>
      </p:pic>
      <p:pic>
        <p:nvPicPr>
          <p:cNvPr id="13" name="Picture 12">
            <a:extLst>
              <a:ext uri="{FF2B5EF4-FFF2-40B4-BE49-F238E27FC236}">
                <a16:creationId xmlns:a16="http://schemas.microsoft.com/office/drawing/2014/main" id="{D994176F-B161-42F1-834E-2460C1600195}"/>
              </a:ext>
            </a:extLst>
          </p:cNvPr>
          <p:cNvPicPr>
            <a:picLocks noChangeAspect="1"/>
          </p:cNvPicPr>
          <p:nvPr/>
        </p:nvPicPr>
        <p:blipFill>
          <a:blip r:embed="rId4"/>
          <a:stretch>
            <a:fillRect/>
          </a:stretch>
        </p:blipFill>
        <p:spPr>
          <a:xfrm>
            <a:off x="2818614" y="3640265"/>
            <a:ext cx="5912827" cy="2022451"/>
          </a:xfrm>
          <a:prstGeom prst="rect">
            <a:avLst/>
          </a:prstGeom>
        </p:spPr>
      </p:pic>
      <p:sp>
        <p:nvSpPr>
          <p:cNvPr id="14" name="TextBox 13">
            <a:extLst>
              <a:ext uri="{FF2B5EF4-FFF2-40B4-BE49-F238E27FC236}">
                <a16:creationId xmlns:a16="http://schemas.microsoft.com/office/drawing/2014/main" id="{AF7D41B6-1C8D-4E8B-866E-E704BABCE9FF}"/>
              </a:ext>
            </a:extLst>
          </p:cNvPr>
          <p:cNvSpPr txBox="1"/>
          <p:nvPr/>
        </p:nvSpPr>
        <p:spPr>
          <a:xfrm>
            <a:off x="9026661" y="3680470"/>
            <a:ext cx="2470639" cy="1477328"/>
          </a:xfrm>
          <a:prstGeom prst="rect">
            <a:avLst/>
          </a:prstGeom>
          <a:noFill/>
        </p:spPr>
        <p:txBody>
          <a:bodyPr wrap="square" rtlCol="0">
            <a:spAutoFit/>
          </a:bodyPr>
          <a:lstStyle/>
          <a:p>
            <a:r>
              <a:rPr lang="en-US" dirty="0"/>
              <a:t>3) Challenges had the least standard deviation &amp; variance, but is lower in terms of mean revenue impact</a:t>
            </a:r>
          </a:p>
        </p:txBody>
      </p:sp>
    </p:spTree>
    <p:extLst>
      <p:ext uri="{BB962C8B-B14F-4D97-AF65-F5344CB8AC3E}">
        <p14:creationId xmlns:p14="http://schemas.microsoft.com/office/powerpoint/2010/main" val="35903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396529A-05AE-4460-8786-591DEADBD759}"/>
              </a:ext>
            </a:extLst>
          </p:cNvPr>
          <p:cNvPicPr>
            <a:picLocks noChangeAspect="1"/>
          </p:cNvPicPr>
          <p:nvPr/>
        </p:nvPicPr>
        <p:blipFill>
          <a:blip r:embed="rId2"/>
          <a:stretch>
            <a:fillRect/>
          </a:stretch>
        </p:blipFill>
        <p:spPr>
          <a:xfrm>
            <a:off x="-1" y="135565"/>
            <a:ext cx="9326419" cy="5038708"/>
          </a:xfrm>
          <a:prstGeom prst="rect">
            <a:avLst/>
          </a:prstGeom>
        </p:spPr>
      </p:pic>
      <p:sp>
        <p:nvSpPr>
          <p:cNvPr id="32" name="TextBox 31">
            <a:extLst>
              <a:ext uri="{FF2B5EF4-FFF2-40B4-BE49-F238E27FC236}">
                <a16:creationId xmlns:a16="http://schemas.microsoft.com/office/drawing/2014/main" id="{49EDBEDE-205F-4097-8ACA-50A672F0B1DE}"/>
              </a:ext>
            </a:extLst>
          </p:cNvPr>
          <p:cNvSpPr txBox="1"/>
          <p:nvPr/>
        </p:nvSpPr>
        <p:spPr>
          <a:xfrm>
            <a:off x="2413489" y="135565"/>
            <a:ext cx="7558992" cy="369332"/>
          </a:xfrm>
          <a:prstGeom prst="rect">
            <a:avLst/>
          </a:prstGeom>
          <a:noFill/>
        </p:spPr>
        <p:txBody>
          <a:bodyPr wrap="none" rtlCol="0">
            <a:spAutoFit/>
          </a:bodyPr>
          <a:lstStyle/>
          <a:p>
            <a:r>
              <a:rPr lang="en-US" dirty="0"/>
              <a:t>- Used Tableau to plot the histograms of events with greater than 100 releases</a:t>
            </a:r>
          </a:p>
        </p:txBody>
      </p:sp>
      <p:sp>
        <p:nvSpPr>
          <p:cNvPr id="33" name="TextBox 32">
            <a:extLst>
              <a:ext uri="{FF2B5EF4-FFF2-40B4-BE49-F238E27FC236}">
                <a16:creationId xmlns:a16="http://schemas.microsoft.com/office/drawing/2014/main" id="{CD94F684-A734-471E-AB7F-951226A0187F}"/>
              </a:ext>
            </a:extLst>
          </p:cNvPr>
          <p:cNvSpPr txBox="1"/>
          <p:nvPr/>
        </p:nvSpPr>
        <p:spPr>
          <a:xfrm>
            <a:off x="180243" y="5429250"/>
            <a:ext cx="11676184" cy="1200329"/>
          </a:xfrm>
          <a:prstGeom prst="rect">
            <a:avLst/>
          </a:prstGeom>
          <a:noFill/>
        </p:spPr>
        <p:txBody>
          <a:bodyPr wrap="square" rtlCol="0">
            <a:spAutoFit/>
          </a:bodyPr>
          <a:lstStyle/>
          <a:p>
            <a:r>
              <a:rPr lang="en-US" dirty="0"/>
              <a:t>-     Looking at the histograms, Challenges &amp; Rewards are the top choices as their central tendencies are evidently positive</a:t>
            </a:r>
          </a:p>
          <a:p>
            <a:pPr marL="285750" indent="-285750">
              <a:buFontTx/>
              <a:buChar char="-"/>
            </a:pPr>
            <a:r>
              <a:rPr lang="en-US" dirty="0"/>
              <a:t>The high standard deviation of Rewards is also noticeable on this chart. This is evidence that the extremely high Revenue impact cases (&gt;100%) are pulling its mean higher.</a:t>
            </a:r>
          </a:p>
          <a:p>
            <a:pPr marL="285750" indent="-285750">
              <a:buFontTx/>
              <a:buChar char="-"/>
            </a:pPr>
            <a:r>
              <a:rPr lang="en-US" dirty="0"/>
              <a:t>Quests would seem to be a good choice here but it not that evident due to lower release count than others.</a:t>
            </a:r>
          </a:p>
        </p:txBody>
      </p:sp>
    </p:spTree>
    <p:extLst>
      <p:ext uri="{BB962C8B-B14F-4D97-AF65-F5344CB8AC3E}">
        <p14:creationId xmlns:p14="http://schemas.microsoft.com/office/powerpoint/2010/main" val="26594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9BB2A7-ED59-469C-BC04-8EC8844059CF}"/>
              </a:ext>
            </a:extLst>
          </p:cNvPr>
          <p:cNvPicPr>
            <a:picLocks noChangeAspect="1"/>
          </p:cNvPicPr>
          <p:nvPr/>
        </p:nvPicPr>
        <p:blipFill>
          <a:blip r:embed="rId2"/>
          <a:stretch>
            <a:fillRect/>
          </a:stretch>
        </p:blipFill>
        <p:spPr>
          <a:xfrm>
            <a:off x="158262" y="86962"/>
            <a:ext cx="11633120" cy="4137741"/>
          </a:xfrm>
          <a:prstGeom prst="rect">
            <a:avLst/>
          </a:prstGeom>
        </p:spPr>
      </p:pic>
      <p:sp>
        <p:nvSpPr>
          <p:cNvPr id="5" name="TextBox 4">
            <a:extLst>
              <a:ext uri="{FF2B5EF4-FFF2-40B4-BE49-F238E27FC236}">
                <a16:creationId xmlns:a16="http://schemas.microsoft.com/office/drawing/2014/main" id="{F7EA9CA3-97F2-4C78-A864-D4E256EC7160}"/>
              </a:ext>
            </a:extLst>
          </p:cNvPr>
          <p:cNvSpPr txBox="1"/>
          <p:nvPr/>
        </p:nvSpPr>
        <p:spPr>
          <a:xfrm>
            <a:off x="4114801" y="219092"/>
            <a:ext cx="7499938" cy="369332"/>
          </a:xfrm>
          <a:prstGeom prst="rect">
            <a:avLst/>
          </a:prstGeom>
          <a:noFill/>
        </p:spPr>
        <p:txBody>
          <a:bodyPr wrap="none" rtlCol="0">
            <a:spAutoFit/>
          </a:bodyPr>
          <a:lstStyle/>
          <a:p>
            <a:r>
              <a:rPr lang="en-US" dirty="0"/>
              <a:t>- Used Tableau to plot the box charts of events with greater than 100 releases</a:t>
            </a:r>
          </a:p>
        </p:txBody>
      </p:sp>
      <p:sp>
        <p:nvSpPr>
          <p:cNvPr id="6" name="TextBox 5">
            <a:extLst>
              <a:ext uri="{FF2B5EF4-FFF2-40B4-BE49-F238E27FC236}">
                <a16:creationId xmlns:a16="http://schemas.microsoft.com/office/drawing/2014/main" id="{FCE09331-47A8-4258-AF33-11D1A285F478}"/>
              </a:ext>
            </a:extLst>
          </p:cNvPr>
          <p:cNvSpPr txBox="1"/>
          <p:nvPr/>
        </p:nvSpPr>
        <p:spPr>
          <a:xfrm>
            <a:off x="268166" y="4176346"/>
            <a:ext cx="9243388" cy="2308324"/>
          </a:xfrm>
          <a:prstGeom prst="rect">
            <a:avLst/>
          </a:prstGeom>
          <a:noFill/>
        </p:spPr>
        <p:txBody>
          <a:bodyPr wrap="square" rtlCol="0">
            <a:spAutoFit/>
          </a:bodyPr>
          <a:lstStyle/>
          <a:p>
            <a:r>
              <a:rPr lang="en-US" dirty="0"/>
              <a:t>Looking at the box plots, good options are, Quests, Rewards, Collections &amp; Challenges</a:t>
            </a:r>
          </a:p>
          <a:p>
            <a:r>
              <a:rPr lang="en-US" dirty="0"/>
              <a:t>Based on this chart, the best choice would be “Quests” because it has the highest median. </a:t>
            </a:r>
          </a:p>
          <a:p>
            <a:r>
              <a:rPr lang="en-US" dirty="0"/>
              <a:t>And even though it has a wide spread, it is towards the positive side, which is desirable.</a:t>
            </a:r>
          </a:p>
          <a:p>
            <a:endParaRPr lang="en-US" dirty="0"/>
          </a:p>
          <a:p>
            <a:r>
              <a:rPr lang="en-US" dirty="0"/>
              <a:t>In summary, we’ll opt with “</a:t>
            </a:r>
            <a:r>
              <a:rPr lang="en-US" b="1" dirty="0"/>
              <a:t>Quests</a:t>
            </a:r>
            <a:r>
              <a:rPr lang="en-US" dirty="0"/>
              <a:t>” as the best option for events, with the following reasons:</a:t>
            </a:r>
          </a:p>
          <a:p>
            <a:pPr marL="285750" indent="-285750">
              <a:buFontTx/>
              <a:buChar char="-"/>
            </a:pPr>
            <a:r>
              <a:rPr lang="en-US" dirty="0"/>
              <a:t>The 2</a:t>
            </a:r>
            <a:r>
              <a:rPr lang="en-US" baseline="30000" dirty="0"/>
              <a:t>nd</a:t>
            </a:r>
            <a:r>
              <a:rPr lang="en-US" dirty="0"/>
              <a:t> highest average (very close to “Rewards”, by only 0.12%)</a:t>
            </a:r>
          </a:p>
          <a:p>
            <a:pPr marL="285750" indent="-285750">
              <a:buFontTx/>
              <a:buChar char="-"/>
            </a:pPr>
            <a:r>
              <a:rPr lang="en-US" dirty="0"/>
              <a:t>Slightly better standard deviation &amp; variance than “Rewards”</a:t>
            </a:r>
          </a:p>
          <a:p>
            <a:pPr marL="285750" indent="-285750">
              <a:buFontTx/>
              <a:buChar char="-"/>
            </a:pPr>
            <a:r>
              <a:rPr lang="en-US" dirty="0"/>
              <a:t>The highest median of all the events.</a:t>
            </a:r>
          </a:p>
        </p:txBody>
      </p:sp>
    </p:spTree>
    <p:extLst>
      <p:ext uri="{BB962C8B-B14F-4D97-AF65-F5344CB8AC3E}">
        <p14:creationId xmlns:p14="http://schemas.microsoft.com/office/powerpoint/2010/main" val="17336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406C-8AFA-41B7-B07F-66C41A2B9E74}"/>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3F2391BE-C935-4333-AB44-0D3B90729321}"/>
              </a:ext>
            </a:extLst>
          </p:cNvPr>
          <p:cNvSpPr>
            <a:spLocks noGrp="1"/>
          </p:cNvSpPr>
          <p:nvPr>
            <p:ph idx="1"/>
          </p:nvPr>
        </p:nvSpPr>
        <p:spPr/>
        <p:txBody>
          <a:bodyPr/>
          <a:lstStyle/>
          <a:p>
            <a:r>
              <a:rPr lang="en-US" b="0" i="0" dirty="0">
                <a:solidFill>
                  <a:srgbClr val="202124"/>
                </a:solidFill>
                <a:effectLst/>
                <a:latin typeface="Google Sans"/>
              </a:rPr>
              <a:t>Using the event type you identified in question 2, on which day of the week do new releases of this kind of event perform best and most consistently? </a:t>
            </a:r>
            <a:r>
              <a:rPr lang="en-US" b="0" i="0" dirty="0">
                <a:solidFill>
                  <a:srgbClr val="D93025"/>
                </a:solidFill>
                <a:effectLst/>
                <a:latin typeface="Google Sans"/>
              </a:rPr>
              <a:t>*</a:t>
            </a:r>
            <a:endParaRPr lang="en-US" dirty="0"/>
          </a:p>
        </p:txBody>
      </p:sp>
    </p:spTree>
    <p:extLst>
      <p:ext uri="{BB962C8B-B14F-4D97-AF65-F5344CB8AC3E}">
        <p14:creationId xmlns:p14="http://schemas.microsoft.com/office/powerpoint/2010/main" val="315216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1F36-9EFC-4C39-8457-D0B9A3BB8794}"/>
              </a:ext>
            </a:extLst>
          </p:cNvPr>
          <p:cNvSpPr>
            <a:spLocks noGrp="1"/>
          </p:cNvSpPr>
          <p:nvPr>
            <p:ph type="title"/>
          </p:nvPr>
        </p:nvSpPr>
        <p:spPr/>
        <p:txBody>
          <a:bodyPr/>
          <a:lstStyle/>
          <a:p>
            <a:r>
              <a:rPr lang="en-US" dirty="0"/>
              <a:t>Data Cleaning / Processing steps:</a:t>
            </a:r>
          </a:p>
        </p:txBody>
      </p:sp>
      <p:sp>
        <p:nvSpPr>
          <p:cNvPr id="3" name="Content Placeholder 2">
            <a:extLst>
              <a:ext uri="{FF2B5EF4-FFF2-40B4-BE49-F238E27FC236}">
                <a16:creationId xmlns:a16="http://schemas.microsoft.com/office/drawing/2014/main" id="{9703C882-CE27-451A-881F-83ED440C3132}"/>
              </a:ext>
            </a:extLst>
          </p:cNvPr>
          <p:cNvSpPr>
            <a:spLocks noGrp="1"/>
          </p:cNvSpPr>
          <p:nvPr>
            <p:ph idx="1"/>
          </p:nvPr>
        </p:nvSpPr>
        <p:spPr/>
        <p:txBody>
          <a:bodyPr>
            <a:normAutofit/>
          </a:bodyPr>
          <a:lstStyle/>
          <a:p>
            <a:r>
              <a:rPr lang="en-US" dirty="0"/>
              <a:t>Create new column on copied “core event..” sheet, titled “day of the week”</a:t>
            </a:r>
          </a:p>
          <a:p>
            <a:r>
              <a:rPr lang="en-US" dirty="0"/>
              <a:t>Used “Text” function to output day of the week based on release date</a:t>
            </a:r>
          </a:p>
          <a:p>
            <a:r>
              <a:rPr lang="en-US" dirty="0"/>
              <a:t>Created new pivot table with new “day of the week” column</a:t>
            </a:r>
          </a:p>
          <a:p>
            <a:endParaRPr lang="en-US" dirty="0"/>
          </a:p>
          <a:p>
            <a:pPr marL="914400" lvl="2" indent="0">
              <a:buNone/>
            </a:pPr>
            <a:endParaRPr lang="en-US" dirty="0"/>
          </a:p>
          <a:p>
            <a:endParaRPr lang="en-US" dirty="0"/>
          </a:p>
          <a:p>
            <a:endParaRPr lang="en-US" dirty="0"/>
          </a:p>
        </p:txBody>
      </p:sp>
    </p:spTree>
    <p:extLst>
      <p:ext uri="{BB962C8B-B14F-4D97-AF65-F5344CB8AC3E}">
        <p14:creationId xmlns:p14="http://schemas.microsoft.com/office/powerpoint/2010/main" val="228140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E8BC-D555-4834-B9D9-E17D658B3CAD}"/>
              </a:ext>
            </a:extLst>
          </p:cNvPr>
          <p:cNvSpPr>
            <a:spLocks noGrp="1"/>
          </p:cNvSpPr>
          <p:nvPr>
            <p:ph type="title"/>
          </p:nvPr>
        </p:nvSpPr>
        <p:spPr/>
        <p:txBody>
          <a:bodyPr/>
          <a:lstStyle/>
          <a:p>
            <a:r>
              <a:rPr lang="en-US" dirty="0"/>
              <a:t>Insight for Question #3:</a:t>
            </a:r>
          </a:p>
        </p:txBody>
      </p:sp>
      <p:pic>
        <p:nvPicPr>
          <p:cNvPr id="5" name="Picture 4">
            <a:extLst>
              <a:ext uri="{FF2B5EF4-FFF2-40B4-BE49-F238E27FC236}">
                <a16:creationId xmlns:a16="http://schemas.microsoft.com/office/drawing/2014/main" id="{1520B77F-640A-4AC7-93E6-508F9EABF59D}"/>
              </a:ext>
            </a:extLst>
          </p:cNvPr>
          <p:cNvPicPr>
            <a:picLocks noChangeAspect="1"/>
          </p:cNvPicPr>
          <p:nvPr/>
        </p:nvPicPr>
        <p:blipFill>
          <a:blip r:embed="rId2"/>
          <a:stretch>
            <a:fillRect/>
          </a:stretch>
        </p:blipFill>
        <p:spPr>
          <a:xfrm>
            <a:off x="879114" y="1732085"/>
            <a:ext cx="3216974" cy="2243474"/>
          </a:xfrm>
          <a:prstGeom prst="rect">
            <a:avLst/>
          </a:prstGeom>
        </p:spPr>
      </p:pic>
      <p:sp>
        <p:nvSpPr>
          <p:cNvPr id="6" name="TextBox 5">
            <a:extLst>
              <a:ext uri="{FF2B5EF4-FFF2-40B4-BE49-F238E27FC236}">
                <a16:creationId xmlns:a16="http://schemas.microsoft.com/office/drawing/2014/main" id="{169D72BE-E855-46EE-9A5D-2B2F95EF0BC1}"/>
              </a:ext>
            </a:extLst>
          </p:cNvPr>
          <p:cNvSpPr txBox="1"/>
          <p:nvPr/>
        </p:nvSpPr>
        <p:spPr>
          <a:xfrm>
            <a:off x="4514850" y="1789235"/>
            <a:ext cx="6605911" cy="369332"/>
          </a:xfrm>
          <a:prstGeom prst="rect">
            <a:avLst/>
          </a:prstGeom>
          <a:noFill/>
        </p:spPr>
        <p:txBody>
          <a:bodyPr wrap="none" rtlCol="0">
            <a:spAutoFit/>
          </a:bodyPr>
          <a:lstStyle/>
          <a:p>
            <a:r>
              <a:rPr lang="en-US" dirty="0"/>
              <a:t>Based on historical data, it is best to release quests during Thursdays</a:t>
            </a:r>
          </a:p>
        </p:txBody>
      </p:sp>
    </p:spTree>
    <p:extLst>
      <p:ext uri="{BB962C8B-B14F-4D97-AF65-F5344CB8AC3E}">
        <p14:creationId xmlns:p14="http://schemas.microsoft.com/office/powerpoint/2010/main" val="227028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F230-4C3B-41CA-AA5C-4E4765B4490F}"/>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8A3EB300-8058-4EFF-AED2-7B7E79AF2F60}"/>
              </a:ext>
            </a:extLst>
          </p:cNvPr>
          <p:cNvSpPr>
            <a:spLocks noGrp="1"/>
          </p:cNvSpPr>
          <p:nvPr>
            <p:ph idx="1"/>
          </p:nvPr>
        </p:nvSpPr>
        <p:spPr/>
        <p:txBody>
          <a:bodyPr/>
          <a:lstStyle/>
          <a:p>
            <a:r>
              <a:rPr lang="en-US" b="0" i="0" dirty="0">
                <a:solidFill>
                  <a:srgbClr val="202124"/>
                </a:solidFill>
                <a:effectLst/>
                <a:latin typeface="Google Sans"/>
              </a:rPr>
              <a:t>Using the daily iOS revenue and download data for Township, what is the relationship between changes in downloads and changes and revenue for the app over the past three years? For example, when downloads increase, does revenue increase? If so, by how much and how soon afterward? What about when downloads decrease?</a:t>
            </a:r>
            <a:r>
              <a:rPr lang="en-US" b="0" i="0" dirty="0">
                <a:solidFill>
                  <a:srgbClr val="D93025"/>
                </a:solidFill>
                <a:effectLst/>
                <a:latin typeface="Google Sans"/>
              </a:rPr>
              <a:t> *</a:t>
            </a:r>
            <a:endParaRPr lang="en-US" dirty="0"/>
          </a:p>
        </p:txBody>
      </p:sp>
    </p:spTree>
    <p:extLst>
      <p:ext uri="{BB962C8B-B14F-4D97-AF65-F5344CB8AC3E}">
        <p14:creationId xmlns:p14="http://schemas.microsoft.com/office/powerpoint/2010/main" val="402123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7C5A-F684-4A1F-9FE3-6415084634E1}"/>
              </a:ext>
            </a:extLst>
          </p:cNvPr>
          <p:cNvSpPr>
            <a:spLocks noGrp="1"/>
          </p:cNvSpPr>
          <p:nvPr>
            <p:ph type="title"/>
          </p:nvPr>
        </p:nvSpPr>
        <p:spPr/>
        <p:txBody>
          <a:bodyPr/>
          <a:lstStyle/>
          <a:p>
            <a:r>
              <a:rPr lang="en-US" dirty="0"/>
              <a:t>Data Cleaning / Processing steps:</a:t>
            </a:r>
          </a:p>
        </p:txBody>
      </p:sp>
      <p:sp>
        <p:nvSpPr>
          <p:cNvPr id="3" name="Content Placeholder 2">
            <a:extLst>
              <a:ext uri="{FF2B5EF4-FFF2-40B4-BE49-F238E27FC236}">
                <a16:creationId xmlns:a16="http://schemas.microsoft.com/office/drawing/2014/main" id="{9815D779-753D-403E-81DB-4D7818A3EE75}"/>
              </a:ext>
            </a:extLst>
          </p:cNvPr>
          <p:cNvSpPr>
            <a:spLocks noGrp="1"/>
          </p:cNvSpPr>
          <p:nvPr>
            <p:ph idx="1"/>
          </p:nvPr>
        </p:nvSpPr>
        <p:spPr/>
        <p:txBody>
          <a:bodyPr>
            <a:normAutofit fontScale="70000" lnSpcReduction="20000"/>
          </a:bodyPr>
          <a:lstStyle/>
          <a:p>
            <a:r>
              <a:rPr lang="en-US" dirty="0"/>
              <a:t>Create copy of township daily iOS sheet (to save a copy of the raw data)</a:t>
            </a:r>
          </a:p>
          <a:p>
            <a:r>
              <a:rPr lang="en-US" dirty="0"/>
              <a:t>Delete rows 1-7</a:t>
            </a:r>
          </a:p>
          <a:p>
            <a:r>
              <a:rPr lang="en-US" dirty="0"/>
              <a:t>Change date format from general to short date</a:t>
            </a:r>
          </a:p>
          <a:p>
            <a:r>
              <a:rPr lang="en-US" dirty="0"/>
              <a:t>Requirement was to look into past 3 years data, thus we’ll limit our data starting at Jan 2019</a:t>
            </a:r>
          </a:p>
          <a:p>
            <a:r>
              <a:rPr lang="en-US" dirty="0"/>
              <a:t>Delete data before 2019</a:t>
            </a:r>
          </a:p>
          <a:p>
            <a:r>
              <a:rPr lang="en-US" dirty="0"/>
              <a:t>Delete Android columns</a:t>
            </a:r>
          </a:p>
          <a:p>
            <a:r>
              <a:rPr lang="en-US" dirty="0"/>
              <a:t>Delete “Unified rows” as they don’t have data</a:t>
            </a:r>
          </a:p>
          <a:p>
            <a:r>
              <a:rPr lang="en-US" dirty="0"/>
              <a:t>Create new column: “Total iOS downloads”</a:t>
            </a:r>
          </a:p>
          <a:p>
            <a:pPr lvl="1"/>
            <a:r>
              <a:rPr lang="en-US" dirty="0"/>
              <a:t>This is combined iOS &amp; iPhone downloads</a:t>
            </a:r>
          </a:p>
          <a:p>
            <a:r>
              <a:rPr lang="en-US" dirty="0"/>
              <a:t>Create new column: “Total Revenue”</a:t>
            </a:r>
          </a:p>
          <a:p>
            <a:pPr lvl="1"/>
            <a:r>
              <a:rPr lang="en-US" dirty="0"/>
              <a:t>This is combined iOS &amp; iPhone revenue</a:t>
            </a:r>
          </a:p>
          <a:p>
            <a:r>
              <a:rPr lang="en-US" dirty="0"/>
              <a:t>Create pivot table to show </a:t>
            </a:r>
            <a:r>
              <a:rPr lang="en-US" dirty="0" err="1"/>
              <a:t>qtr</a:t>
            </a:r>
            <a:r>
              <a:rPr lang="en-US" dirty="0"/>
              <a:t> and monthly data across the 3 years timespan, copy to new sheet</a:t>
            </a:r>
          </a:p>
          <a:p>
            <a:endParaRPr lang="en-US" dirty="0"/>
          </a:p>
          <a:p>
            <a:endParaRPr lang="en-US" dirty="0"/>
          </a:p>
          <a:p>
            <a:endParaRPr lang="en-US" dirty="0"/>
          </a:p>
        </p:txBody>
      </p:sp>
    </p:spTree>
    <p:extLst>
      <p:ext uri="{BB962C8B-B14F-4D97-AF65-F5344CB8AC3E}">
        <p14:creationId xmlns:p14="http://schemas.microsoft.com/office/powerpoint/2010/main" val="84334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E4EE-5090-4BC1-B00A-CB1043B78819}"/>
              </a:ext>
            </a:extLst>
          </p:cNvPr>
          <p:cNvSpPr>
            <a:spLocks noGrp="1"/>
          </p:cNvSpPr>
          <p:nvPr>
            <p:ph type="title"/>
          </p:nvPr>
        </p:nvSpPr>
        <p:spPr>
          <a:xfrm>
            <a:off x="244719" y="-272317"/>
            <a:ext cx="10515600" cy="1325563"/>
          </a:xfrm>
        </p:spPr>
        <p:txBody>
          <a:bodyPr/>
          <a:lstStyle/>
          <a:p>
            <a:r>
              <a:rPr lang="en-US" dirty="0"/>
              <a:t>Chart 1:</a:t>
            </a:r>
          </a:p>
        </p:txBody>
      </p:sp>
      <p:sp>
        <p:nvSpPr>
          <p:cNvPr id="5" name="TextBox 4">
            <a:extLst>
              <a:ext uri="{FF2B5EF4-FFF2-40B4-BE49-F238E27FC236}">
                <a16:creationId xmlns:a16="http://schemas.microsoft.com/office/drawing/2014/main" id="{046FFEE5-C028-4530-BA1B-E499EB1963FD}"/>
              </a:ext>
            </a:extLst>
          </p:cNvPr>
          <p:cNvSpPr txBox="1"/>
          <p:nvPr/>
        </p:nvSpPr>
        <p:spPr>
          <a:xfrm>
            <a:off x="8629650" y="6374424"/>
            <a:ext cx="3151568" cy="369332"/>
          </a:xfrm>
          <a:prstGeom prst="rect">
            <a:avLst/>
          </a:prstGeom>
          <a:noFill/>
        </p:spPr>
        <p:txBody>
          <a:bodyPr wrap="none" rtlCol="0">
            <a:spAutoFit/>
          </a:bodyPr>
          <a:lstStyle/>
          <a:p>
            <a:r>
              <a:rPr lang="en-US" dirty="0"/>
              <a:t>* Combined iPad &amp; iPhone data</a:t>
            </a:r>
          </a:p>
        </p:txBody>
      </p:sp>
      <p:graphicFrame>
        <p:nvGraphicFramePr>
          <p:cNvPr id="7" name="Chart 6">
            <a:extLst>
              <a:ext uri="{FF2B5EF4-FFF2-40B4-BE49-F238E27FC236}">
                <a16:creationId xmlns:a16="http://schemas.microsoft.com/office/drawing/2014/main" id="{F5D81D9F-1A25-47CC-B69C-DC1B829ED009}"/>
              </a:ext>
            </a:extLst>
          </p:cNvPr>
          <p:cNvGraphicFramePr>
            <a:graphicFrameLocks/>
          </p:cNvGraphicFramePr>
          <p:nvPr>
            <p:extLst>
              <p:ext uri="{D42A27DB-BD31-4B8C-83A1-F6EECF244321}">
                <p14:modId xmlns:p14="http://schemas.microsoft.com/office/powerpoint/2010/main" val="594270942"/>
              </p:ext>
            </p:extLst>
          </p:nvPr>
        </p:nvGraphicFramePr>
        <p:xfrm>
          <a:off x="303335" y="756138"/>
          <a:ext cx="11605846" cy="5534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51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E4EE-5090-4BC1-B00A-CB1043B78819}"/>
              </a:ext>
            </a:extLst>
          </p:cNvPr>
          <p:cNvSpPr>
            <a:spLocks noGrp="1"/>
          </p:cNvSpPr>
          <p:nvPr>
            <p:ph type="title"/>
          </p:nvPr>
        </p:nvSpPr>
        <p:spPr>
          <a:xfrm>
            <a:off x="244719" y="-272317"/>
            <a:ext cx="10515600" cy="1325563"/>
          </a:xfrm>
        </p:spPr>
        <p:txBody>
          <a:bodyPr/>
          <a:lstStyle/>
          <a:p>
            <a:r>
              <a:rPr lang="en-US" dirty="0"/>
              <a:t>Chart 2:</a:t>
            </a:r>
          </a:p>
        </p:txBody>
      </p:sp>
      <p:graphicFrame>
        <p:nvGraphicFramePr>
          <p:cNvPr id="4" name="Content Placeholder 3">
            <a:extLst>
              <a:ext uri="{FF2B5EF4-FFF2-40B4-BE49-F238E27FC236}">
                <a16:creationId xmlns:a16="http://schemas.microsoft.com/office/drawing/2014/main" id="{E67C542E-55F5-4DC3-A291-C16550324F08}"/>
              </a:ext>
            </a:extLst>
          </p:cNvPr>
          <p:cNvGraphicFramePr>
            <a:graphicFrameLocks noGrp="1"/>
          </p:cNvGraphicFramePr>
          <p:nvPr>
            <p:ph idx="1"/>
            <p:extLst>
              <p:ext uri="{D42A27DB-BD31-4B8C-83A1-F6EECF244321}">
                <p14:modId xmlns:p14="http://schemas.microsoft.com/office/powerpoint/2010/main" val="1710632003"/>
              </p:ext>
            </p:extLst>
          </p:nvPr>
        </p:nvGraphicFramePr>
        <p:xfrm>
          <a:off x="244719" y="822081"/>
          <a:ext cx="11638085" cy="588205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46FFEE5-C028-4530-BA1B-E499EB1963FD}"/>
              </a:ext>
            </a:extLst>
          </p:cNvPr>
          <p:cNvSpPr txBox="1"/>
          <p:nvPr/>
        </p:nvSpPr>
        <p:spPr>
          <a:xfrm>
            <a:off x="8629650" y="6374424"/>
            <a:ext cx="3151568" cy="369332"/>
          </a:xfrm>
          <a:prstGeom prst="rect">
            <a:avLst/>
          </a:prstGeom>
          <a:noFill/>
        </p:spPr>
        <p:txBody>
          <a:bodyPr wrap="none" rtlCol="0">
            <a:spAutoFit/>
          </a:bodyPr>
          <a:lstStyle/>
          <a:p>
            <a:r>
              <a:rPr lang="en-US" dirty="0"/>
              <a:t>* Combined iPad &amp; iPhone data</a:t>
            </a:r>
          </a:p>
        </p:txBody>
      </p:sp>
    </p:spTree>
    <p:extLst>
      <p:ext uri="{BB962C8B-B14F-4D97-AF65-F5344CB8AC3E}">
        <p14:creationId xmlns:p14="http://schemas.microsoft.com/office/powerpoint/2010/main" val="240997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E4EE-5090-4BC1-B00A-CB1043B78819}"/>
              </a:ext>
            </a:extLst>
          </p:cNvPr>
          <p:cNvSpPr>
            <a:spLocks noGrp="1"/>
          </p:cNvSpPr>
          <p:nvPr>
            <p:ph type="title"/>
          </p:nvPr>
        </p:nvSpPr>
        <p:spPr>
          <a:xfrm>
            <a:off x="244719" y="-272317"/>
            <a:ext cx="10515600" cy="1325563"/>
          </a:xfrm>
        </p:spPr>
        <p:txBody>
          <a:bodyPr/>
          <a:lstStyle/>
          <a:p>
            <a:r>
              <a:rPr lang="en-US" dirty="0"/>
              <a:t>Chart 3:</a:t>
            </a:r>
          </a:p>
        </p:txBody>
      </p:sp>
      <p:sp>
        <p:nvSpPr>
          <p:cNvPr id="5" name="TextBox 4">
            <a:extLst>
              <a:ext uri="{FF2B5EF4-FFF2-40B4-BE49-F238E27FC236}">
                <a16:creationId xmlns:a16="http://schemas.microsoft.com/office/drawing/2014/main" id="{046FFEE5-C028-4530-BA1B-E499EB1963FD}"/>
              </a:ext>
            </a:extLst>
          </p:cNvPr>
          <p:cNvSpPr txBox="1"/>
          <p:nvPr/>
        </p:nvSpPr>
        <p:spPr>
          <a:xfrm>
            <a:off x="8629650" y="6374424"/>
            <a:ext cx="3151568" cy="369332"/>
          </a:xfrm>
          <a:prstGeom prst="rect">
            <a:avLst/>
          </a:prstGeom>
          <a:noFill/>
        </p:spPr>
        <p:txBody>
          <a:bodyPr wrap="none" rtlCol="0">
            <a:spAutoFit/>
          </a:bodyPr>
          <a:lstStyle/>
          <a:p>
            <a:r>
              <a:rPr lang="en-US" dirty="0"/>
              <a:t>* Combined iPad &amp; iPhone data</a:t>
            </a:r>
          </a:p>
        </p:txBody>
      </p:sp>
      <p:graphicFrame>
        <p:nvGraphicFramePr>
          <p:cNvPr id="7" name="Chart 6">
            <a:extLst>
              <a:ext uri="{FF2B5EF4-FFF2-40B4-BE49-F238E27FC236}">
                <a16:creationId xmlns:a16="http://schemas.microsoft.com/office/drawing/2014/main" id="{B46A18AF-9E72-479A-9C8D-32B4551A62F9}"/>
              </a:ext>
            </a:extLst>
          </p:cNvPr>
          <p:cNvGraphicFramePr>
            <a:graphicFrameLocks/>
          </p:cNvGraphicFramePr>
          <p:nvPr>
            <p:extLst>
              <p:ext uri="{D42A27DB-BD31-4B8C-83A1-F6EECF244321}">
                <p14:modId xmlns:p14="http://schemas.microsoft.com/office/powerpoint/2010/main" val="1033413443"/>
              </p:ext>
            </p:extLst>
          </p:nvPr>
        </p:nvGraphicFramePr>
        <p:xfrm>
          <a:off x="294542" y="747346"/>
          <a:ext cx="11750920" cy="5930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472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B228-0FB7-4F88-B000-D86D90B0ADE6}"/>
              </a:ext>
            </a:extLst>
          </p:cNvPr>
          <p:cNvSpPr>
            <a:spLocks noGrp="1"/>
          </p:cNvSpPr>
          <p:nvPr>
            <p:ph type="title"/>
          </p:nvPr>
        </p:nvSpPr>
        <p:spPr>
          <a:xfrm>
            <a:off x="301869" y="18255"/>
            <a:ext cx="10515600" cy="1325563"/>
          </a:xfrm>
        </p:spPr>
        <p:txBody>
          <a:bodyPr/>
          <a:lstStyle/>
          <a:p>
            <a:r>
              <a:rPr lang="en-US" dirty="0"/>
              <a:t>Insights for Question #1:</a:t>
            </a:r>
          </a:p>
        </p:txBody>
      </p:sp>
      <p:sp>
        <p:nvSpPr>
          <p:cNvPr id="3" name="Content Placeholder 2">
            <a:extLst>
              <a:ext uri="{FF2B5EF4-FFF2-40B4-BE49-F238E27FC236}">
                <a16:creationId xmlns:a16="http://schemas.microsoft.com/office/drawing/2014/main" id="{1D91090D-1396-423C-9AE4-F4FD373FA4DC}"/>
              </a:ext>
            </a:extLst>
          </p:cNvPr>
          <p:cNvSpPr>
            <a:spLocks noGrp="1"/>
          </p:cNvSpPr>
          <p:nvPr>
            <p:ph idx="1"/>
          </p:nvPr>
        </p:nvSpPr>
        <p:spPr>
          <a:xfrm>
            <a:off x="301869" y="1253331"/>
            <a:ext cx="10515600" cy="4351338"/>
          </a:xfrm>
        </p:spPr>
        <p:txBody>
          <a:bodyPr>
            <a:normAutofit fontScale="85000" lnSpcReduction="10000"/>
          </a:bodyPr>
          <a:lstStyle/>
          <a:p>
            <a:r>
              <a:rPr lang="en-US" dirty="0"/>
              <a:t>We are seeing positive correlation between delta in downloads and revenue</a:t>
            </a:r>
          </a:p>
          <a:p>
            <a:r>
              <a:rPr lang="en-US" dirty="0"/>
              <a:t>There is significant increase in revenue when downloads increase</a:t>
            </a:r>
          </a:p>
          <a:p>
            <a:pPr lvl="1"/>
            <a:r>
              <a:rPr lang="en-US" dirty="0"/>
              <a:t>This is evident on 3 cases:</a:t>
            </a:r>
          </a:p>
          <a:p>
            <a:pPr marL="914400" lvl="2" indent="0">
              <a:buNone/>
            </a:pPr>
            <a:r>
              <a:rPr lang="en-US" dirty="0"/>
              <a:t>1) 2019 Q1 to Q3 downloads increase from 887.3k to  1.3M (457k increase), which caused an increase in revenue from $8.4M to $12.3M ($3.8M increase)</a:t>
            </a:r>
          </a:p>
          <a:p>
            <a:pPr marL="914400" lvl="2" indent="0">
              <a:buNone/>
            </a:pPr>
            <a:r>
              <a:rPr lang="en-US" dirty="0"/>
              <a:t>2) 2020 Q1 to Q2 downloads increase from 565k to 1.08M (515k increase), which caused an increase in revenue from $10.9M to $14.8M ($3.85M increase)</a:t>
            </a:r>
          </a:p>
          <a:p>
            <a:pPr marL="914400" lvl="2" indent="0">
              <a:buNone/>
            </a:pPr>
            <a:r>
              <a:rPr lang="en-US" dirty="0"/>
              <a:t>3) 2021 Q1 to Q4 downloads increase from 262k to 892.7k (630.4k increase), which caused an increase in revenue from $13.3M to $19.4M ($6.1M increase)</a:t>
            </a:r>
          </a:p>
          <a:p>
            <a:r>
              <a:rPr lang="en-US" dirty="0"/>
              <a:t>With these cases we are seeing an average of $8.60 increase in revenue for each increase in download</a:t>
            </a:r>
          </a:p>
          <a:p>
            <a:r>
              <a:rPr lang="en-US" dirty="0"/>
              <a:t>Looking at the monthly revenue trend, most of the time, the revenue would increase at the same time with downloads, but there are cases that it would carry over to the next month. </a:t>
            </a:r>
          </a:p>
          <a:p>
            <a:endParaRPr lang="en-US" dirty="0"/>
          </a:p>
          <a:p>
            <a:endParaRPr lang="en-US" dirty="0"/>
          </a:p>
          <a:p>
            <a:endParaRPr lang="en-US" dirty="0"/>
          </a:p>
        </p:txBody>
      </p:sp>
    </p:spTree>
    <p:extLst>
      <p:ext uri="{BB962C8B-B14F-4D97-AF65-F5344CB8AC3E}">
        <p14:creationId xmlns:p14="http://schemas.microsoft.com/office/powerpoint/2010/main" val="384012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B228-0FB7-4F88-B000-D86D90B0ADE6}"/>
              </a:ext>
            </a:extLst>
          </p:cNvPr>
          <p:cNvSpPr>
            <a:spLocks noGrp="1"/>
          </p:cNvSpPr>
          <p:nvPr>
            <p:ph type="title"/>
          </p:nvPr>
        </p:nvSpPr>
        <p:spPr>
          <a:xfrm>
            <a:off x="301869" y="18255"/>
            <a:ext cx="10515600" cy="1325563"/>
          </a:xfrm>
        </p:spPr>
        <p:txBody>
          <a:bodyPr/>
          <a:lstStyle/>
          <a:p>
            <a:r>
              <a:rPr lang="en-US" dirty="0"/>
              <a:t>Insights for Question #1:</a:t>
            </a:r>
          </a:p>
        </p:txBody>
      </p:sp>
      <p:sp>
        <p:nvSpPr>
          <p:cNvPr id="3" name="Content Placeholder 2">
            <a:extLst>
              <a:ext uri="{FF2B5EF4-FFF2-40B4-BE49-F238E27FC236}">
                <a16:creationId xmlns:a16="http://schemas.microsoft.com/office/drawing/2014/main" id="{1D91090D-1396-423C-9AE4-F4FD373FA4DC}"/>
              </a:ext>
            </a:extLst>
          </p:cNvPr>
          <p:cNvSpPr>
            <a:spLocks noGrp="1"/>
          </p:cNvSpPr>
          <p:nvPr>
            <p:ph idx="1"/>
          </p:nvPr>
        </p:nvSpPr>
        <p:spPr>
          <a:xfrm>
            <a:off x="301869" y="1253331"/>
            <a:ext cx="10515600" cy="4351338"/>
          </a:xfrm>
        </p:spPr>
        <p:txBody>
          <a:bodyPr>
            <a:normAutofit/>
          </a:bodyPr>
          <a:lstStyle/>
          <a:p>
            <a:r>
              <a:rPr lang="en-US" dirty="0"/>
              <a:t>In terms of decreasing downloads, revenue also decreases but not as drastic.</a:t>
            </a:r>
          </a:p>
          <a:p>
            <a:r>
              <a:rPr lang="en-US" dirty="0"/>
              <a:t>This is evident on these 2 cases:</a:t>
            </a:r>
          </a:p>
          <a:p>
            <a:pPr marL="914400" lvl="2" indent="0">
              <a:buNone/>
            </a:pPr>
            <a:r>
              <a:rPr lang="en-US" dirty="0"/>
              <a:t>1) 2019 Q3 to 2020 Q1 downloads decrease from 1.34M to 565k (778.7k decrease), which caused a decrease in revenue from $12.3M to $10.9M ($1.33M decrease)</a:t>
            </a:r>
          </a:p>
          <a:p>
            <a:pPr marL="914400" lvl="2" indent="0">
              <a:buNone/>
            </a:pPr>
            <a:r>
              <a:rPr lang="en-US" dirty="0"/>
              <a:t>2) 2020 Q2 to 2021 Q1 downloads decrease from 1.08M to 262k (818.8k decrease), which caused an increase in revenue from $14.8M to $14.5M ($1.5M decrease)</a:t>
            </a:r>
          </a:p>
          <a:p>
            <a:r>
              <a:rPr lang="en-US" dirty="0"/>
              <a:t>With these cases we are seeing an average of $1.77 decrease in revenue for each decrease in download</a:t>
            </a:r>
          </a:p>
          <a:p>
            <a:endParaRPr lang="en-US" dirty="0"/>
          </a:p>
        </p:txBody>
      </p:sp>
    </p:spTree>
    <p:extLst>
      <p:ext uri="{BB962C8B-B14F-4D97-AF65-F5344CB8AC3E}">
        <p14:creationId xmlns:p14="http://schemas.microsoft.com/office/powerpoint/2010/main" val="338139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406C-8AFA-41B7-B07F-66C41A2B9E74}"/>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3F2391BE-C935-4333-AB44-0D3B90729321}"/>
              </a:ext>
            </a:extLst>
          </p:cNvPr>
          <p:cNvSpPr>
            <a:spLocks noGrp="1"/>
          </p:cNvSpPr>
          <p:nvPr>
            <p:ph idx="1"/>
          </p:nvPr>
        </p:nvSpPr>
        <p:spPr/>
        <p:txBody>
          <a:bodyPr/>
          <a:lstStyle/>
          <a:p>
            <a:r>
              <a:rPr lang="en-US" b="0" i="0" dirty="0">
                <a:solidFill>
                  <a:srgbClr val="202124"/>
                </a:solidFill>
                <a:effectLst/>
                <a:latin typeface="Google Sans"/>
              </a:rPr>
              <a:t>Looking at the revenue impacts for events in the core market in the past year, what event type with more than 100 releases had the highest and most consistent revenue impact? Why?</a:t>
            </a:r>
            <a:r>
              <a:rPr lang="en-US" b="0" i="0" dirty="0">
                <a:solidFill>
                  <a:srgbClr val="D93025"/>
                </a:solidFill>
                <a:effectLst/>
                <a:latin typeface="Google Sans"/>
              </a:rPr>
              <a:t> *</a:t>
            </a:r>
            <a:endParaRPr lang="en-US" dirty="0"/>
          </a:p>
        </p:txBody>
      </p:sp>
    </p:spTree>
    <p:extLst>
      <p:ext uri="{BB962C8B-B14F-4D97-AF65-F5344CB8AC3E}">
        <p14:creationId xmlns:p14="http://schemas.microsoft.com/office/powerpoint/2010/main" val="327574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1070</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Google Sans</vt:lpstr>
      <vt:lpstr>Office Theme</vt:lpstr>
      <vt:lpstr>Liquid &amp; Grit Data Analysis Test</vt:lpstr>
      <vt:lpstr>Question #1:</vt:lpstr>
      <vt:lpstr>Data Cleaning / Processing steps:</vt:lpstr>
      <vt:lpstr>Chart 1:</vt:lpstr>
      <vt:lpstr>Chart 2:</vt:lpstr>
      <vt:lpstr>Chart 3:</vt:lpstr>
      <vt:lpstr>Insights for Question #1:</vt:lpstr>
      <vt:lpstr>Insights for Question #1:</vt:lpstr>
      <vt:lpstr>Question #2:</vt:lpstr>
      <vt:lpstr>Data Cleaning / Processing steps:</vt:lpstr>
      <vt:lpstr>Stats Summary for events:</vt:lpstr>
      <vt:lpstr>PowerPoint Presentation</vt:lpstr>
      <vt:lpstr>PowerPoint Presentation</vt:lpstr>
      <vt:lpstr>Question #3:</vt:lpstr>
      <vt:lpstr>Data Cleaning / Processing steps:</vt:lpstr>
      <vt:lpstr>Insight for Question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&amp; Grit Data Analysis Test</dc:title>
  <dc:creator>Arlo Blanco</dc:creator>
  <cp:lastModifiedBy>Arlo Blanco</cp:lastModifiedBy>
  <cp:revision>35</cp:revision>
  <dcterms:created xsi:type="dcterms:W3CDTF">2022-04-11T23:57:09Z</dcterms:created>
  <dcterms:modified xsi:type="dcterms:W3CDTF">2022-04-12T05:27:20Z</dcterms:modified>
</cp:coreProperties>
</file>