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1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680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/>
              <a:t>07/04/2017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perlesa/amas-exercises" TargetMode="External"/><Relationship Id="rId2" Type="http://schemas.openxmlformats.org/officeDocument/2006/relationships/hyperlink" Target="https://bitbucket.org/perlesa/amak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AMAK Framework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 Multi-Agent </a:t>
            </a:r>
            <a:r>
              <a:rPr lang="fr-FR" dirty="0" err="1"/>
              <a:t>frameworK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Librairies et outils intégrés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LxPlot</a:t>
            </a:r>
            <a:r>
              <a:rPr lang="fr-FR" dirty="0"/>
              <a:t> : Permet de tracer des graphiques en une ligne de code</a:t>
            </a:r>
          </a:p>
          <a:p>
            <a:r>
              <a:rPr lang="fr-FR" dirty="0"/>
              <a:t>AVT : Adaptive Value </a:t>
            </a:r>
            <a:r>
              <a:rPr lang="fr-FR" dirty="0" err="1"/>
              <a:t>Tracker</a:t>
            </a:r>
            <a:endParaRPr lang="fr-FR" dirty="0"/>
          </a:p>
          <a:p>
            <a:r>
              <a:rPr lang="fr-FR" dirty="0"/>
              <a:t>Log : Système de journal simplifié</a:t>
            </a:r>
          </a:p>
          <a:p>
            <a:r>
              <a:rPr lang="fr-FR" dirty="0"/>
              <a:t>Profiler : Système de </a:t>
            </a:r>
            <a:r>
              <a:rPr lang="fr-FR" dirty="0" err="1"/>
              <a:t>profiling</a:t>
            </a:r>
            <a:r>
              <a:rPr lang="fr-FR" dirty="0"/>
              <a:t> simplifié</a:t>
            </a:r>
          </a:p>
          <a:p>
            <a:r>
              <a:rPr lang="fr-FR" dirty="0"/>
              <a:t>VUI : Classe permettant un affichage de formes simples</a:t>
            </a:r>
          </a:p>
          <a:p>
            <a:r>
              <a:rPr lang="fr-FR" dirty="0" err="1"/>
              <a:t>ToolbarWindow</a:t>
            </a:r>
            <a:r>
              <a:rPr lang="fr-FR" dirty="0"/>
              <a:t> : Fenêtre permettant de gérer des </a:t>
            </a:r>
            <a:r>
              <a:rPr lang="fr-FR" dirty="0" err="1"/>
              <a:t>toolbars</a:t>
            </a:r>
            <a:endParaRPr lang="fr-FR" dirty="0"/>
          </a:p>
          <a:p>
            <a:r>
              <a:rPr lang="fr-FR" dirty="0" err="1"/>
              <a:t>Scheduler</a:t>
            </a:r>
            <a:r>
              <a:rPr lang="fr-FR" dirty="0"/>
              <a:t> </a:t>
            </a:r>
            <a:r>
              <a:rPr lang="fr-FR" dirty="0" err="1"/>
              <a:t>toolbar</a:t>
            </a:r>
            <a:r>
              <a:rPr lang="fr-FR" dirty="0"/>
              <a:t> : IHM permettant de contrôler l’exécution d’un système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À venir</a:t>
            </a:r>
          </a:p>
          <a:p>
            <a:pPr lvl="1"/>
            <a:r>
              <a:rPr lang="fr-FR" dirty="0"/>
              <a:t>Links : Outil de visualisation d’un ensemble d’agents et de leurs relations</a:t>
            </a:r>
          </a:p>
          <a:p>
            <a:pPr lvl="1"/>
            <a:r>
              <a:rPr lang="fr-FR" dirty="0"/>
              <a:t>…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95613"/>
            <a:ext cx="3923914" cy="1061095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Diner des philosophes</a:t>
            </a:r>
          </a:p>
          <a:p>
            <a:pPr lvl="1"/>
            <a:r>
              <a:rPr lang="fr-FR" dirty="0"/>
              <a:t>X philosophes assis autour d’une table</a:t>
            </a:r>
          </a:p>
          <a:p>
            <a:pPr lvl="1"/>
            <a:r>
              <a:rPr lang="en-US" dirty="0"/>
              <a:t>X </a:t>
            </a:r>
            <a:r>
              <a:rPr lang="en-US" dirty="0" err="1"/>
              <a:t>fourchettes</a:t>
            </a:r>
            <a:r>
              <a:rPr lang="en-US" dirty="0"/>
              <a:t> sur la table</a:t>
            </a:r>
          </a:p>
          <a:p>
            <a:pPr lvl="1"/>
            <a:r>
              <a:rPr lang="en-US" dirty="0"/>
              <a:t>Pour manger,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faut</a:t>
            </a:r>
            <a:r>
              <a:rPr lang="en-US" dirty="0"/>
              <a:t> </a:t>
            </a:r>
            <a:r>
              <a:rPr lang="en-US" dirty="0" err="1"/>
              <a:t>deux</a:t>
            </a:r>
            <a:r>
              <a:rPr lang="en-US" dirty="0"/>
              <a:t> </a:t>
            </a:r>
            <a:r>
              <a:rPr lang="en-US" dirty="0" err="1"/>
              <a:t>fourchettes</a:t>
            </a:r>
            <a:endParaRPr lang="en-US" dirty="0"/>
          </a:p>
          <a:p>
            <a:pPr lvl="1"/>
            <a:r>
              <a:rPr lang="en-US" dirty="0" err="1"/>
              <a:t>Ils</a:t>
            </a:r>
            <a:r>
              <a:rPr lang="en-US" dirty="0"/>
              <a:t>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manger à </a:t>
            </a:r>
            <a:r>
              <a:rPr lang="en-US" dirty="0" err="1"/>
              <a:t>peu</a:t>
            </a:r>
            <a:r>
              <a:rPr lang="en-US" dirty="0"/>
              <a:t> </a:t>
            </a:r>
            <a:r>
              <a:rPr lang="en-US" dirty="0" err="1"/>
              <a:t>près</a:t>
            </a:r>
            <a:r>
              <a:rPr lang="en-US" dirty="0"/>
              <a:t> </a:t>
            </a:r>
            <a:r>
              <a:rPr lang="en-US" dirty="0" err="1"/>
              <a:t>autant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Problème</a:t>
            </a:r>
            <a:r>
              <a:rPr lang="en-US" dirty="0"/>
              <a:t>: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ils</a:t>
            </a:r>
            <a:r>
              <a:rPr lang="en-US" dirty="0"/>
              <a:t> </a:t>
            </a:r>
            <a:r>
              <a:rPr lang="en-US" dirty="0" err="1"/>
              <a:t>prennent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la </a:t>
            </a:r>
            <a:r>
              <a:rPr lang="en-US" dirty="0" err="1"/>
              <a:t>fourchette</a:t>
            </a:r>
            <a:r>
              <a:rPr lang="en-US" dirty="0"/>
              <a:t> à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droite</a:t>
            </a:r>
            <a:r>
              <a:rPr lang="en-US" dirty="0"/>
              <a:t>, </a:t>
            </a:r>
            <a:r>
              <a:rPr lang="en-US" dirty="0" err="1"/>
              <a:t>aucun</a:t>
            </a:r>
            <a:r>
              <a:rPr lang="en-US" dirty="0"/>
              <a:t> ne </a:t>
            </a:r>
            <a:r>
              <a:rPr lang="en-US" dirty="0" err="1"/>
              <a:t>peut</a:t>
            </a:r>
            <a:r>
              <a:rPr lang="en-US" dirty="0"/>
              <a:t> manger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Image result for philosopher di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052943"/>
            <a:ext cx="4572000" cy="47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Création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>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Téléchargement</a:t>
            </a:r>
            <a:r>
              <a:rPr lang="en-US" dirty="0"/>
              <a:t> de la </a:t>
            </a:r>
            <a:r>
              <a:rPr lang="en-US" dirty="0" err="1"/>
              <a:t>librairie</a:t>
            </a:r>
            <a:r>
              <a:rPr lang="en-US" dirty="0"/>
              <a:t> (Amak-standalone.jar)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Ajout</a:t>
            </a:r>
            <a:r>
              <a:rPr lang="en-US" dirty="0"/>
              <a:t> de la </a:t>
            </a:r>
            <a:r>
              <a:rPr lang="en-US" dirty="0" err="1"/>
              <a:t>librairie</a:t>
            </a:r>
            <a:r>
              <a:rPr lang="en-US" dirty="0"/>
              <a:t> au </a:t>
            </a:r>
            <a:r>
              <a:rPr lang="en-US" dirty="0" err="1"/>
              <a:t>projet</a:t>
            </a:r>
            <a:r>
              <a:rPr lang="en-US" dirty="0"/>
              <a:t> eclipse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Clic</a:t>
            </a:r>
            <a:r>
              <a:rPr lang="en-US" dirty="0"/>
              <a:t> droit sur la </a:t>
            </a:r>
            <a:r>
              <a:rPr lang="en-US" dirty="0" err="1"/>
              <a:t>librairie</a:t>
            </a:r>
            <a:r>
              <a:rPr lang="en-US" dirty="0"/>
              <a:t>, build path -&gt; add to build path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2" descr="Image result for philosopher di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052943"/>
            <a:ext cx="4572000" cy="47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l’environnement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Table sur </a:t>
            </a:r>
            <a:r>
              <a:rPr lang="en-US" sz="3600" dirty="0" err="1"/>
              <a:t>laquelle</a:t>
            </a:r>
            <a:r>
              <a:rPr lang="en-US" sz="3600" dirty="0"/>
              <a:t> </a:t>
            </a:r>
            <a:r>
              <a:rPr lang="en-US" sz="3600" dirty="0" err="1"/>
              <a:t>il</a:t>
            </a:r>
            <a:r>
              <a:rPr lang="en-US" sz="3600" dirty="0"/>
              <a:t> y a des </a:t>
            </a:r>
            <a:r>
              <a:rPr lang="en-US" sz="3600" dirty="0" err="1"/>
              <a:t>fourchettes</a:t>
            </a:r>
            <a:endParaRPr lang="fr-FR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70222" y="2005693"/>
            <a:ext cx="4906735" cy="4852307"/>
          </a:xfrm>
        </p:spPr>
        <p:txBody>
          <a:bodyPr>
            <a:noAutofit/>
          </a:bodyPr>
          <a:lstStyle/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</a:t>
            </a:r>
            <a:r>
              <a:rPr lang="fr-FR" b="1" dirty="0" err="1"/>
              <a:t>private</a:t>
            </a:r>
            <a:r>
              <a:rPr lang="fr-FR" b="1" dirty="0"/>
              <a:t> Fork[] forks;</a:t>
            </a:r>
          </a:p>
          <a:p>
            <a:pPr marL="0" indent="0">
              <a:lnSpc>
                <a:spcPct val="20000"/>
              </a:lnSpc>
              <a:buNone/>
            </a:pPr>
            <a:endParaRPr lang="fr-FR" b="1" dirty="0"/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@</a:t>
            </a:r>
            <a:r>
              <a:rPr lang="fr-FR" b="1" dirty="0" err="1"/>
              <a:t>Override</a:t>
            </a:r>
            <a:endParaRPr lang="fr-FR" b="1" dirty="0"/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public </a:t>
            </a:r>
            <a:r>
              <a:rPr lang="fr-FR" b="1" dirty="0" err="1"/>
              <a:t>void</a:t>
            </a:r>
            <a:r>
              <a:rPr lang="fr-FR" b="1" dirty="0"/>
              <a:t> </a:t>
            </a:r>
            <a:r>
              <a:rPr lang="fr-FR" b="1" dirty="0" err="1"/>
              <a:t>onInitialization</a:t>
            </a:r>
            <a:r>
              <a:rPr lang="fr-FR" b="1" dirty="0"/>
              <a:t>() {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    // Set 10 forks on the table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    forks = new Fork[10];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    for (</a:t>
            </a:r>
            <a:r>
              <a:rPr lang="fr-FR" b="1" dirty="0" err="1"/>
              <a:t>int</a:t>
            </a:r>
            <a:r>
              <a:rPr lang="fr-FR" b="1" dirty="0"/>
              <a:t> i = 0; i &lt; </a:t>
            </a:r>
            <a:r>
              <a:rPr lang="fr-FR" b="1" dirty="0" err="1"/>
              <a:t>forks.length</a:t>
            </a:r>
            <a:r>
              <a:rPr lang="fr-FR" b="1" dirty="0"/>
              <a:t>; i++)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        forks[i] = new Fork();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}</a:t>
            </a:r>
          </a:p>
          <a:p>
            <a:pPr marL="0" indent="0">
              <a:lnSpc>
                <a:spcPct val="20000"/>
              </a:lnSpc>
              <a:buNone/>
            </a:pPr>
            <a:endParaRPr lang="fr-FR" b="1" dirty="0"/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public Fork[] </a:t>
            </a:r>
            <a:r>
              <a:rPr lang="fr-FR" b="1" dirty="0" err="1"/>
              <a:t>getForks</a:t>
            </a:r>
            <a:r>
              <a:rPr lang="fr-FR" b="1" dirty="0"/>
              <a:t>() {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    return forks;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fr-FR" b="1" dirty="0"/>
              <a:t>    }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2" descr="Image result for philosopher di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93" y="3191937"/>
            <a:ext cx="2892879" cy="29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81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de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fourchette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9165" y="2250622"/>
            <a:ext cx="4572000" cy="859972"/>
          </a:xfrm>
        </p:spPr>
        <p:txBody>
          <a:bodyPr>
            <a:normAutofit/>
          </a:bodyPr>
          <a:lstStyle/>
          <a:p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fourchette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prise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relachée</a:t>
            </a:r>
            <a:r>
              <a:rPr lang="en-US" dirty="0"/>
              <a:t> par un philosophe</a:t>
            </a:r>
            <a:endParaRPr lang="fr-FR" dirty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5527221" y="1981200"/>
            <a:ext cx="6188529" cy="4199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 err="1"/>
              <a:t>private</a:t>
            </a:r>
            <a:r>
              <a:rPr lang="fr-FR" sz="1600" b="1" dirty="0"/>
              <a:t> Philosopher </a:t>
            </a:r>
            <a:r>
              <a:rPr lang="fr-FR" sz="1600" b="1" dirty="0" err="1"/>
              <a:t>takenBy</a:t>
            </a:r>
            <a:r>
              <a:rPr lang="fr-FR" sz="1600" b="1" dirty="0"/>
              <a:t>;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/>
              <a:t>public </a:t>
            </a:r>
            <a:r>
              <a:rPr lang="fr-FR" sz="1600" b="1" dirty="0" err="1"/>
              <a:t>synchronized</a:t>
            </a:r>
            <a:r>
              <a:rPr lang="fr-FR" sz="1600" b="1" dirty="0"/>
              <a:t> </a:t>
            </a:r>
            <a:r>
              <a:rPr lang="fr-FR" sz="1600" b="1" dirty="0" err="1"/>
              <a:t>boolean</a:t>
            </a:r>
            <a:r>
              <a:rPr lang="fr-FR" sz="1600" b="1" dirty="0"/>
              <a:t> </a:t>
            </a:r>
            <a:r>
              <a:rPr lang="fr-FR" sz="1600" b="1" dirty="0" err="1"/>
              <a:t>tryTake</a:t>
            </a:r>
            <a:r>
              <a:rPr lang="fr-FR" sz="1600" b="1" dirty="0"/>
              <a:t>(Philosopher </a:t>
            </a:r>
            <a:r>
              <a:rPr lang="fr-FR" sz="1600" b="1" dirty="0" err="1"/>
              <a:t>asker</a:t>
            </a:r>
            <a:r>
              <a:rPr lang="fr-FR" sz="1600" b="1" dirty="0"/>
              <a:t>) {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/>
              <a:t>        if (</a:t>
            </a:r>
            <a:r>
              <a:rPr lang="fr-FR" sz="1600" b="1" dirty="0" err="1"/>
              <a:t>takenBy</a:t>
            </a:r>
            <a:r>
              <a:rPr lang="fr-FR" sz="1600" b="1" dirty="0"/>
              <a:t> != </a:t>
            </a:r>
            <a:r>
              <a:rPr lang="fr-FR" sz="1600" b="1" dirty="0" err="1"/>
              <a:t>null</a:t>
            </a:r>
            <a:r>
              <a:rPr lang="fr-FR" sz="1600" b="1" dirty="0"/>
              <a:t>)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/>
              <a:t>            return false;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/>
              <a:t>        </a:t>
            </a:r>
            <a:r>
              <a:rPr lang="fr-FR" sz="1600" b="1" dirty="0" err="1"/>
              <a:t>takenBy</a:t>
            </a:r>
            <a:r>
              <a:rPr lang="fr-FR" sz="1600" b="1" dirty="0"/>
              <a:t> = </a:t>
            </a:r>
            <a:r>
              <a:rPr lang="fr-FR" sz="1600" b="1" dirty="0" err="1"/>
              <a:t>asker</a:t>
            </a:r>
            <a:r>
              <a:rPr lang="fr-FR" sz="1600" b="1" dirty="0"/>
              <a:t>;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/>
              <a:t>        return </a:t>
            </a:r>
            <a:r>
              <a:rPr lang="fr-FR" sz="1600" b="1" dirty="0" err="1"/>
              <a:t>true</a:t>
            </a:r>
            <a:r>
              <a:rPr lang="fr-FR" sz="1600" b="1" dirty="0"/>
              <a:t>;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/>
              <a:t>    }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/>
              <a:t>    public </a:t>
            </a:r>
            <a:r>
              <a:rPr lang="fr-FR" sz="1600" b="1" dirty="0" err="1"/>
              <a:t>synchronized</a:t>
            </a:r>
            <a:r>
              <a:rPr lang="fr-FR" sz="1600" b="1" dirty="0"/>
              <a:t> </a:t>
            </a:r>
            <a:r>
              <a:rPr lang="fr-FR" sz="1600" b="1" dirty="0" err="1"/>
              <a:t>void</a:t>
            </a:r>
            <a:r>
              <a:rPr lang="fr-FR" sz="1600" b="1" dirty="0"/>
              <a:t> release(Philosopher </a:t>
            </a:r>
            <a:r>
              <a:rPr lang="fr-FR" sz="1600" b="1" dirty="0" err="1"/>
              <a:t>asker</a:t>
            </a:r>
            <a:r>
              <a:rPr lang="fr-FR" sz="1600" b="1" dirty="0"/>
              <a:t>) {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/>
              <a:t>        if (</a:t>
            </a:r>
            <a:r>
              <a:rPr lang="fr-FR" sz="1600" b="1" dirty="0" err="1"/>
              <a:t>takenBy</a:t>
            </a:r>
            <a:r>
              <a:rPr lang="fr-FR" sz="1600" b="1" dirty="0"/>
              <a:t> == </a:t>
            </a:r>
            <a:r>
              <a:rPr lang="fr-FR" sz="1600" b="1" dirty="0" err="1"/>
              <a:t>asker</a:t>
            </a:r>
            <a:r>
              <a:rPr lang="fr-FR" sz="1600" b="1" dirty="0"/>
              <a:t>) {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/>
              <a:t>            </a:t>
            </a:r>
            <a:r>
              <a:rPr lang="fr-FR" sz="1600" b="1" dirty="0" err="1"/>
              <a:t>takenBy</a:t>
            </a:r>
            <a:r>
              <a:rPr lang="fr-FR" sz="1600" b="1" dirty="0"/>
              <a:t> = </a:t>
            </a:r>
            <a:r>
              <a:rPr lang="fr-FR" sz="1600" b="1" dirty="0" err="1"/>
              <a:t>null</a:t>
            </a:r>
            <a:r>
              <a:rPr lang="fr-FR" sz="1600" b="1" dirty="0"/>
              <a:t>;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/>
              <a:t>        }</a:t>
            </a:r>
          </a:p>
          <a:p>
            <a:pPr marL="0" indent="0">
              <a:lnSpc>
                <a:spcPct val="40000"/>
              </a:lnSpc>
              <a:buFont typeface="Arial" pitchFamily="34" charset="0"/>
              <a:buNone/>
            </a:pPr>
            <a:r>
              <a:rPr lang="fr-FR" sz="1600" b="1" dirty="0"/>
              <a:t>    }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2" descr="Image result for philosopher di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93" y="3191937"/>
            <a:ext cx="2892879" cy="29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9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du SMA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Méthode</a:t>
            </a:r>
            <a:r>
              <a:rPr lang="en-US" dirty="0"/>
              <a:t> de creation des agents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39848" y="618051"/>
            <a:ext cx="6633411" cy="5717436"/>
          </a:xfrm>
        </p:spPr>
        <p:txBody>
          <a:bodyPr>
            <a:noAutofit/>
          </a:bodyPr>
          <a:lstStyle/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@</a:t>
            </a:r>
            <a:r>
              <a:rPr lang="fr-FR" sz="900" b="1" dirty="0" err="1"/>
              <a:t>Override</a:t>
            </a:r>
            <a:endParaRPr lang="fr-FR" sz="900" b="1" dirty="0"/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</a:t>
            </a:r>
            <a:r>
              <a:rPr lang="fr-FR" sz="900" b="1" dirty="0" err="1"/>
              <a:t>protected</a:t>
            </a:r>
            <a:r>
              <a:rPr lang="fr-FR" sz="900" b="1" dirty="0"/>
              <a:t>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b="1" dirty="0" err="1"/>
              <a:t>onInitialAgentsCreation</a:t>
            </a:r>
            <a:r>
              <a:rPr lang="fr-FR" sz="900" b="1" dirty="0"/>
              <a:t>() 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Philosopher[] p = new Philosopher[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().</a:t>
            </a:r>
            <a:r>
              <a:rPr lang="fr-FR" sz="900" b="1" dirty="0" err="1"/>
              <a:t>length</a:t>
            </a:r>
            <a:r>
              <a:rPr lang="fr-FR" sz="900" b="1" dirty="0"/>
              <a:t>];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//</a:t>
            </a:r>
            <a:r>
              <a:rPr lang="fr-FR" sz="900" b="1" dirty="0" err="1"/>
              <a:t>Create</a:t>
            </a:r>
            <a:r>
              <a:rPr lang="fr-FR" sz="900" b="1" dirty="0"/>
              <a:t> one agent per fork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for (</a:t>
            </a:r>
            <a:r>
              <a:rPr lang="fr-FR" sz="900" b="1" dirty="0" err="1"/>
              <a:t>int</a:t>
            </a:r>
            <a:r>
              <a:rPr lang="fr-FR" sz="900" b="1" dirty="0"/>
              <a:t> i=0;i&lt;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().length-1;i++) 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    p[i] =new Philosopher(i, </a:t>
            </a:r>
            <a:r>
              <a:rPr lang="fr-FR" sz="900" b="1" dirty="0" err="1"/>
              <a:t>this</a:t>
            </a:r>
            <a:r>
              <a:rPr lang="fr-FR" sz="900" b="1" dirty="0"/>
              <a:t>, 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()[i], 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()[i+1]);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}</a:t>
            </a:r>
          </a:p>
          <a:p>
            <a:pPr marL="0" indent="0">
              <a:lnSpc>
                <a:spcPct val="40000"/>
              </a:lnSpc>
              <a:buNone/>
            </a:pPr>
            <a:endParaRPr lang="fr-FR" sz="900" b="1" dirty="0"/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//Let the last philosopher </a:t>
            </a:r>
            <a:r>
              <a:rPr lang="fr-FR" sz="900" b="1" dirty="0" err="1"/>
              <a:t>takes</a:t>
            </a:r>
            <a:r>
              <a:rPr lang="fr-FR" sz="900" b="1" dirty="0"/>
              <a:t> the first fork (round table)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p[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().length-1] = new Philosopher(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().length-1, </a:t>
            </a:r>
            <a:r>
              <a:rPr lang="fr-FR" sz="900" b="1" dirty="0" err="1"/>
              <a:t>this</a:t>
            </a:r>
            <a:r>
              <a:rPr lang="fr-FR" sz="900" b="1" dirty="0"/>
              <a:t>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()[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().length-1], </a:t>
            </a:r>
            <a:r>
              <a:rPr lang="fr-FR" sz="900" b="1" dirty="0" err="1"/>
              <a:t>getEnvironment</a:t>
            </a:r>
            <a:r>
              <a:rPr lang="fr-FR" sz="900" b="1" dirty="0"/>
              <a:t>().</a:t>
            </a:r>
            <a:r>
              <a:rPr lang="fr-FR" sz="900" b="1" dirty="0" err="1"/>
              <a:t>getForks</a:t>
            </a:r>
            <a:r>
              <a:rPr lang="fr-FR" sz="900" b="1" dirty="0"/>
              <a:t>()[0]);</a:t>
            </a:r>
          </a:p>
          <a:p>
            <a:pPr marL="0" indent="0">
              <a:lnSpc>
                <a:spcPct val="40000"/>
              </a:lnSpc>
              <a:buNone/>
            </a:pPr>
            <a:endParaRPr lang="fr-FR" sz="900" b="1" dirty="0"/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//</a:t>
            </a:r>
            <a:r>
              <a:rPr lang="fr-FR" sz="900" b="1" dirty="0" err="1"/>
              <a:t>Add</a:t>
            </a:r>
            <a:r>
              <a:rPr lang="fr-FR" sz="900" b="1" dirty="0"/>
              <a:t> </a:t>
            </a:r>
            <a:r>
              <a:rPr lang="fr-FR" sz="900" b="1" dirty="0" err="1"/>
              <a:t>neighborhood</a:t>
            </a:r>
            <a:endParaRPr lang="fr-FR" sz="900" b="1" dirty="0"/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for (</a:t>
            </a:r>
            <a:r>
              <a:rPr lang="fr-FR" sz="900" b="1" dirty="0" err="1"/>
              <a:t>int</a:t>
            </a:r>
            <a:r>
              <a:rPr lang="fr-FR" sz="900" b="1" dirty="0"/>
              <a:t> i=1;i&lt;</a:t>
            </a:r>
            <a:r>
              <a:rPr lang="fr-FR" sz="900" b="1" dirty="0" err="1"/>
              <a:t>p.length;i</a:t>
            </a:r>
            <a:r>
              <a:rPr lang="fr-FR" sz="900" b="1" dirty="0"/>
              <a:t>++) 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    p[i].</a:t>
            </a:r>
            <a:r>
              <a:rPr lang="fr-FR" sz="900" b="1" dirty="0" err="1"/>
              <a:t>addNeighbor</a:t>
            </a:r>
            <a:r>
              <a:rPr lang="fr-FR" sz="900" b="1" dirty="0"/>
              <a:t>(p[i-1]);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    p[i-1].</a:t>
            </a:r>
            <a:r>
              <a:rPr lang="fr-FR" sz="900" b="1" dirty="0" err="1"/>
              <a:t>addNeighbor</a:t>
            </a:r>
            <a:r>
              <a:rPr lang="fr-FR" sz="900" b="1" dirty="0"/>
              <a:t>(p[i]);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}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p[0].</a:t>
            </a:r>
            <a:r>
              <a:rPr lang="fr-FR" sz="900" b="1" dirty="0" err="1"/>
              <a:t>addNeighbor</a:t>
            </a:r>
            <a:r>
              <a:rPr lang="fr-FR" sz="900" b="1" dirty="0"/>
              <a:t>(p[p.length-1]);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    p[p.length-1].</a:t>
            </a:r>
            <a:r>
              <a:rPr lang="fr-FR" sz="900" b="1" dirty="0" err="1"/>
              <a:t>addNeighbor</a:t>
            </a:r>
            <a:r>
              <a:rPr lang="fr-FR" sz="900" b="1" dirty="0"/>
              <a:t>(p[0]);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fr-FR" sz="900" b="1" dirty="0"/>
              <a:t>    }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2" descr="Image result for philosopher di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93" y="3191937"/>
            <a:ext cx="2892879" cy="29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78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l’agent</a:t>
            </a:r>
            <a:r>
              <a:rPr lang="en-US" dirty="0"/>
              <a:t> philosophe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28864" y="1981199"/>
            <a:ext cx="3368842" cy="3810001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err="1"/>
              <a:t>Comportement</a:t>
            </a:r>
            <a:r>
              <a:rPr lang="en-US" sz="2400" dirty="0"/>
              <a:t> de </a:t>
            </a:r>
            <a:r>
              <a:rPr lang="en-US" sz="2400" dirty="0" err="1"/>
              <a:t>l’agent</a:t>
            </a:r>
            <a:endParaRPr lang="en-US" sz="2400" dirty="0"/>
          </a:p>
          <a:p>
            <a:r>
              <a:rPr lang="en-US" sz="2400" dirty="0" err="1"/>
              <a:t>Calcul</a:t>
            </a:r>
            <a:r>
              <a:rPr lang="en-US" sz="2400" dirty="0"/>
              <a:t> de la </a:t>
            </a:r>
            <a:r>
              <a:rPr lang="en-US" sz="2400" dirty="0" err="1"/>
              <a:t>criticité</a:t>
            </a:r>
            <a:endParaRPr lang="en-US" sz="2400" dirty="0"/>
          </a:p>
          <a:p>
            <a:r>
              <a:rPr lang="en-US" sz="2400" dirty="0" err="1"/>
              <a:t>Affichage</a:t>
            </a:r>
            <a:r>
              <a:rPr lang="en-US" sz="2400" dirty="0"/>
              <a:t> </a:t>
            </a:r>
            <a:r>
              <a:rPr lang="en-US" sz="2400" dirty="0" err="1"/>
              <a:t>d’une</a:t>
            </a:r>
            <a:r>
              <a:rPr lang="en-US" sz="2400" dirty="0"/>
              <a:t> information</a:t>
            </a:r>
            <a:endParaRPr lang="fr-FR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1810" y="1981198"/>
            <a:ext cx="6761747" cy="38100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err="1"/>
              <a:t>protected</a:t>
            </a:r>
            <a:r>
              <a:rPr lang="fr-FR" b="1" dirty="0"/>
              <a:t> double </a:t>
            </a:r>
            <a:r>
              <a:rPr lang="fr-FR" b="1" dirty="0" err="1"/>
              <a:t>computeCriticality</a:t>
            </a:r>
            <a:r>
              <a:rPr lang="fr-FR" b="1" dirty="0"/>
              <a:t>() {</a:t>
            </a:r>
          </a:p>
          <a:p>
            <a:pPr marL="0" indent="0">
              <a:buNone/>
            </a:pPr>
            <a:r>
              <a:rPr lang="en-US" b="1" dirty="0"/>
              <a:t>   	return hunger;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fr-FR" b="1" dirty="0" err="1"/>
              <a:t>protected</a:t>
            </a:r>
            <a:r>
              <a:rPr lang="fr-FR" b="1" dirty="0"/>
              <a:t> </a:t>
            </a:r>
            <a:r>
              <a:rPr lang="fr-FR" b="1" dirty="0" err="1"/>
              <a:t>void</a:t>
            </a:r>
            <a:r>
              <a:rPr lang="fr-FR" b="1" dirty="0"/>
              <a:t> </a:t>
            </a:r>
            <a:r>
              <a:rPr lang="fr-FR" b="1" dirty="0" err="1"/>
              <a:t>onPerceiveDecideAct</a:t>
            </a:r>
            <a:r>
              <a:rPr lang="fr-FR" b="1" dirty="0"/>
              <a:t>() {</a:t>
            </a:r>
          </a:p>
          <a:p>
            <a:pPr marL="0" indent="0">
              <a:buNone/>
            </a:pPr>
            <a:r>
              <a:rPr lang="en-US" b="1" dirty="0"/>
              <a:t>…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err="1"/>
              <a:t>protected</a:t>
            </a:r>
            <a:r>
              <a:rPr lang="fr-FR" b="1" dirty="0"/>
              <a:t> </a:t>
            </a:r>
            <a:r>
              <a:rPr lang="fr-FR" b="1" dirty="0" err="1"/>
              <a:t>void</a:t>
            </a:r>
            <a:r>
              <a:rPr lang="fr-FR" b="1" dirty="0"/>
              <a:t> </a:t>
            </a:r>
            <a:r>
              <a:rPr lang="fr-FR" b="1" dirty="0" err="1"/>
              <a:t>onUpdateRender</a:t>
            </a:r>
            <a:r>
              <a:rPr lang="fr-FR" b="1" dirty="0"/>
              <a:t>() {</a:t>
            </a:r>
          </a:p>
          <a:p>
            <a:pPr marL="0" indent="0">
              <a:buNone/>
            </a:pPr>
            <a:r>
              <a:rPr lang="fr-FR" b="1" dirty="0"/>
              <a:t>        </a:t>
            </a:r>
            <a:r>
              <a:rPr lang="fr-FR" b="1" dirty="0" err="1"/>
              <a:t>LxPlot.getChart</a:t>
            </a:r>
            <a:r>
              <a:rPr lang="fr-FR" b="1" dirty="0"/>
              <a:t>("</a:t>
            </a:r>
            <a:r>
              <a:rPr lang="fr-FR" b="1" dirty="0" err="1"/>
              <a:t>Eaten</a:t>
            </a:r>
            <a:r>
              <a:rPr lang="fr-FR" b="1" dirty="0"/>
              <a:t> </a:t>
            </a:r>
            <a:r>
              <a:rPr lang="fr-FR" b="1" dirty="0" err="1"/>
              <a:t>Pastas</a:t>
            </a:r>
            <a:r>
              <a:rPr lang="fr-FR" b="1" dirty="0"/>
              <a:t>", </a:t>
            </a:r>
            <a:r>
              <a:rPr lang="fr-FR" b="1" dirty="0" err="1"/>
              <a:t>ChartType.BAR</a:t>
            </a:r>
            <a:r>
              <a:rPr lang="fr-FR" b="1" dirty="0"/>
              <a:t>, false).</a:t>
            </a:r>
            <a:r>
              <a:rPr lang="fr-FR" b="1" dirty="0" err="1"/>
              <a:t>add</a:t>
            </a:r>
            <a:r>
              <a:rPr lang="fr-FR" b="1" dirty="0"/>
              <a:t>(id, </a:t>
            </a:r>
            <a:r>
              <a:rPr lang="fr-FR" b="1" dirty="0" err="1"/>
              <a:t>eatenPastas</a:t>
            </a:r>
            <a:r>
              <a:rPr lang="fr-FR" b="1" dirty="0"/>
              <a:t>);</a:t>
            </a:r>
          </a:p>
          <a:p>
            <a:pPr marL="0" indent="0">
              <a:buNone/>
            </a:pPr>
            <a:r>
              <a:rPr lang="fr-FR" b="1" dirty="0"/>
              <a:t>    }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3248526"/>
            <a:ext cx="9252284" cy="962527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TableEnvironment</a:t>
            </a:r>
            <a:r>
              <a:rPr lang="fr-FR" dirty="0"/>
              <a:t> </a:t>
            </a:r>
            <a:r>
              <a:rPr lang="fr-FR" dirty="0" err="1"/>
              <a:t>env</a:t>
            </a:r>
            <a:r>
              <a:rPr lang="fr-FR" dirty="0"/>
              <a:t> = new </a:t>
            </a:r>
            <a:r>
              <a:rPr lang="fr-FR" dirty="0" err="1"/>
              <a:t>TableEnvironment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/>
              <a:t>new </a:t>
            </a:r>
            <a:r>
              <a:rPr lang="fr-FR" dirty="0" err="1"/>
              <a:t>MyAMAS</a:t>
            </a:r>
            <a:r>
              <a:rPr lang="fr-FR" dirty="0"/>
              <a:t>(</a:t>
            </a:r>
            <a:r>
              <a:rPr lang="fr-FR" dirty="0" err="1"/>
              <a:t>env</a:t>
            </a:r>
            <a:r>
              <a:rPr lang="fr-FR" dirty="0"/>
              <a:t>);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1" y="1981199"/>
            <a:ext cx="5257799" cy="3810001"/>
          </a:xfrm>
        </p:spPr>
        <p:txBody>
          <a:bodyPr anchor="ctr"/>
          <a:lstStyle/>
          <a:p>
            <a:r>
              <a:rPr lang="en-US" dirty="0" err="1"/>
              <a:t>Dépot</a:t>
            </a:r>
            <a:r>
              <a:rPr lang="en-US" dirty="0"/>
              <a:t> public</a:t>
            </a:r>
          </a:p>
          <a:p>
            <a:pPr lvl="1"/>
            <a:r>
              <a:rPr lang="en-US" dirty="0">
                <a:hlinkClick r:id="rId2"/>
              </a:rPr>
              <a:t>https://bitbucket.org/perlesa/amak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Exercices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https://bitbucket.org/perlesa/amas-exercises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599" y="1981199"/>
            <a:ext cx="5259593" cy="3810001"/>
          </a:xfrm>
        </p:spPr>
        <p:txBody>
          <a:bodyPr anchor="ctr"/>
          <a:lstStyle/>
          <a:p>
            <a:r>
              <a:rPr lang="en-US" dirty="0"/>
              <a:t>Contributions</a:t>
            </a:r>
          </a:p>
          <a:p>
            <a:r>
              <a:rPr lang="en-US" dirty="0"/>
              <a:t>Wiki</a:t>
            </a:r>
          </a:p>
          <a:p>
            <a:r>
              <a:rPr lang="en-US" dirty="0" err="1"/>
              <a:t>Exemples</a:t>
            </a:r>
            <a:endParaRPr lang="en-US" dirty="0"/>
          </a:p>
          <a:p>
            <a:r>
              <a:rPr lang="en-US" dirty="0"/>
              <a:t>Slack: #</a:t>
            </a:r>
            <a:r>
              <a:rPr lang="en-US" dirty="0" err="1"/>
              <a:t>Amak</a:t>
            </a:r>
            <a:endParaRPr lang="en-US" dirty="0"/>
          </a:p>
          <a:p>
            <a:r>
              <a:rPr lang="en-US" dirty="0"/>
              <a:t>Mailing list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10906-08E0-5645-8957-04A3146D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13747"/>
          </a:xfrm>
        </p:spPr>
        <p:txBody>
          <a:bodyPr/>
          <a:lstStyle/>
          <a:p>
            <a:r>
              <a:rPr lang="fr-FR" dirty="0"/>
              <a:t>VUI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5CBA7-E699-C14C-86AF-6AEEF2D5E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040" y="1117601"/>
            <a:ext cx="5862320" cy="4673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400" dirty="0"/>
              <a:t>public class </a:t>
            </a:r>
            <a:r>
              <a:rPr lang="fr-FR" sz="1400" dirty="0" err="1"/>
              <a:t>AntExample</a:t>
            </a:r>
            <a:r>
              <a:rPr lang="fr-FR" sz="1400" dirty="0"/>
              <a:t> </a:t>
            </a:r>
            <a:r>
              <a:rPr lang="fr-FR" sz="1400" dirty="0" err="1"/>
              <a:t>extends</a:t>
            </a:r>
            <a:r>
              <a:rPr lang="fr-FR" sz="1400" dirty="0"/>
              <a:t> Agent&lt;</a:t>
            </a:r>
            <a:r>
              <a:rPr lang="fr-FR" sz="1400" dirty="0" err="1"/>
              <a:t>AntHillExample</a:t>
            </a:r>
            <a:r>
              <a:rPr lang="fr-FR" sz="1400" dirty="0"/>
              <a:t>, </a:t>
            </a:r>
            <a:r>
              <a:rPr lang="fr-FR" sz="1400" dirty="0" err="1"/>
              <a:t>WorldExample</a:t>
            </a:r>
            <a:r>
              <a:rPr lang="fr-FR" sz="1400" dirty="0"/>
              <a:t>&gt; {</a:t>
            </a:r>
          </a:p>
          <a:p>
            <a:pPr marL="228600" lvl="1" indent="0">
              <a:buNone/>
            </a:pPr>
            <a:r>
              <a:rPr lang="fr-FR" sz="1200" dirty="0" err="1"/>
              <a:t>private</a:t>
            </a:r>
            <a:r>
              <a:rPr lang="fr-FR" sz="1200" dirty="0"/>
              <a:t> double dx = 0,dy = 0;</a:t>
            </a:r>
          </a:p>
          <a:p>
            <a:pPr marL="228600" lvl="1" indent="0">
              <a:buNone/>
            </a:pPr>
            <a:r>
              <a:rPr lang="fr-FR" sz="1200" dirty="0" err="1"/>
              <a:t>private</a:t>
            </a:r>
            <a:r>
              <a:rPr lang="fr-FR" sz="1200" dirty="0"/>
              <a:t> double angle = </a:t>
            </a:r>
            <a:r>
              <a:rPr lang="fr-FR" sz="1200" dirty="0" err="1"/>
              <a:t>Math.random</a:t>
            </a:r>
            <a:r>
              <a:rPr lang="fr-FR" sz="1200" dirty="0"/>
              <a:t>() * </a:t>
            </a:r>
            <a:r>
              <a:rPr lang="fr-FR" sz="1200" dirty="0" err="1"/>
              <a:t>Math.PI</a:t>
            </a:r>
            <a:r>
              <a:rPr lang="fr-FR" sz="1200" dirty="0"/>
              <a:t> * 2;</a:t>
            </a:r>
          </a:p>
          <a:p>
            <a:pPr marL="228600" lvl="1" indent="0">
              <a:buNone/>
            </a:pPr>
            <a:r>
              <a:rPr lang="fr-FR" sz="1200" dirty="0" err="1"/>
              <a:t>private</a:t>
            </a:r>
            <a:r>
              <a:rPr lang="fr-FR" sz="1200" dirty="0"/>
              <a:t> </a:t>
            </a:r>
            <a:r>
              <a:rPr lang="fr-FR" sz="1200" dirty="0" err="1"/>
              <a:t>DrawableImage</a:t>
            </a:r>
            <a:r>
              <a:rPr lang="fr-FR" sz="1200" dirty="0"/>
              <a:t> image;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fr-FR" sz="1200" dirty="0"/>
              <a:t>@</a:t>
            </a:r>
            <a:r>
              <a:rPr lang="fr-FR" sz="1200" dirty="0" err="1"/>
              <a:t>Override</a:t>
            </a:r>
            <a:endParaRPr lang="fr-FR" sz="1200" dirty="0"/>
          </a:p>
          <a:p>
            <a:pPr marL="228600" lvl="1" indent="0">
              <a:lnSpc>
                <a:spcPct val="100000"/>
              </a:lnSpc>
              <a:buNone/>
            </a:pPr>
            <a:r>
              <a:rPr lang="fr-FR" sz="1200" dirty="0" err="1"/>
              <a:t>protected</a:t>
            </a:r>
            <a:r>
              <a:rPr lang="fr-FR" sz="1200" dirty="0"/>
              <a:t> 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onRenderingInitialization</a:t>
            </a:r>
            <a:r>
              <a:rPr lang="fr-FR" sz="1200" dirty="0"/>
              <a:t>() {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fr-FR" sz="1100" dirty="0"/>
              <a:t>image = </a:t>
            </a:r>
            <a:r>
              <a:rPr lang="fr-FR" sz="1100" dirty="0" err="1"/>
              <a:t>VUI.get</a:t>
            </a:r>
            <a:r>
              <a:rPr lang="fr-FR" sz="1100" dirty="0"/>
              <a:t>().</a:t>
            </a:r>
            <a:r>
              <a:rPr lang="fr-FR" sz="1100" dirty="0" err="1"/>
              <a:t>createImage</a:t>
            </a:r>
            <a:r>
              <a:rPr lang="fr-FR" sz="1100" dirty="0"/>
              <a:t>(dx, </a:t>
            </a:r>
            <a:r>
              <a:rPr lang="fr-FR" sz="1100" dirty="0" err="1"/>
              <a:t>dy</a:t>
            </a:r>
            <a:r>
              <a:rPr lang="fr-FR" sz="1100" dirty="0"/>
              <a:t>, "</a:t>
            </a:r>
            <a:r>
              <a:rPr lang="fr-FR" sz="1100" dirty="0" err="1"/>
              <a:t>Resources</a:t>
            </a:r>
            <a:r>
              <a:rPr lang="fr-FR" sz="1100" dirty="0"/>
              <a:t>/</a:t>
            </a:r>
            <a:r>
              <a:rPr lang="fr-FR" sz="1100" dirty="0" err="1"/>
              <a:t>ant.png</a:t>
            </a:r>
            <a:r>
              <a:rPr lang="fr-FR" sz="1100" dirty="0"/>
              <a:t>");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fr-FR" sz="1200" dirty="0"/>
              <a:t>}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fr-FR" sz="1200" dirty="0"/>
              <a:t>@</a:t>
            </a:r>
            <a:r>
              <a:rPr lang="fr-FR" sz="1200" dirty="0" err="1"/>
              <a:t>Override</a:t>
            </a:r>
            <a:endParaRPr lang="fr-FR" sz="1200" dirty="0"/>
          </a:p>
          <a:p>
            <a:pPr marL="228600" lvl="1" indent="0">
              <a:lnSpc>
                <a:spcPct val="100000"/>
              </a:lnSpc>
              <a:buNone/>
            </a:pPr>
            <a:r>
              <a:rPr lang="fr-FR" sz="1200" dirty="0" err="1"/>
              <a:t>protected</a:t>
            </a:r>
            <a:r>
              <a:rPr lang="fr-FR" sz="1200" dirty="0"/>
              <a:t> 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onUpdateRender</a:t>
            </a:r>
            <a:r>
              <a:rPr lang="fr-FR" sz="1200" dirty="0"/>
              <a:t>() {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fr-FR" sz="1100" dirty="0" err="1"/>
              <a:t>image.move</a:t>
            </a:r>
            <a:r>
              <a:rPr lang="fr-FR" sz="1100" dirty="0"/>
              <a:t>(dx, </a:t>
            </a:r>
            <a:r>
              <a:rPr lang="fr-FR" sz="1100" dirty="0" err="1"/>
              <a:t>dy</a:t>
            </a:r>
            <a:r>
              <a:rPr lang="fr-FR" sz="1100" dirty="0"/>
              <a:t>);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fr-FR" sz="1100" dirty="0" err="1"/>
              <a:t>image.setAngle</a:t>
            </a:r>
            <a:r>
              <a:rPr lang="fr-FR" sz="1100" dirty="0"/>
              <a:t>(angle);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fr-FR" sz="12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400" dirty="0"/>
              <a:t>}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2BABDF-A21C-3249-9AC2-6EE9B3A040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BEE681-BBF9-014E-9B84-33EA5DA5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315A4B-5476-2A4A-9AF8-33F2FC6C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293E8B-874A-6A42-855F-BD6BC4E3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Système Multi-Agent (SMA)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fr-FR" sz="2000" b="0" i="0" dirty="0">
                <a:solidFill>
                  <a:srgbClr val="2D2E2D"/>
                </a:solidFill>
                <a:latin typeface="Arial"/>
              </a:rPr>
              <a:t>Système multi-agent</a:t>
            </a:r>
          </a:p>
          <a:p>
            <a:pPr lvl="1" indent="-228600">
              <a:spcBef>
                <a:spcPts val="1800"/>
              </a:spcBef>
              <a:buClr>
                <a:srgbClr val="D15A3E"/>
              </a:buClr>
              <a:buFont typeface="Arial"/>
              <a:buChar char="▪"/>
            </a:pPr>
            <a:r>
              <a:rPr lang="fr-FR" dirty="0">
                <a:solidFill>
                  <a:srgbClr val="2D2E2D"/>
                </a:solidFill>
                <a:latin typeface="Arial"/>
              </a:rPr>
              <a:t>Système composé d’agents</a:t>
            </a:r>
          </a:p>
          <a:p>
            <a:pPr lvl="1" indent="-228600">
              <a:spcBef>
                <a:spcPts val="1800"/>
              </a:spcBef>
              <a:buClr>
                <a:srgbClr val="D15A3E"/>
              </a:buClr>
              <a:buFont typeface="Arial"/>
              <a:buChar char="▪"/>
            </a:pPr>
            <a:r>
              <a:rPr lang="fr-FR" dirty="0">
                <a:solidFill>
                  <a:srgbClr val="2D2E2D"/>
                </a:solidFill>
                <a:latin typeface="Arial"/>
              </a:rPr>
              <a:t>En relation avec un environnement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fr-FR" dirty="0">
                <a:solidFill>
                  <a:srgbClr val="2D2E2D"/>
                </a:solidFill>
                <a:latin typeface="Arial"/>
              </a:rPr>
              <a:t>Agent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fr-FR" dirty="0">
                <a:solidFill>
                  <a:srgbClr val="2D2E2D"/>
                </a:solidFill>
                <a:latin typeface="Arial"/>
              </a:rPr>
              <a:t>Entité qui a un état, un comportement propre et des moyens d’actions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fr-FR" dirty="0">
                <a:solidFill>
                  <a:srgbClr val="2D2E2D"/>
                </a:solidFill>
                <a:latin typeface="Arial"/>
              </a:rPr>
              <a:t>Environnement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fr-FR" dirty="0"/>
              <a:t>Évolue de manière indépendante du SMA et des agents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d’un SMA en langage objet 1/4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Création d’une classe </a:t>
            </a:r>
            <a:r>
              <a:rPr lang="fr-FR" dirty="0" err="1"/>
              <a:t>MonSMA</a:t>
            </a:r>
            <a:r>
              <a:rPr lang="fr-FR" dirty="0"/>
              <a:t> qui contient les agents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Création d’une classe </a:t>
            </a:r>
            <a:r>
              <a:rPr lang="fr-FR" dirty="0" err="1"/>
              <a:t>MonAgent</a:t>
            </a:r>
            <a:r>
              <a:rPr lang="fr-FR" dirty="0"/>
              <a:t> qui contient</a:t>
            </a:r>
          </a:p>
          <a:p>
            <a:pPr marL="685800" lvl="1" indent="-457200">
              <a:buFont typeface="+mj-lt"/>
              <a:buAutoNum type="arabicPeriod"/>
            </a:pPr>
            <a:r>
              <a:rPr lang="fr-FR" dirty="0"/>
              <a:t>Trois méthodes : perception, décision, action.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Création d’une classe </a:t>
            </a:r>
            <a:r>
              <a:rPr lang="fr-FR" dirty="0" err="1"/>
              <a:t>MonEnvironnement</a:t>
            </a:r>
            <a:r>
              <a:rPr lang="fr-FR" dirty="0"/>
              <a:t> qui contient</a:t>
            </a:r>
          </a:p>
          <a:p>
            <a:pPr marL="685800" lvl="1" indent="-457200">
              <a:buFont typeface="+mj-lt"/>
              <a:buAutoNum type="arabicPeriod"/>
            </a:pPr>
            <a:r>
              <a:rPr lang="fr-FR" dirty="0"/>
              <a:t>Une méthode cycle</a:t>
            </a: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2286000"/>
            <a:ext cx="4206240" cy="32004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d’un SMA en langage objet 2/4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9496" y="1981199"/>
            <a:ext cx="4379494" cy="3810001"/>
          </a:xfrm>
        </p:spPr>
        <p:txBody>
          <a:bodyPr/>
          <a:lstStyle/>
          <a:p>
            <a:r>
              <a:rPr lang="fr-FR" dirty="0"/>
              <a:t>Création d’une méthode main</a:t>
            </a:r>
          </a:p>
          <a:p>
            <a:r>
              <a:rPr lang="fr-FR" dirty="0"/>
              <a:t>Création des agents</a:t>
            </a:r>
          </a:p>
          <a:p>
            <a:r>
              <a:rPr lang="fr-FR" dirty="0"/>
              <a:t>Ajouts des agents au </a:t>
            </a:r>
            <a:r>
              <a:rPr lang="fr-FR" dirty="0" err="1"/>
              <a:t>sma</a:t>
            </a:r>
            <a:endParaRPr lang="fr-FR" dirty="0"/>
          </a:p>
          <a:p>
            <a:r>
              <a:rPr lang="fr-FR" dirty="0"/>
              <a:t>Exécution cycle par cycle des agents et de l’environnement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53" y="1646167"/>
            <a:ext cx="6793359" cy="4441811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d’un SMA en langage objet 3/4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73242" y="1981199"/>
            <a:ext cx="4547937" cy="381000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Besoin de visualiser l’état de valeurs</a:t>
            </a:r>
          </a:p>
          <a:p>
            <a:pPr lvl="1"/>
            <a:r>
              <a:rPr lang="fr-FR" dirty="0"/>
              <a:t>Ajout de </a:t>
            </a:r>
            <a:r>
              <a:rPr lang="fr-FR" dirty="0" err="1"/>
              <a:t>jfreechart</a:t>
            </a:r>
            <a:r>
              <a:rPr lang="fr-FR" dirty="0"/>
              <a:t> (difficile à prendre en main, très verbeux, incompatible avec les clusters de calcul)</a:t>
            </a:r>
          </a:p>
          <a:p>
            <a:r>
              <a:rPr lang="fr-FR" dirty="0"/>
              <a:t>Besoin de contrôler l’exécution</a:t>
            </a:r>
          </a:p>
          <a:p>
            <a:pPr lvl="1"/>
            <a:r>
              <a:rPr lang="fr-FR" dirty="0"/>
              <a:t>Ajout d’un </a:t>
            </a:r>
            <a:r>
              <a:rPr lang="fr-FR" dirty="0" err="1"/>
              <a:t>Thread.sleep</a:t>
            </a:r>
            <a:endParaRPr lang="fr-FR" dirty="0"/>
          </a:p>
          <a:p>
            <a:pPr lvl="2"/>
            <a:r>
              <a:rPr lang="fr-FR" dirty="0"/>
              <a:t>Problème pas à pas</a:t>
            </a:r>
          </a:p>
          <a:p>
            <a:pPr lvl="1"/>
            <a:r>
              <a:rPr lang="fr-FR" dirty="0"/>
              <a:t>Ou création d’un </a:t>
            </a:r>
            <a:r>
              <a:rPr lang="fr-FR" dirty="0" err="1"/>
              <a:t>scheduler</a:t>
            </a:r>
            <a:r>
              <a:rPr lang="fr-FR" dirty="0"/>
              <a:t> sur mesure</a:t>
            </a:r>
          </a:p>
          <a:p>
            <a:pPr lvl="2"/>
            <a:r>
              <a:rPr lang="fr-FR" dirty="0"/>
              <a:t>Problème de synchronisation</a:t>
            </a:r>
          </a:p>
          <a:p>
            <a:pPr lvl="2"/>
            <a:r>
              <a:rPr lang="fr-FR" dirty="0"/>
              <a:t>Risque de double exécution</a:t>
            </a:r>
          </a:p>
          <a:p>
            <a:pPr lvl="2"/>
            <a:r>
              <a:rPr lang="fr-FR" dirty="0"/>
              <a:t>Besoin d’exécuter du code en fin de résolution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53" y="1646167"/>
            <a:ext cx="6793359" cy="4441811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d’un SMA en langage objet 4/4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312822" y="1981199"/>
            <a:ext cx="4692316" cy="3810001"/>
          </a:xfrm>
        </p:spPr>
        <p:txBody>
          <a:bodyPr/>
          <a:lstStyle/>
          <a:p>
            <a:r>
              <a:rPr lang="fr-FR" dirty="0"/>
              <a:t>Besoin d’afficher l’environnement ou l’état global du système</a:t>
            </a:r>
          </a:p>
          <a:p>
            <a:pPr lvl="1"/>
            <a:r>
              <a:rPr lang="fr-FR" dirty="0"/>
              <a:t>Création d’un </a:t>
            </a:r>
            <a:r>
              <a:rPr lang="fr-FR" dirty="0" err="1"/>
              <a:t>canvas</a:t>
            </a:r>
            <a:r>
              <a:rPr lang="fr-FR" dirty="0"/>
              <a:t> dans un </a:t>
            </a:r>
            <a:r>
              <a:rPr lang="fr-FR" dirty="0" err="1"/>
              <a:t>jpanel</a:t>
            </a:r>
            <a:endParaRPr lang="fr-FR" dirty="0"/>
          </a:p>
          <a:p>
            <a:pPr lvl="1"/>
            <a:r>
              <a:rPr lang="fr-FR" dirty="0"/>
              <a:t>Boucle de rafraichissement</a:t>
            </a:r>
          </a:p>
          <a:p>
            <a:pPr lvl="1"/>
            <a:r>
              <a:rPr lang="fr-FR" dirty="0"/>
              <a:t>Performance, double </a:t>
            </a:r>
            <a:r>
              <a:rPr lang="fr-FR" dirty="0" err="1"/>
              <a:t>buffering</a:t>
            </a:r>
            <a:r>
              <a:rPr lang="fr-FR" dirty="0"/>
              <a:t>, …</a:t>
            </a:r>
          </a:p>
          <a:p>
            <a:r>
              <a:rPr lang="fr-FR" dirty="0"/>
              <a:t>Système de log, AVT, </a:t>
            </a:r>
            <a:r>
              <a:rPr lang="fr-FR" dirty="0" err="1"/>
              <a:t>profiling</a:t>
            </a:r>
            <a:r>
              <a:rPr lang="fr-FR" dirty="0"/>
              <a:t>, …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53" y="1646167"/>
            <a:ext cx="6793359" cy="44418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1579" y="4796589"/>
            <a:ext cx="3737810" cy="174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Processus compliqué et répété à chaque nouveau SMA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Amak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qu’</a:t>
            </a:r>
            <a:r>
              <a:rPr lang="fr-FR" dirty="0" err="1"/>
              <a:t>Amak</a:t>
            </a:r>
            <a:r>
              <a:rPr lang="fr-FR" dirty="0"/>
              <a:t> 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Amak</a:t>
            </a:r>
            <a:r>
              <a:rPr lang="fr-FR" dirty="0"/>
              <a:t> est un patron de conception permettant la simplification de la création et de la maintenance des systèmes multi-agents</a:t>
            </a:r>
          </a:p>
          <a:p>
            <a:endParaRPr lang="fr-FR" dirty="0"/>
          </a:p>
          <a:p>
            <a:r>
              <a:rPr lang="fr-FR" dirty="0"/>
              <a:t>Concrètement</a:t>
            </a:r>
          </a:p>
          <a:p>
            <a:pPr lvl="1"/>
            <a:r>
              <a:rPr lang="fr-FR" dirty="0"/>
              <a:t>Librairie (fichier JAR) à importer dans le projet Java</a:t>
            </a:r>
          </a:p>
          <a:p>
            <a:pPr lvl="2"/>
            <a:r>
              <a:rPr lang="fr-FR" dirty="0"/>
              <a:t>Clic droit -&gt;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path</a:t>
            </a:r>
            <a:r>
              <a:rPr lang="fr-FR" dirty="0"/>
              <a:t> -&gt; </a:t>
            </a:r>
            <a:r>
              <a:rPr lang="fr-FR" dirty="0" err="1"/>
              <a:t>Add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path</a:t>
            </a:r>
            <a:r>
              <a:rPr lang="fr-FR" dirty="0"/>
              <a:t> …</a:t>
            </a:r>
          </a:p>
          <a:p>
            <a:pPr lvl="1"/>
            <a:r>
              <a:rPr lang="fr-FR" dirty="0"/>
              <a:t>Classes et méthodes à surcharger</a:t>
            </a:r>
          </a:p>
          <a:p>
            <a:pPr lvl="1"/>
            <a:r>
              <a:rPr lang="fr-FR" dirty="0"/>
              <a:t>Librairies faciles d’utilisation packagées avec </a:t>
            </a:r>
            <a:r>
              <a:rPr lang="fr-FR" dirty="0" err="1"/>
              <a:t>Amak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classes et méthodes à surcharger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60" y="1981199"/>
            <a:ext cx="3602736" cy="3810001"/>
          </a:xfrm>
        </p:spPr>
        <p:txBody>
          <a:bodyPr/>
          <a:lstStyle/>
          <a:p>
            <a:r>
              <a:rPr lang="en-US" dirty="0" err="1"/>
              <a:t>Amas</a:t>
            </a:r>
            <a:r>
              <a:rPr lang="en-US" dirty="0"/>
              <a:t>&lt;E extends </a:t>
            </a:r>
            <a:r>
              <a:rPr lang="en-US" dirty="0" err="1"/>
              <a:t>Environnement</a:t>
            </a:r>
            <a:r>
              <a:rPr lang="en-US" dirty="0"/>
              <a:t>&gt;</a:t>
            </a:r>
          </a:p>
          <a:p>
            <a:pPr lvl="1"/>
            <a:r>
              <a:rPr lang="fr-FR" dirty="0" err="1"/>
              <a:t>onInitialAgentsCreation</a:t>
            </a:r>
            <a:endParaRPr lang="fr-FR" dirty="0"/>
          </a:p>
          <a:p>
            <a:pPr lvl="1"/>
            <a:r>
              <a:rPr lang="fr-FR" dirty="0" err="1"/>
              <a:t>onSystemCycleEnd</a:t>
            </a:r>
            <a:endParaRPr lang="fr-FR" dirty="0"/>
          </a:p>
          <a:p>
            <a:pPr lvl="1"/>
            <a:r>
              <a:rPr lang="fr-FR" dirty="0" err="1"/>
              <a:t>stopCondition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sz="half" idx="1"/>
          </p:nvPr>
        </p:nvSpPr>
        <p:spPr>
          <a:xfrm>
            <a:off x="4294632" y="1981198"/>
            <a:ext cx="3602736" cy="3810001"/>
          </a:xfrm>
        </p:spPr>
        <p:txBody>
          <a:bodyPr>
            <a:normAutofit/>
          </a:bodyPr>
          <a:lstStyle/>
          <a:p>
            <a:r>
              <a:rPr lang="en-US" dirty="0"/>
              <a:t>Agent&lt;A extends </a:t>
            </a:r>
            <a:r>
              <a:rPr lang="en-US" dirty="0" err="1"/>
              <a:t>Amas</a:t>
            </a:r>
            <a:r>
              <a:rPr lang="en-US" dirty="0"/>
              <a:t>&lt;E&gt;, E extends Environment&gt;</a:t>
            </a:r>
          </a:p>
          <a:p>
            <a:pPr lvl="1"/>
            <a:r>
              <a:rPr lang="fr-FR" dirty="0" err="1"/>
              <a:t>computeCriticality</a:t>
            </a:r>
            <a:endParaRPr lang="fr-FR" dirty="0"/>
          </a:p>
          <a:p>
            <a:pPr lvl="1"/>
            <a:r>
              <a:rPr lang="fr-FR" dirty="0" err="1"/>
              <a:t>onPerceive</a:t>
            </a:r>
            <a:endParaRPr lang="fr-FR" dirty="0"/>
          </a:p>
          <a:p>
            <a:pPr lvl="1"/>
            <a:r>
              <a:rPr lang="fr-FR" dirty="0" err="1"/>
              <a:t>onDecide</a:t>
            </a:r>
            <a:endParaRPr lang="fr-FR" dirty="0"/>
          </a:p>
          <a:p>
            <a:pPr lvl="1"/>
            <a:r>
              <a:rPr lang="fr-FR" dirty="0" err="1"/>
              <a:t>onAct</a:t>
            </a:r>
            <a:endParaRPr lang="fr-FR" dirty="0"/>
          </a:p>
          <a:p>
            <a:pPr lvl="1"/>
            <a:r>
              <a:rPr lang="fr-FR" dirty="0" err="1"/>
              <a:t>onReady</a:t>
            </a:r>
            <a:endParaRPr lang="fr-FR" dirty="0"/>
          </a:p>
          <a:p>
            <a:pPr lvl="1"/>
            <a:r>
              <a:rPr lang="en-US" dirty="0" err="1"/>
              <a:t>onAgentCycleBegin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1"/>
          </p:nvPr>
        </p:nvSpPr>
        <p:spPr>
          <a:xfrm>
            <a:off x="8452104" y="1981197"/>
            <a:ext cx="3602736" cy="3810001"/>
          </a:xfrm>
        </p:spPr>
        <p:txBody>
          <a:bodyPr/>
          <a:lstStyle/>
          <a:p>
            <a:r>
              <a:rPr lang="fr-FR" dirty="0" err="1"/>
              <a:t>Environment</a:t>
            </a:r>
            <a:endParaRPr lang="fr-FR" dirty="0"/>
          </a:p>
          <a:p>
            <a:pPr lvl="1"/>
            <a:r>
              <a:rPr lang="fr-FR" dirty="0" err="1"/>
              <a:t>onInitialization</a:t>
            </a:r>
            <a:endParaRPr lang="fr-FR" dirty="0"/>
          </a:p>
          <a:p>
            <a:pPr lvl="1"/>
            <a:r>
              <a:rPr lang="fr-FR" dirty="0" err="1"/>
              <a:t>onCycleBegin</a:t>
            </a:r>
            <a:endParaRPr lang="fr-FR" dirty="0"/>
          </a:p>
          <a:p>
            <a:pPr lvl="1"/>
            <a:r>
              <a:rPr lang="fr-FR" dirty="0" err="1"/>
              <a:t>onCycleEnd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07/04/2017</a:t>
            </a:r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Framework Amak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0</TotalTime>
  <Words>1071</Words>
  <Application>Microsoft Macintosh PowerPoint</Application>
  <PresentationFormat>Grand écran</PresentationFormat>
  <Paragraphs>233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1" baseType="lpstr">
      <vt:lpstr>Arial</vt:lpstr>
      <vt:lpstr>Diamond Grid 16x9</vt:lpstr>
      <vt:lpstr>AMAK Framework</vt:lpstr>
      <vt:lpstr>Système Multi-Agent (SMA)</vt:lpstr>
      <vt:lpstr>Conception d’un SMA en langage objet 1/4</vt:lpstr>
      <vt:lpstr>Conception d’un SMA en langage objet 2/4</vt:lpstr>
      <vt:lpstr>Conception d’un SMA en langage objet 3/4</vt:lpstr>
      <vt:lpstr>Conception d’un SMA en langage objet 4/4</vt:lpstr>
      <vt:lpstr>Amak</vt:lpstr>
      <vt:lpstr>Qu’est ce qu’Amak ?</vt:lpstr>
      <vt:lpstr>Exemple de classes et méthodes à surcharger</vt:lpstr>
      <vt:lpstr>Librairies et outils intégrés</vt:lpstr>
      <vt:lpstr>Exemple d’utilisation</vt:lpstr>
      <vt:lpstr>Création du projet</vt:lpstr>
      <vt:lpstr>Création de l’environnement</vt:lpstr>
      <vt:lpstr>Création de la classe fourchette</vt:lpstr>
      <vt:lpstr>Création du SMA</vt:lpstr>
      <vt:lpstr>Création de l’agent philosophe</vt:lpstr>
      <vt:lpstr>Lancement</vt:lpstr>
      <vt:lpstr>Liens</vt:lpstr>
      <vt:lpstr>VUI</vt:lpstr>
    </vt:vector>
  </TitlesOfParts>
  <Manager/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2017-04-05T09:04:05Z</dcterms:created>
  <dcterms:modified xsi:type="dcterms:W3CDTF">2018-05-18T09:53:11Z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