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56" r:id="rId3"/>
    <p:sldId id="273" r:id="rId4"/>
    <p:sldId id="287" r:id="rId5"/>
    <p:sldId id="288" r:id="rId6"/>
    <p:sldId id="295" r:id="rId7"/>
    <p:sldId id="289" r:id="rId8"/>
    <p:sldId id="291" r:id="rId9"/>
    <p:sldId id="290" r:id="rId10"/>
    <p:sldId id="292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4" r:id="rId20"/>
    <p:sldId id="302" r:id="rId21"/>
    <p:sldId id="305" r:id="rId22"/>
    <p:sldId id="334" r:id="rId23"/>
    <p:sldId id="335" r:id="rId24"/>
    <p:sldId id="309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9" r:id="rId33"/>
    <p:sldId id="318" r:id="rId34"/>
    <p:sldId id="346" r:id="rId35"/>
    <p:sldId id="347" r:id="rId36"/>
    <p:sldId id="348" r:id="rId37"/>
    <p:sldId id="349" r:id="rId38"/>
    <p:sldId id="350" r:id="rId39"/>
    <p:sldId id="352" r:id="rId40"/>
    <p:sldId id="353" r:id="rId41"/>
    <p:sldId id="354" r:id="rId42"/>
    <p:sldId id="355" r:id="rId43"/>
    <p:sldId id="357" r:id="rId44"/>
    <p:sldId id="358" r:id="rId45"/>
    <p:sldId id="336" r:id="rId46"/>
    <p:sldId id="337" r:id="rId47"/>
    <p:sldId id="338" r:id="rId48"/>
    <p:sldId id="340" r:id="rId49"/>
    <p:sldId id="341" r:id="rId50"/>
    <p:sldId id="342" r:id="rId51"/>
    <p:sldId id="36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A85861E3-ADB7-4080-9B72-2DAA63642FFF}">
          <p14:sldIdLst>
            <p14:sldId id="256"/>
            <p14:sldId id="273"/>
            <p14:sldId id="287"/>
            <p14:sldId id="288"/>
            <p14:sldId id="295"/>
            <p14:sldId id="289"/>
            <p14:sldId id="291"/>
            <p14:sldId id="290"/>
            <p14:sldId id="292"/>
            <p14:sldId id="294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02"/>
            <p14:sldId id="305"/>
            <p14:sldId id="334"/>
            <p14:sldId id="335"/>
            <p14:sldId id="309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18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355"/>
            <p14:sldId id="357"/>
            <p14:sldId id="358"/>
            <p14:sldId id="336"/>
            <p14:sldId id="337"/>
            <p14:sldId id="338"/>
            <p14:sldId id="340"/>
            <p14:sldId id="341"/>
            <p14:sldId id="342"/>
            <p14:sldId id="360"/>
          </p14:sldIdLst>
        </p14:section>
        <p14:section name="Seção sem Título" id="{31ECB4CF-CAB7-4DF7-89D9-295E2430D08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05/07/2014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0C103141-2F93-4681-87A7-632E53A52797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9144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450"/>
              </a:spcBef>
              <a:buNone/>
              <a:defRPr sz="2100">
                <a:solidFill>
                  <a:srgbClr val="D24726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71185" y="0"/>
            <a:ext cx="157281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7571185" y="0"/>
            <a:ext cx="157281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900"/>
              </a:spcAft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900"/>
              </a:spcAft>
              <a:defRPr sz="105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900"/>
              </a:spcAft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900"/>
              </a:spcAft>
              <a:defRPr sz="825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900"/>
              </a:spcAft>
              <a:defRPr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42198" y="1709738"/>
            <a:ext cx="4901803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4242198" y="1709738"/>
            <a:ext cx="4901803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ctrTitle"/>
          </p:nvPr>
        </p:nvSpPr>
        <p:spPr>
          <a:xfrm>
            <a:off x="611558" y="2889791"/>
            <a:ext cx="7886700" cy="1790700"/>
          </a:xfrm>
        </p:spPr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ANÁLISE DE PONTO DE FUNÇÃO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8650" y="5031704"/>
            <a:ext cx="6135588" cy="933599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1950" dirty="0" smtClean="0"/>
              <a:t>Vinícius Teixeira, Naiara Soares, Mateus Felipe e Ruan </a:t>
            </a:r>
            <a:r>
              <a:rPr lang="pt-BR" sz="1950" dirty="0" err="1" smtClean="0"/>
              <a:t>Nicolini</a:t>
            </a:r>
            <a:endParaRPr lang="pt-BR" sz="1950" dirty="0"/>
          </a:p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1950" dirty="0" smtClean="0"/>
              <a:t>Sistema de Informação – M19</a:t>
            </a:r>
            <a:endParaRPr lang="pt-BR" sz="1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1º </a:t>
            </a:r>
            <a:r>
              <a:rPr lang="pt-BR" sz="3600" dirty="0"/>
              <a:t>– Determinar o Tipo de </a:t>
            </a:r>
            <a:r>
              <a:rPr lang="pt-BR" sz="3600" dirty="0" smtClean="0"/>
              <a:t>Contagem: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pt-BR" sz="3200" dirty="0" smtClean="0">
                <a:solidFill>
                  <a:schemeClr val="tx1"/>
                </a:solidFill>
              </a:rPr>
              <a:t>1</a:t>
            </a:r>
            <a:r>
              <a:rPr lang="pt-BR" sz="3200" dirty="0">
                <a:solidFill>
                  <a:schemeClr val="tx1"/>
                </a:solidFill>
              </a:rPr>
              <a:t>. Projeto de desenvolvimento; </a:t>
            </a:r>
          </a:p>
          <a:p>
            <a:pPr lvl="1"/>
            <a:r>
              <a:rPr lang="pt-BR" sz="3200" dirty="0">
                <a:solidFill>
                  <a:schemeClr val="tx1"/>
                </a:solidFill>
              </a:rPr>
              <a:t>2. Projeto de melhoria; </a:t>
            </a:r>
          </a:p>
          <a:p>
            <a:pPr lvl="1"/>
            <a:r>
              <a:rPr lang="pt-BR" sz="3200" dirty="0">
                <a:solidFill>
                  <a:schemeClr val="tx1"/>
                </a:solidFill>
              </a:rPr>
              <a:t>3. Aplicação.</a:t>
            </a:r>
            <a:r>
              <a:rPr lang="pt-BR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38637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2º - Identificar;</a:t>
            </a:r>
            <a:endParaRPr lang="pt-B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" y="1943769"/>
            <a:ext cx="868521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 rot="20502625">
            <a:off x="3058842" y="5146139"/>
            <a:ext cx="598757" cy="945569"/>
          </a:xfrm>
          <a:prstGeom prst="upArrow">
            <a:avLst>
              <a:gd name="adj1" fmla="val 35056"/>
              <a:gd name="adj2" fmla="val 5176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5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38637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/>
              <a:t>3</a:t>
            </a:r>
            <a:r>
              <a:rPr lang="pt-BR" sz="3600" dirty="0" smtClean="0"/>
              <a:t>º - Contar Funções;</a:t>
            </a:r>
            <a:endParaRPr lang="pt-B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" y="1943769"/>
            <a:ext cx="868521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 rot="6270620">
            <a:off x="2736872" y="2583242"/>
            <a:ext cx="598757" cy="945569"/>
          </a:xfrm>
          <a:prstGeom prst="upArrow">
            <a:avLst>
              <a:gd name="adj1" fmla="val 35056"/>
              <a:gd name="adj2" fmla="val 5176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1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3.1 – Função do Tipo 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12746"/>
            <a:ext cx="7886700" cy="4351338"/>
          </a:xfrm>
        </p:spPr>
        <p:txBody>
          <a:bodyPr/>
          <a:lstStyle/>
          <a:p>
            <a:r>
              <a:rPr lang="pt-BR" sz="2000" dirty="0" smtClean="0">
                <a:solidFill>
                  <a:schemeClr val="tx1"/>
                </a:solidFill>
              </a:rPr>
              <a:t>As </a:t>
            </a:r>
            <a:r>
              <a:rPr lang="pt-BR" sz="2000" smtClean="0">
                <a:solidFill>
                  <a:schemeClr val="tx1"/>
                </a:solidFill>
              </a:rPr>
              <a:t>funções do tipo </a:t>
            </a:r>
            <a:r>
              <a:rPr lang="pt-BR" sz="2000" dirty="0" smtClean="0">
                <a:solidFill>
                  <a:schemeClr val="tx1"/>
                </a:solidFill>
              </a:rPr>
              <a:t>dados são funcionalidades </a:t>
            </a:r>
            <a:r>
              <a:rPr lang="pt-BR" sz="2000" dirty="0">
                <a:solidFill>
                  <a:schemeClr val="tx1"/>
                </a:solidFill>
              </a:rPr>
              <a:t>fornecidas para o armazenamento de </a:t>
            </a:r>
            <a:r>
              <a:rPr lang="pt-BR" sz="2000" dirty="0" smtClean="0">
                <a:solidFill>
                  <a:schemeClr val="tx1"/>
                </a:solidFill>
              </a:rPr>
              <a:t>dados na aplicação. 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São caracterizadas </a:t>
            </a:r>
            <a:r>
              <a:rPr lang="pt-BR" sz="2000" dirty="0">
                <a:solidFill>
                  <a:schemeClr val="tx1"/>
                </a:solidFill>
              </a:rPr>
              <a:t>como arquivos </a:t>
            </a:r>
            <a:r>
              <a:rPr lang="pt-BR" sz="2000" dirty="0" smtClean="0">
                <a:solidFill>
                  <a:schemeClr val="tx1"/>
                </a:solidFill>
              </a:rPr>
              <a:t>lógicos, e </a:t>
            </a:r>
            <a:r>
              <a:rPr lang="pt-BR" sz="2000" dirty="0">
                <a:solidFill>
                  <a:schemeClr val="tx1"/>
                </a:solidFill>
              </a:rPr>
              <a:t>podem </a:t>
            </a:r>
            <a:r>
              <a:rPr lang="pt-BR" sz="2000" dirty="0" smtClean="0">
                <a:solidFill>
                  <a:schemeClr val="tx1"/>
                </a:solidFill>
              </a:rPr>
              <a:t>ser:</a:t>
            </a:r>
          </a:p>
          <a:p>
            <a:r>
              <a:rPr lang="pt-BR" sz="2000" dirty="0">
                <a:solidFill>
                  <a:schemeClr val="tx1"/>
                </a:solidFill>
              </a:rPr>
              <a:t>	</a:t>
            </a:r>
            <a:r>
              <a:rPr lang="pt-BR" sz="2000" dirty="0" smtClean="0">
                <a:solidFill>
                  <a:schemeClr val="tx1"/>
                </a:solidFill>
              </a:rPr>
              <a:t>- Mantidos </a:t>
            </a:r>
            <a:r>
              <a:rPr lang="pt-BR" sz="2000" dirty="0">
                <a:solidFill>
                  <a:schemeClr val="tx1"/>
                </a:solidFill>
              </a:rPr>
              <a:t>pela </a:t>
            </a:r>
            <a:r>
              <a:rPr lang="pt-BR" sz="2000" dirty="0" smtClean="0">
                <a:solidFill>
                  <a:schemeClr val="tx1"/>
                </a:solidFill>
              </a:rPr>
              <a:t>própria aplicação (ALI);</a:t>
            </a:r>
          </a:p>
          <a:p>
            <a:r>
              <a:rPr lang="pt-BR" sz="2000" dirty="0">
                <a:solidFill>
                  <a:schemeClr val="tx1"/>
                </a:solidFill>
              </a:rPr>
              <a:t>	</a:t>
            </a:r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>
                <a:solidFill>
                  <a:schemeClr val="tx1"/>
                </a:solidFill>
              </a:rPr>
              <a:t>O</a:t>
            </a:r>
            <a:r>
              <a:rPr lang="pt-BR" sz="2000" dirty="0" smtClean="0">
                <a:solidFill>
                  <a:schemeClr val="tx1"/>
                </a:solidFill>
              </a:rPr>
              <a:t>u </a:t>
            </a:r>
            <a:r>
              <a:rPr lang="pt-BR" sz="2000" dirty="0">
                <a:solidFill>
                  <a:schemeClr val="tx1"/>
                </a:solidFill>
              </a:rPr>
              <a:t>lida de </a:t>
            </a:r>
            <a:r>
              <a:rPr lang="pt-BR" sz="2000" dirty="0" smtClean="0">
                <a:solidFill>
                  <a:schemeClr val="tx1"/>
                </a:solidFill>
              </a:rPr>
              <a:t>outra aplicação (AIE).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2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Determinação </a:t>
            </a:r>
            <a:r>
              <a:rPr lang="pt-BR" sz="3600" dirty="0"/>
              <a:t>da </a:t>
            </a:r>
            <a:r>
              <a:rPr lang="pt-BR" sz="3600" dirty="0"/>
              <a:t>C</a:t>
            </a:r>
            <a:r>
              <a:rPr lang="pt-BR" sz="3600" dirty="0" smtClean="0"/>
              <a:t>omplexidade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12746"/>
            <a:ext cx="7886700" cy="4351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A complexidade é definida por 2 parâmetros:</a:t>
            </a:r>
          </a:p>
          <a:p>
            <a:r>
              <a:rPr lang="pt-BR" sz="2000" dirty="0">
                <a:solidFill>
                  <a:schemeClr val="tx1"/>
                </a:solidFill>
              </a:rPr>
              <a:t>	</a:t>
            </a:r>
            <a:r>
              <a:rPr lang="pt-BR" sz="2000" b="1" dirty="0" smtClean="0">
                <a:solidFill>
                  <a:schemeClr val="tx1"/>
                </a:solidFill>
              </a:rPr>
              <a:t>- Número De Tipo De Dados (TD);</a:t>
            </a:r>
          </a:p>
          <a:p>
            <a:r>
              <a:rPr lang="pt-BR" sz="1800" dirty="0" smtClean="0">
                <a:solidFill>
                  <a:schemeClr val="tx1"/>
                </a:solidFill>
              </a:rPr>
              <a:t>	</a:t>
            </a:r>
            <a:r>
              <a:rPr lang="pt-BR" sz="2000" dirty="0" smtClean="0">
                <a:solidFill>
                  <a:schemeClr val="tx1"/>
                </a:solidFill>
              </a:rPr>
              <a:t>É </a:t>
            </a:r>
            <a:r>
              <a:rPr lang="pt-BR" sz="2000" dirty="0">
                <a:solidFill>
                  <a:schemeClr val="tx1"/>
                </a:solidFill>
              </a:rPr>
              <a:t>um campo não recursivo de dado, único e reconhecido </a:t>
            </a:r>
            <a:r>
              <a:rPr lang="pt-BR" sz="2000" dirty="0" smtClean="0">
                <a:solidFill>
                  <a:schemeClr val="tx1"/>
                </a:solidFill>
              </a:rPr>
              <a:t>	pelo usuário, em </a:t>
            </a:r>
            <a:r>
              <a:rPr lang="pt-BR" sz="2000" dirty="0">
                <a:solidFill>
                  <a:schemeClr val="tx1"/>
                </a:solidFill>
              </a:rPr>
              <a:t>uma visão geral e limitada, seria cada </a:t>
            </a:r>
            <a:r>
              <a:rPr lang="pt-BR" sz="2000" dirty="0" smtClean="0">
                <a:solidFill>
                  <a:schemeClr val="tx1"/>
                </a:solidFill>
              </a:rPr>
              <a:t>	atributo </a:t>
            </a:r>
            <a:r>
              <a:rPr lang="pt-BR" sz="2000" dirty="0">
                <a:solidFill>
                  <a:schemeClr val="tx1"/>
                </a:solidFill>
              </a:rPr>
              <a:t>de uma </a:t>
            </a:r>
            <a:r>
              <a:rPr lang="pt-BR" sz="2000" dirty="0" smtClean="0">
                <a:solidFill>
                  <a:schemeClr val="tx1"/>
                </a:solidFill>
              </a:rPr>
              <a:t>tabela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Determinação </a:t>
            </a:r>
            <a:r>
              <a:rPr lang="pt-BR" sz="3600" dirty="0"/>
              <a:t>da </a:t>
            </a:r>
            <a:r>
              <a:rPr lang="pt-BR" sz="3600" dirty="0" smtClean="0"/>
              <a:t>Complexidade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t-BR" sz="2000" b="1" dirty="0" smtClean="0">
                <a:solidFill>
                  <a:schemeClr val="tx1"/>
                </a:solidFill>
              </a:rPr>
              <a:t>Número </a:t>
            </a:r>
            <a:r>
              <a:rPr lang="pt-BR" sz="2000" b="1" dirty="0">
                <a:solidFill>
                  <a:schemeClr val="tx1"/>
                </a:solidFill>
              </a:rPr>
              <a:t>de Tipo de Registro(TR</a:t>
            </a:r>
            <a:r>
              <a:rPr lang="pt-BR" sz="2000" b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pt-BR" sz="2000" dirty="0">
                <a:solidFill>
                  <a:schemeClr val="tx1"/>
                </a:solidFill>
              </a:rPr>
              <a:t>É um subgrupo de dados, reconhecido pelo usuário, componente </a:t>
            </a:r>
            <a:r>
              <a:rPr lang="pt-BR" sz="2000" dirty="0" smtClean="0">
                <a:solidFill>
                  <a:schemeClr val="tx1"/>
                </a:solidFill>
              </a:rPr>
              <a:t>de um </a:t>
            </a:r>
            <a:r>
              <a:rPr lang="pt-BR" sz="2000" dirty="0">
                <a:solidFill>
                  <a:schemeClr val="tx1"/>
                </a:solidFill>
              </a:rPr>
              <a:t>ALI ou </a:t>
            </a:r>
            <a:r>
              <a:rPr lang="pt-BR" sz="2000" dirty="0" smtClean="0">
                <a:solidFill>
                  <a:schemeClr val="tx1"/>
                </a:solidFill>
              </a:rPr>
              <a:t>AIE.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Na prática os tipos de registros são tabelas na terceira forma normal que compõe o arquivo</a:t>
            </a:r>
          </a:p>
        </p:txBody>
      </p:sp>
    </p:spTree>
    <p:extLst>
      <p:ext uri="{BB962C8B-B14F-4D97-AF65-F5344CB8AC3E}">
        <p14:creationId xmlns:p14="http://schemas.microsoft.com/office/powerpoint/2010/main" val="31478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Vejamos o exemplo: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75" y="1654287"/>
            <a:ext cx="3794125" cy="334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37" y="5573357"/>
            <a:ext cx="4572000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Calibri" panose="020F0502020204030204" pitchFamily="34" charset="0"/>
              </a:rPr>
              <a:t>Tabela de </a:t>
            </a:r>
            <a:r>
              <a:rPr lang="pt-BR" sz="3600" dirty="0" smtClean="0">
                <a:latin typeface="Calibri" panose="020F0502020204030204" pitchFamily="34" charset="0"/>
              </a:rPr>
              <a:t>Complexidade ALI </a:t>
            </a:r>
            <a:r>
              <a:rPr lang="pt-BR" sz="3600" dirty="0">
                <a:latin typeface="Calibri" panose="020F0502020204030204" pitchFamily="34" charset="0"/>
              </a:rPr>
              <a:t>e AIE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79625"/>
            <a:ext cx="8802688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Calibri" panose="020F0502020204030204" pitchFamily="34" charset="0"/>
              </a:rPr>
              <a:t>Tabela de </a:t>
            </a:r>
            <a:r>
              <a:rPr lang="pt-BR" sz="3600" dirty="0" smtClean="0">
                <a:latin typeface="Calibri" panose="020F0502020204030204" pitchFamily="34" charset="0"/>
              </a:rPr>
              <a:t>Contribuição ALI </a:t>
            </a:r>
            <a:r>
              <a:rPr lang="pt-BR" sz="3600" dirty="0">
                <a:latin typeface="Calibri" panose="020F0502020204030204" pitchFamily="34" charset="0"/>
              </a:rPr>
              <a:t>e </a:t>
            </a:r>
            <a:r>
              <a:rPr lang="pt-BR" sz="3600" dirty="0" smtClean="0">
                <a:latin typeface="Calibri" panose="020F0502020204030204" pitchFamily="34" charset="0"/>
              </a:rPr>
              <a:t>AIE</a:t>
            </a:r>
            <a:endParaRPr lang="pt-BR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907942"/>
            <a:ext cx="8505825" cy="1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7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3.2 – Função Tipo Transação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12746"/>
            <a:ext cx="7886700" cy="4351338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As funções do tipo transação são as </a:t>
            </a:r>
            <a:r>
              <a:rPr lang="pt-BR" sz="2200" dirty="0" smtClean="0">
                <a:solidFill>
                  <a:schemeClr val="tx1"/>
                </a:solidFill>
              </a:rPr>
              <a:t>funcionalidades </a:t>
            </a:r>
            <a:r>
              <a:rPr lang="pt-BR" sz="2200" dirty="0">
                <a:solidFill>
                  <a:schemeClr val="tx1"/>
                </a:solidFill>
              </a:rPr>
              <a:t>base para o funcionamento do </a:t>
            </a:r>
            <a:r>
              <a:rPr lang="pt-BR" sz="2200" dirty="0" smtClean="0">
                <a:solidFill>
                  <a:schemeClr val="tx1"/>
                </a:solidFill>
              </a:rPr>
              <a:t>sistema, estas funções são chamadas de </a:t>
            </a:r>
            <a:r>
              <a:rPr lang="pt-BR" sz="2200" dirty="0">
                <a:solidFill>
                  <a:schemeClr val="tx1"/>
                </a:solidFill>
              </a:rPr>
              <a:t>processos </a:t>
            </a:r>
            <a:r>
              <a:rPr lang="pt-BR" sz="2200" dirty="0" smtClean="0">
                <a:solidFill>
                  <a:schemeClr val="tx1"/>
                </a:solidFill>
              </a:rPr>
              <a:t>elementares e são </a:t>
            </a:r>
            <a:r>
              <a:rPr lang="pt-BR" sz="2200" dirty="0">
                <a:solidFill>
                  <a:schemeClr val="tx1"/>
                </a:solidFill>
              </a:rPr>
              <a:t>classificadas </a:t>
            </a:r>
            <a:r>
              <a:rPr lang="pt-BR" sz="2200" dirty="0" smtClean="0">
                <a:solidFill>
                  <a:schemeClr val="tx1"/>
                </a:solidFill>
              </a:rPr>
              <a:t>em: </a:t>
            </a:r>
          </a:p>
          <a:p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200" dirty="0" smtClean="0">
                <a:solidFill>
                  <a:schemeClr val="tx1"/>
                </a:solidFill>
              </a:rPr>
              <a:t>- Entradas Externas (EE); </a:t>
            </a:r>
          </a:p>
          <a:p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200" dirty="0" smtClean="0">
                <a:solidFill>
                  <a:schemeClr val="tx1"/>
                </a:solidFill>
              </a:rPr>
              <a:t>- Saídas Externas (SE); </a:t>
            </a:r>
          </a:p>
          <a:p>
            <a:r>
              <a:rPr lang="pt-BR" sz="2200" dirty="0">
                <a:solidFill>
                  <a:schemeClr val="tx1"/>
                </a:solidFill>
              </a:rPr>
              <a:t>	-</a:t>
            </a:r>
            <a:r>
              <a:rPr lang="pt-BR" sz="2200" dirty="0" smtClean="0">
                <a:solidFill>
                  <a:schemeClr val="tx1"/>
                </a:solidFill>
              </a:rPr>
              <a:t> Consultas Externas (CE).</a:t>
            </a:r>
            <a:endParaRPr lang="pt-BR" sz="22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1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Análise de Pontos de Função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61790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Análise de Pontos de Função (APF) 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 uma técnica para a medição de projetos de desenvolvimento de software, visando estabelecer uma medida de tamanho, em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Pontos de Função (PF)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considerando a funcionalidade implementada, sob o ponto de vista do usuário. </a:t>
            </a: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3.2.1 </a:t>
            </a:r>
            <a:r>
              <a:rPr lang="pt-BR" sz="3600" dirty="0"/>
              <a:t>– </a:t>
            </a:r>
            <a:r>
              <a:rPr lang="pt-BR" sz="3600" dirty="0" smtClean="0"/>
              <a:t>Entradas Externas (EE)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4"/>
            <a:ext cx="7886700" cy="4446387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As </a:t>
            </a:r>
            <a:r>
              <a:rPr lang="pt-BR" sz="2000" dirty="0" smtClean="0">
                <a:solidFill>
                  <a:schemeClr val="tx1"/>
                </a:solidFill>
              </a:rPr>
              <a:t>Entradas </a:t>
            </a:r>
            <a:r>
              <a:rPr lang="pt-BR" sz="2000" dirty="0">
                <a:solidFill>
                  <a:schemeClr val="tx1"/>
                </a:solidFill>
              </a:rPr>
              <a:t>Externas </a:t>
            </a:r>
            <a:r>
              <a:rPr lang="pt-BR" sz="2000" dirty="0" smtClean="0">
                <a:solidFill>
                  <a:schemeClr val="tx1"/>
                </a:solidFill>
              </a:rPr>
              <a:t>(</a:t>
            </a:r>
            <a:r>
              <a:rPr lang="pt-BR" sz="2000" dirty="0" err="1" smtClean="0">
                <a:solidFill>
                  <a:schemeClr val="tx1"/>
                </a:solidFill>
              </a:rPr>
              <a:t>EEs</a:t>
            </a:r>
            <a:r>
              <a:rPr lang="pt-BR" sz="2000" dirty="0" smtClean="0">
                <a:solidFill>
                  <a:schemeClr val="tx1"/>
                </a:solidFill>
              </a:rPr>
              <a:t>) são </a:t>
            </a:r>
            <a:r>
              <a:rPr lang="pt-BR" sz="2000" dirty="0">
                <a:solidFill>
                  <a:schemeClr val="tx1"/>
                </a:solidFill>
              </a:rPr>
              <a:t>processos elementares que processam dados (ou </a:t>
            </a:r>
            <a:r>
              <a:rPr lang="pt-BR" sz="2000" dirty="0" smtClean="0">
                <a:solidFill>
                  <a:schemeClr val="tx1"/>
                </a:solidFill>
              </a:rPr>
              <a:t>informações </a:t>
            </a:r>
            <a:r>
              <a:rPr lang="pt-BR" sz="2000" dirty="0">
                <a:solidFill>
                  <a:schemeClr val="tx1"/>
                </a:solidFill>
              </a:rPr>
              <a:t>de controle) </a:t>
            </a:r>
            <a:r>
              <a:rPr lang="pt-BR" sz="2000" dirty="0" smtClean="0">
                <a:solidFill>
                  <a:schemeClr val="tx1"/>
                </a:solidFill>
              </a:rPr>
              <a:t> que </a:t>
            </a:r>
            <a:r>
              <a:rPr lang="pt-BR" sz="2000" dirty="0">
                <a:solidFill>
                  <a:schemeClr val="tx1"/>
                </a:solidFill>
              </a:rPr>
              <a:t>entram pela fronteira da aplicação. O objetivo </a:t>
            </a:r>
            <a:r>
              <a:rPr lang="pt-BR" sz="2000" dirty="0" smtClean="0">
                <a:solidFill>
                  <a:schemeClr val="tx1"/>
                </a:solidFill>
              </a:rPr>
              <a:t>principal </a:t>
            </a:r>
            <a:r>
              <a:rPr lang="pt-BR" sz="2000" dirty="0">
                <a:solidFill>
                  <a:schemeClr val="tx1"/>
                </a:solidFill>
              </a:rPr>
              <a:t>de uma EE é manter um </a:t>
            </a:r>
            <a:r>
              <a:rPr lang="pt-BR" sz="2000" dirty="0" smtClean="0">
                <a:solidFill>
                  <a:schemeClr val="tx1"/>
                </a:solidFill>
              </a:rPr>
              <a:t>ou </a:t>
            </a:r>
            <a:r>
              <a:rPr lang="pt-BR" sz="2000" dirty="0">
                <a:solidFill>
                  <a:schemeClr val="tx1"/>
                </a:solidFill>
              </a:rPr>
              <a:t>mais </a:t>
            </a:r>
            <a:r>
              <a:rPr lang="pt-BR" sz="2000" dirty="0" err="1">
                <a:solidFill>
                  <a:schemeClr val="tx1"/>
                </a:solidFill>
              </a:rPr>
              <a:t>ALIs</a:t>
            </a:r>
            <a:r>
              <a:rPr lang="pt-BR" sz="2000" dirty="0">
                <a:solidFill>
                  <a:schemeClr val="tx1"/>
                </a:solidFill>
              </a:rPr>
              <a:t> ou alterar </a:t>
            </a:r>
            <a:r>
              <a:rPr lang="pt-BR" sz="2000" dirty="0" smtClean="0">
                <a:solidFill>
                  <a:schemeClr val="tx1"/>
                </a:solidFill>
              </a:rPr>
              <a:t>o comportamento </a:t>
            </a:r>
            <a:r>
              <a:rPr lang="pt-BR" sz="2000" dirty="0">
                <a:solidFill>
                  <a:schemeClr val="tx1"/>
                </a:solidFill>
              </a:rPr>
              <a:t>do </a:t>
            </a:r>
            <a:r>
              <a:rPr lang="pt-BR" sz="2000" dirty="0" smtClean="0">
                <a:solidFill>
                  <a:schemeClr val="tx1"/>
                </a:solidFill>
              </a:rPr>
              <a:t>sistema.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b="1" dirty="0" smtClean="0">
                <a:solidFill>
                  <a:schemeClr val="tx1"/>
                </a:solidFill>
              </a:rPr>
              <a:t>Exemplos: </a:t>
            </a:r>
            <a:r>
              <a:rPr lang="pt-BR" sz="2000" dirty="0">
                <a:solidFill>
                  <a:schemeClr val="tx1"/>
                </a:solidFill>
              </a:rPr>
              <a:t>incluir cliente, alterar cliente, excluir </a:t>
            </a:r>
            <a:r>
              <a:rPr lang="pt-BR" sz="2000" dirty="0" smtClean="0">
                <a:solidFill>
                  <a:schemeClr val="tx1"/>
                </a:solidFill>
              </a:rPr>
              <a:t>cliente</a:t>
            </a:r>
            <a:r>
              <a:rPr lang="pt-BR" dirty="0" smtClean="0"/>
              <a:t>.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Não são </a:t>
            </a:r>
            <a:r>
              <a:rPr lang="pt-BR" sz="2000" b="1" dirty="0" smtClean="0">
                <a:solidFill>
                  <a:schemeClr val="tx1"/>
                </a:solidFill>
              </a:rPr>
              <a:t>exemplos: </a:t>
            </a:r>
            <a:r>
              <a:rPr lang="pt-BR" sz="2000" dirty="0" smtClean="0">
                <a:solidFill>
                  <a:schemeClr val="tx1"/>
                </a:solidFill>
              </a:rPr>
              <a:t>Telas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smtClean="0">
                <a:solidFill>
                  <a:schemeClr val="tx1"/>
                </a:solidFill>
              </a:rPr>
              <a:t>filtro, telas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login</a:t>
            </a:r>
            <a:r>
              <a:rPr lang="pt-BR" sz="2000" dirty="0" smtClean="0">
                <a:solidFill>
                  <a:schemeClr val="tx1"/>
                </a:solidFill>
              </a:rPr>
              <a:t>, gerar </a:t>
            </a:r>
            <a:r>
              <a:rPr lang="pt-BR" sz="2000" dirty="0">
                <a:solidFill>
                  <a:schemeClr val="tx1"/>
                </a:solidFill>
              </a:rPr>
              <a:t>relatórios.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8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3.2.2 </a:t>
            </a:r>
            <a:r>
              <a:rPr lang="pt-BR" sz="3600" dirty="0"/>
              <a:t>– </a:t>
            </a:r>
            <a:r>
              <a:rPr lang="pt-BR" sz="3600" dirty="0" smtClean="0"/>
              <a:t>Saídas Externas (SE)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4"/>
            <a:ext cx="7886700" cy="4446387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Processo elementar destinado a </a:t>
            </a:r>
            <a:r>
              <a:rPr lang="pt-BR" sz="2000" dirty="0" smtClean="0">
                <a:solidFill>
                  <a:schemeClr val="tx1"/>
                </a:solidFill>
              </a:rPr>
              <a:t>apresentação </a:t>
            </a:r>
            <a:r>
              <a:rPr lang="pt-BR" sz="2000" dirty="0">
                <a:solidFill>
                  <a:schemeClr val="tx1"/>
                </a:solidFill>
              </a:rPr>
              <a:t>de informação ao usuário ou </a:t>
            </a:r>
            <a:r>
              <a:rPr lang="pt-BR" sz="2000" dirty="0" smtClean="0">
                <a:solidFill>
                  <a:schemeClr val="tx1"/>
                </a:solidFill>
              </a:rPr>
              <a:t>a outra aplicação </a:t>
            </a:r>
            <a:r>
              <a:rPr lang="pt-BR" sz="2000" dirty="0">
                <a:solidFill>
                  <a:schemeClr val="tx1"/>
                </a:solidFill>
              </a:rPr>
              <a:t>externa que utiliza de </a:t>
            </a:r>
            <a:r>
              <a:rPr lang="pt-BR" sz="2000" dirty="0" smtClean="0">
                <a:solidFill>
                  <a:schemeClr val="tx1"/>
                </a:solidFill>
              </a:rPr>
              <a:t>cálculos </a:t>
            </a:r>
            <a:r>
              <a:rPr lang="pt-BR" sz="2000" dirty="0">
                <a:solidFill>
                  <a:schemeClr val="tx1"/>
                </a:solidFill>
              </a:rPr>
              <a:t>para processar essas </a:t>
            </a:r>
            <a:r>
              <a:rPr lang="pt-BR" sz="2000" dirty="0" smtClean="0">
                <a:solidFill>
                  <a:schemeClr val="tx1"/>
                </a:solidFill>
              </a:rPr>
              <a:t>informações.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b="1" dirty="0" smtClean="0">
                <a:solidFill>
                  <a:schemeClr val="tx1"/>
                </a:solidFill>
              </a:rPr>
              <a:t>Exemplos: </a:t>
            </a:r>
            <a:r>
              <a:rPr lang="pt-BR" sz="2000" dirty="0">
                <a:solidFill>
                  <a:schemeClr val="tx1"/>
                </a:solidFill>
              </a:rPr>
              <a:t>Tela de </a:t>
            </a:r>
            <a:r>
              <a:rPr lang="pt-BR" sz="2000" dirty="0" err="1">
                <a:solidFill>
                  <a:schemeClr val="tx1"/>
                </a:solidFill>
              </a:rPr>
              <a:t>login</a:t>
            </a:r>
            <a:r>
              <a:rPr lang="pt-BR" sz="2000" dirty="0">
                <a:solidFill>
                  <a:schemeClr val="tx1"/>
                </a:solidFill>
              </a:rPr>
              <a:t> (com criptografia</a:t>
            </a:r>
            <a:r>
              <a:rPr lang="pt-BR" sz="2000" dirty="0" smtClean="0">
                <a:solidFill>
                  <a:schemeClr val="tx1"/>
                </a:solidFill>
              </a:rPr>
              <a:t>), </a:t>
            </a:r>
            <a:r>
              <a:rPr lang="pt-BR" sz="2000" dirty="0">
                <a:solidFill>
                  <a:schemeClr val="tx1"/>
                </a:solidFill>
              </a:rPr>
              <a:t>Consultas complexas com processamento de dados a partir de </a:t>
            </a:r>
            <a:r>
              <a:rPr lang="pt-BR" sz="2000" dirty="0" smtClean="0">
                <a:solidFill>
                  <a:schemeClr val="tx1"/>
                </a:solidFill>
              </a:rPr>
              <a:t>cálculos.</a:t>
            </a:r>
          </a:p>
          <a:p>
            <a:r>
              <a:rPr lang="pt-BR" sz="2000" b="1" dirty="0" smtClean="0">
                <a:solidFill>
                  <a:schemeClr val="tx1"/>
                </a:solidFill>
              </a:rPr>
              <a:t>Não </a:t>
            </a:r>
            <a:r>
              <a:rPr lang="pt-BR" sz="2000" b="1" dirty="0">
                <a:solidFill>
                  <a:schemeClr val="tx1"/>
                </a:solidFill>
              </a:rPr>
              <a:t>são </a:t>
            </a:r>
            <a:r>
              <a:rPr lang="pt-BR" sz="2000" b="1" dirty="0" smtClean="0">
                <a:solidFill>
                  <a:schemeClr val="tx1"/>
                </a:solidFill>
              </a:rPr>
              <a:t>exemplos: </a:t>
            </a:r>
            <a:r>
              <a:rPr lang="pt-BR" sz="2000" dirty="0" smtClean="0">
                <a:solidFill>
                  <a:schemeClr val="tx1"/>
                </a:solidFill>
              </a:rPr>
              <a:t>Consultas </a:t>
            </a:r>
            <a:r>
              <a:rPr lang="pt-BR" sz="2000" dirty="0">
                <a:solidFill>
                  <a:schemeClr val="tx1"/>
                </a:solidFill>
              </a:rPr>
              <a:t>simples, sem processamento de dados utilizando cálculos.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3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3.2.3 </a:t>
            </a:r>
            <a:r>
              <a:rPr lang="pt-BR" sz="3600" dirty="0"/>
              <a:t>– </a:t>
            </a:r>
            <a:r>
              <a:rPr lang="pt-BR" sz="3600" dirty="0" smtClean="0"/>
              <a:t>Consultas Externas (CE)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4"/>
            <a:ext cx="7886700" cy="4343355"/>
          </a:xfrm>
        </p:spPr>
        <p:txBody>
          <a:bodyPr/>
          <a:lstStyle/>
          <a:p>
            <a:r>
              <a:rPr lang="pt-BR" sz="2200" dirty="0" smtClean="0">
                <a:solidFill>
                  <a:schemeClr val="tx1"/>
                </a:solidFill>
              </a:rPr>
              <a:t>Processo </a:t>
            </a:r>
            <a:r>
              <a:rPr lang="pt-BR" sz="2200" dirty="0">
                <a:solidFill>
                  <a:schemeClr val="tx1"/>
                </a:solidFill>
              </a:rPr>
              <a:t>elementar que </a:t>
            </a:r>
            <a:r>
              <a:rPr lang="pt-BR" sz="2200" dirty="0" smtClean="0">
                <a:solidFill>
                  <a:schemeClr val="tx1"/>
                </a:solidFill>
              </a:rPr>
              <a:t>envia </a:t>
            </a:r>
            <a:r>
              <a:rPr lang="pt-BR" sz="2200" dirty="0">
                <a:solidFill>
                  <a:schemeClr val="tx1"/>
                </a:solidFill>
              </a:rPr>
              <a:t>dados (ou informações </a:t>
            </a:r>
            <a:r>
              <a:rPr lang="pt-BR" sz="2200" dirty="0" smtClean="0">
                <a:solidFill>
                  <a:schemeClr val="tx1"/>
                </a:solidFill>
              </a:rPr>
              <a:t>de controle</a:t>
            </a:r>
            <a:r>
              <a:rPr lang="pt-BR" sz="2200" dirty="0">
                <a:solidFill>
                  <a:schemeClr val="tx1"/>
                </a:solidFill>
              </a:rPr>
              <a:t>) para fora da fronteira da aplicação, mas </a:t>
            </a:r>
            <a:r>
              <a:rPr lang="pt-BR" sz="2200" dirty="0" smtClean="0">
                <a:solidFill>
                  <a:schemeClr val="tx1"/>
                </a:solidFill>
              </a:rPr>
              <a:t>sem </a:t>
            </a:r>
            <a:r>
              <a:rPr lang="pt-BR" sz="2200" dirty="0">
                <a:solidFill>
                  <a:schemeClr val="tx1"/>
                </a:solidFill>
              </a:rPr>
              <a:t>a realização de nenhum </a:t>
            </a:r>
            <a:r>
              <a:rPr lang="pt-BR" sz="2200" dirty="0" smtClean="0">
                <a:solidFill>
                  <a:schemeClr val="tx1"/>
                </a:solidFill>
              </a:rPr>
              <a:t>cálculo nem </a:t>
            </a:r>
            <a:r>
              <a:rPr lang="pt-BR" sz="2200" dirty="0">
                <a:solidFill>
                  <a:schemeClr val="tx1"/>
                </a:solidFill>
              </a:rPr>
              <a:t>a criação de dados derivados.</a:t>
            </a:r>
          </a:p>
          <a:p>
            <a:r>
              <a:rPr lang="pt-BR" sz="2200" b="1" dirty="0" smtClean="0">
                <a:solidFill>
                  <a:schemeClr val="tx1"/>
                </a:solidFill>
              </a:rPr>
              <a:t>Exemplo: </a:t>
            </a:r>
            <a:r>
              <a:rPr lang="pt-BR" sz="2200" dirty="0">
                <a:solidFill>
                  <a:schemeClr val="tx1"/>
                </a:solidFill>
              </a:rPr>
              <a:t>Consultar clientes pelo </a:t>
            </a:r>
            <a:r>
              <a:rPr lang="pt-BR" sz="2200" dirty="0" smtClean="0">
                <a:solidFill>
                  <a:schemeClr val="tx1"/>
                </a:solidFill>
              </a:rPr>
              <a:t>nome. </a:t>
            </a:r>
            <a:endParaRPr lang="pt-BR" sz="2200" dirty="0">
              <a:solidFill>
                <a:schemeClr val="tx1"/>
              </a:solidFill>
            </a:endParaRPr>
          </a:p>
          <a:p>
            <a:r>
              <a:rPr lang="pt-BR" sz="2200" b="1" dirty="0">
                <a:solidFill>
                  <a:schemeClr val="tx1"/>
                </a:solidFill>
              </a:rPr>
              <a:t>Não são exemplos: </a:t>
            </a:r>
            <a:r>
              <a:rPr lang="pt-BR" sz="2200" dirty="0">
                <a:solidFill>
                  <a:schemeClr val="tx1"/>
                </a:solidFill>
              </a:rPr>
              <a:t>Relatórios </a:t>
            </a:r>
            <a:r>
              <a:rPr lang="pt-BR" sz="2200" dirty="0" smtClean="0">
                <a:solidFill>
                  <a:schemeClr val="tx1"/>
                </a:solidFill>
              </a:rPr>
              <a:t>financeiros</a:t>
            </a:r>
            <a:r>
              <a:rPr lang="pt-BR" sz="2200" dirty="0">
                <a:solidFill>
                  <a:schemeClr val="tx1"/>
                </a:solidFill>
              </a:rPr>
              <a:t>, gerados a partir </a:t>
            </a:r>
            <a:r>
              <a:rPr lang="pt-BR" sz="2200" dirty="0" smtClean="0">
                <a:solidFill>
                  <a:schemeClr val="tx1"/>
                </a:solidFill>
              </a:rPr>
              <a:t>de cálculos</a:t>
            </a:r>
            <a:r>
              <a:rPr lang="pt-BR" sz="2200" dirty="0">
                <a:solidFill>
                  <a:schemeClr val="tx1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1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Determinação </a:t>
            </a:r>
            <a:r>
              <a:rPr lang="pt-BR" sz="3600" dirty="0"/>
              <a:t>da </a:t>
            </a:r>
            <a:r>
              <a:rPr lang="pt-BR" sz="3600" dirty="0"/>
              <a:t>C</a:t>
            </a:r>
            <a:r>
              <a:rPr lang="pt-BR" sz="3600" dirty="0" smtClean="0"/>
              <a:t>omplexidade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12746"/>
            <a:ext cx="7886700" cy="4351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A complexidade é definida por 2 parâmetros:</a:t>
            </a:r>
          </a:p>
          <a:p>
            <a:r>
              <a:rPr lang="pt-BR" sz="2000" dirty="0">
                <a:solidFill>
                  <a:schemeClr val="tx1"/>
                </a:solidFill>
              </a:rPr>
              <a:t>	</a:t>
            </a:r>
            <a:r>
              <a:rPr lang="pt-BR" sz="2000" b="1" dirty="0" smtClean="0">
                <a:solidFill>
                  <a:schemeClr val="tx1"/>
                </a:solidFill>
              </a:rPr>
              <a:t>- Número De Tipo De Dados (TD);</a:t>
            </a:r>
          </a:p>
          <a:p>
            <a:r>
              <a:rPr lang="pt-BR" sz="1800" dirty="0" smtClean="0">
                <a:solidFill>
                  <a:schemeClr val="tx1"/>
                </a:solidFill>
              </a:rPr>
              <a:t>	</a:t>
            </a:r>
            <a:r>
              <a:rPr lang="pt-BR" sz="2000" dirty="0" smtClean="0">
                <a:solidFill>
                  <a:schemeClr val="tx1"/>
                </a:solidFill>
              </a:rPr>
              <a:t>É </a:t>
            </a:r>
            <a:r>
              <a:rPr lang="pt-BR" sz="2000" dirty="0">
                <a:solidFill>
                  <a:schemeClr val="tx1"/>
                </a:solidFill>
              </a:rPr>
              <a:t>um campo não recursivo de dado, único e reconhecido </a:t>
            </a:r>
            <a:r>
              <a:rPr lang="pt-BR" sz="2000" dirty="0" smtClean="0">
                <a:solidFill>
                  <a:schemeClr val="tx1"/>
                </a:solidFill>
              </a:rPr>
              <a:t>	pelo usuário, em </a:t>
            </a:r>
            <a:r>
              <a:rPr lang="pt-BR" sz="2000" dirty="0">
                <a:solidFill>
                  <a:schemeClr val="tx1"/>
                </a:solidFill>
              </a:rPr>
              <a:t>uma visão geral e limitada, seria cada </a:t>
            </a:r>
            <a:r>
              <a:rPr lang="pt-BR" sz="2000" dirty="0" smtClean="0">
                <a:solidFill>
                  <a:schemeClr val="tx1"/>
                </a:solidFill>
              </a:rPr>
              <a:t>	atributo </a:t>
            </a:r>
            <a:r>
              <a:rPr lang="pt-BR" sz="2000" dirty="0">
                <a:solidFill>
                  <a:schemeClr val="tx1"/>
                </a:solidFill>
              </a:rPr>
              <a:t>de uma </a:t>
            </a:r>
            <a:r>
              <a:rPr lang="pt-BR" sz="2000" dirty="0" smtClean="0">
                <a:solidFill>
                  <a:schemeClr val="tx1"/>
                </a:solidFill>
              </a:rPr>
              <a:t>tabela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Determinação </a:t>
            </a:r>
            <a:r>
              <a:rPr lang="pt-BR" sz="3600" dirty="0"/>
              <a:t>da </a:t>
            </a:r>
            <a:r>
              <a:rPr lang="pt-BR" sz="3600" dirty="0" smtClean="0"/>
              <a:t>Complexidade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t-BR" sz="2200" b="1" dirty="0" smtClean="0">
                <a:solidFill>
                  <a:schemeClr val="tx1"/>
                </a:solidFill>
              </a:rPr>
              <a:t>Número de Arquivos Referenciados (AR);</a:t>
            </a:r>
          </a:p>
          <a:p>
            <a:r>
              <a:rPr lang="pt-BR" sz="2000" dirty="0">
                <a:solidFill>
                  <a:schemeClr val="tx1"/>
                </a:solidFill>
              </a:rPr>
              <a:t>Um </a:t>
            </a:r>
            <a:r>
              <a:rPr lang="pt-BR" sz="2000" dirty="0" smtClean="0">
                <a:solidFill>
                  <a:schemeClr val="tx1"/>
                </a:solidFill>
              </a:rPr>
              <a:t>AR é </a:t>
            </a:r>
            <a:r>
              <a:rPr lang="pt-BR" sz="2000" dirty="0">
                <a:solidFill>
                  <a:schemeClr val="tx1"/>
                </a:solidFill>
              </a:rPr>
              <a:t>todo arquivo lógico lido, </a:t>
            </a:r>
            <a:r>
              <a:rPr lang="pt-BR" sz="2000" dirty="0" smtClean="0">
                <a:solidFill>
                  <a:schemeClr val="tx1"/>
                </a:solidFill>
              </a:rPr>
              <a:t>ALI </a:t>
            </a:r>
            <a:r>
              <a:rPr lang="pt-BR" sz="2000" dirty="0">
                <a:solidFill>
                  <a:schemeClr val="tx1"/>
                </a:solidFill>
              </a:rPr>
              <a:t>ou </a:t>
            </a:r>
            <a:r>
              <a:rPr lang="pt-BR" sz="2000" dirty="0" smtClean="0">
                <a:solidFill>
                  <a:schemeClr val="tx1"/>
                </a:solidFill>
              </a:rPr>
              <a:t>AIE,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smtClean="0">
                <a:solidFill>
                  <a:schemeClr val="tx1"/>
                </a:solidFill>
              </a:rPr>
              <a:t>ou </a:t>
            </a:r>
            <a:r>
              <a:rPr lang="pt-BR" sz="2000" dirty="0">
                <a:solidFill>
                  <a:schemeClr val="tx1"/>
                </a:solidFill>
              </a:rPr>
              <a:t>todo arquivo lógico mantido, neste caso só pode ser um ALI.</a:t>
            </a:r>
          </a:p>
          <a:p>
            <a:r>
              <a:rPr lang="pt-BR" sz="2000" dirty="0">
                <a:solidFill>
                  <a:schemeClr val="tx1"/>
                </a:solidFill>
              </a:rPr>
              <a:t>Um tipo de </a:t>
            </a:r>
            <a:r>
              <a:rPr lang="pt-BR" sz="2000" dirty="0" smtClean="0">
                <a:solidFill>
                  <a:schemeClr val="tx1"/>
                </a:solidFill>
              </a:rPr>
              <a:t>registro </a:t>
            </a:r>
            <a:r>
              <a:rPr lang="pt-BR" sz="2000" dirty="0">
                <a:solidFill>
                  <a:schemeClr val="tx1"/>
                </a:solidFill>
              </a:rPr>
              <a:t>não é um arquivo lógico, ele pertence a um. Não devemos contar tipos </a:t>
            </a:r>
            <a:r>
              <a:rPr lang="pt-BR" sz="2000" dirty="0" smtClean="0">
                <a:solidFill>
                  <a:schemeClr val="tx1"/>
                </a:solidFill>
              </a:rPr>
              <a:t>de </a:t>
            </a:r>
            <a:r>
              <a:rPr lang="pt-BR" sz="2000" dirty="0">
                <a:solidFill>
                  <a:schemeClr val="tx1"/>
                </a:solidFill>
              </a:rPr>
              <a:t>registro e arquivos lógicos lidos </a:t>
            </a:r>
            <a:r>
              <a:rPr lang="pt-BR" sz="2000" dirty="0" smtClean="0">
                <a:solidFill>
                  <a:schemeClr val="tx1"/>
                </a:solidFill>
              </a:rPr>
              <a:t>várias vezes,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smtClean="0">
                <a:solidFill>
                  <a:schemeClr val="tx1"/>
                </a:solidFill>
              </a:rPr>
              <a:t>são </a:t>
            </a:r>
            <a:r>
              <a:rPr lang="pt-BR" sz="2000" dirty="0">
                <a:solidFill>
                  <a:schemeClr val="tx1"/>
                </a:solidFill>
              </a:rPr>
              <a:t>contados apenas uma única </a:t>
            </a:r>
            <a:r>
              <a:rPr lang="pt-BR" sz="2000" dirty="0" smtClean="0">
                <a:solidFill>
                  <a:schemeClr val="tx1"/>
                </a:solidFill>
              </a:rPr>
              <a:t>vez.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Calibri" panose="020F0502020204030204" pitchFamily="34" charset="0"/>
              </a:rPr>
              <a:t>Tabela de </a:t>
            </a:r>
            <a:r>
              <a:rPr lang="pt-BR" sz="3600" dirty="0" smtClean="0">
                <a:latin typeface="Calibri" panose="020F0502020204030204" pitchFamily="34" charset="0"/>
              </a:rPr>
              <a:t>Complexidade EE</a:t>
            </a:r>
            <a:endParaRPr lang="pt-BR" sz="3600" dirty="0">
              <a:latin typeface="Calibri" panose="020F0502020204030204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8" y="2047741"/>
            <a:ext cx="7920240" cy="37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2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Calibri" panose="020F0502020204030204" pitchFamily="34" charset="0"/>
              </a:rPr>
              <a:t>Tabela de </a:t>
            </a:r>
            <a:r>
              <a:rPr lang="pt-BR" sz="3600" dirty="0" smtClean="0">
                <a:latin typeface="Calibri" panose="020F0502020204030204" pitchFamily="34" charset="0"/>
              </a:rPr>
              <a:t>Complexidade SE e CE</a:t>
            </a:r>
            <a:endParaRPr lang="pt-BR" sz="3600" dirty="0">
              <a:latin typeface="Calibri" panose="020F050202020403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5" y="2009105"/>
            <a:ext cx="7882146" cy="402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Calibri" panose="020F0502020204030204" pitchFamily="34" charset="0"/>
              </a:rPr>
              <a:t>Tabela de </a:t>
            </a:r>
            <a:r>
              <a:rPr lang="pt-BR" sz="3600" dirty="0" smtClean="0">
                <a:latin typeface="Calibri" panose="020F0502020204030204" pitchFamily="34" charset="0"/>
              </a:rPr>
              <a:t>Contribuição EE, SE e CE</a:t>
            </a:r>
            <a:endParaRPr lang="pt-BR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2" y="2475695"/>
            <a:ext cx="8393472" cy="30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38637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/>
              <a:t>4</a:t>
            </a:r>
            <a:r>
              <a:rPr lang="pt-BR" sz="3600" dirty="0" smtClean="0"/>
              <a:t>º - Contagem dos PF Não Ajustados;</a:t>
            </a:r>
            <a:endParaRPr lang="pt-B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" y="1943769"/>
            <a:ext cx="868521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 rot="9027319">
            <a:off x="5647496" y="1578688"/>
            <a:ext cx="598757" cy="945569"/>
          </a:xfrm>
          <a:prstGeom prst="upArrow">
            <a:avLst>
              <a:gd name="adj1" fmla="val 35056"/>
              <a:gd name="adj2" fmla="val 5176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38637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/>
              <a:t>4º - Contagem dos PF Não Ajustados;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1634158" y="1825625"/>
            <a:ext cx="570036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9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82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82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b="1" dirty="0" smtClean="0">
                <a:solidFill>
                  <a:schemeClr val="tx1"/>
                </a:solidFill>
              </a:rPr>
              <a:t/>
            </a:r>
            <a:br>
              <a:rPr lang="pt-BR" sz="2200" b="1" dirty="0" smtClean="0">
                <a:solidFill>
                  <a:schemeClr val="tx1"/>
                </a:solidFill>
              </a:rPr>
            </a:br>
            <a:r>
              <a:rPr lang="pt-BR" sz="2200" b="1" dirty="0" smtClean="0">
                <a:solidFill>
                  <a:schemeClr val="tx1"/>
                </a:solidFill>
              </a:rPr>
              <a:t>	(Número de PF do Tipo Dado) </a:t>
            </a:r>
          </a:p>
          <a:p>
            <a:r>
              <a:rPr lang="pt-BR" sz="2200" b="1" dirty="0" smtClean="0">
                <a:solidFill>
                  <a:schemeClr val="tx1"/>
                </a:solidFill>
              </a:rPr>
              <a:t>+	(Número de PF do Tipo Transação)</a:t>
            </a:r>
          </a:p>
          <a:p>
            <a:r>
              <a:rPr lang="pt-BR" sz="2200" b="1" dirty="0" smtClean="0">
                <a:solidFill>
                  <a:schemeClr val="tx1"/>
                </a:solidFill>
              </a:rPr>
              <a:t>             ___________________________________</a:t>
            </a:r>
          </a:p>
          <a:p>
            <a:r>
              <a:rPr lang="pt-BR" sz="2000" b="1" dirty="0" smtClean="0">
                <a:solidFill>
                  <a:schemeClr val="tx1"/>
                </a:solidFill>
              </a:rPr>
              <a:t>	       Total de PF Não Ajustados </a:t>
            </a:r>
            <a:endParaRPr lang="pt-B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Por Que Medir Software?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55" y="1673961"/>
            <a:ext cx="6635035" cy="4981897"/>
          </a:xfrm>
        </p:spPr>
      </p:pic>
    </p:spTree>
    <p:extLst>
      <p:ext uri="{BB962C8B-B14F-4D97-AF65-F5344CB8AC3E}">
        <p14:creationId xmlns:p14="http://schemas.microsoft.com/office/powerpoint/2010/main" val="35933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77274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/>
              <a:t>5</a:t>
            </a:r>
            <a:r>
              <a:rPr lang="pt-BR" sz="3600" dirty="0" smtClean="0"/>
              <a:t>º - Valor do Fator de Ajuste;</a:t>
            </a:r>
            <a:endParaRPr lang="pt-B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" y="1943769"/>
            <a:ext cx="868521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 rot="4849285">
            <a:off x="4849007" y="4566586"/>
            <a:ext cx="598757" cy="945569"/>
          </a:xfrm>
          <a:prstGeom prst="upArrow">
            <a:avLst>
              <a:gd name="adj1" fmla="val 35056"/>
              <a:gd name="adj2" fmla="val 5176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5</a:t>
            </a:r>
            <a:r>
              <a:rPr lang="pt-BR" sz="3600" dirty="0" smtClean="0"/>
              <a:t>º - Valor do Fator de Ajuste;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2263507"/>
            <a:ext cx="7886700" cy="2050916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O fator de ajuste pelo seu caráter subjetivo e o impacto gerado na contagem, podendo ser de +35% a -35%</a:t>
            </a: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9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38637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/>
              <a:t>6</a:t>
            </a:r>
            <a:r>
              <a:rPr lang="pt-BR" sz="3600" dirty="0" smtClean="0"/>
              <a:t>º - Número de PF Ajustados;</a:t>
            </a:r>
            <a:endParaRPr lang="pt-B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" y="1982406"/>
            <a:ext cx="868521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 rot="12712578">
            <a:off x="8215972" y="2428694"/>
            <a:ext cx="598757" cy="945569"/>
          </a:xfrm>
          <a:prstGeom prst="upArrow">
            <a:avLst>
              <a:gd name="adj1" fmla="val 35056"/>
              <a:gd name="adj2" fmla="val 5176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É um ramo da Engenharia de Software que tem como objetivo a elaboração 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Estimativas de Esforço;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Estimativas de Prazo;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Estimativa de Custo.</a:t>
            </a:r>
          </a:p>
        </p:txBody>
      </p:sp>
    </p:spTree>
    <p:extLst>
      <p:ext uri="{BB962C8B-B14F-4D97-AF65-F5344CB8AC3E}">
        <p14:creationId xmlns:p14="http://schemas.microsoft.com/office/powerpoint/2010/main" val="12816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Esforço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altLang="pt-BR" sz="2000" dirty="0">
                <a:solidFill>
                  <a:schemeClr val="tx1"/>
                </a:solidFill>
              </a:rPr>
              <a:t>A estimativa de esforço é fundamental para o projeto de desenvolvimento de </a:t>
            </a:r>
            <a:r>
              <a:rPr lang="pt-BR" altLang="pt-BR" sz="2000" dirty="0" smtClean="0">
                <a:solidFill>
                  <a:schemeClr val="tx1"/>
                </a:solidFill>
              </a:rPr>
              <a:t> softwares </a:t>
            </a:r>
            <a:r>
              <a:rPr lang="pt-BR" altLang="pt-BR" sz="2000" dirty="0">
                <a:solidFill>
                  <a:schemeClr val="tx1"/>
                </a:solidFill>
              </a:rPr>
              <a:t>nas empresas, pois viabiliza maior certeza do escopo do projeto em sua </a:t>
            </a:r>
            <a:r>
              <a:rPr lang="pt-BR" altLang="pt-BR" sz="2000" dirty="0" smtClean="0">
                <a:solidFill>
                  <a:schemeClr val="tx1"/>
                </a:solidFill>
              </a:rPr>
              <a:t>fase </a:t>
            </a:r>
            <a:r>
              <a:rPr lang="pt-BR" altLang="pt-BR" sz="2000" dirty="0">
                <a:solidFill>
                  <a:schemeClr val="tx1"/>
                </a:solidFill>
              </a:rPr>
              <a:t>inicial, e </a:t>
            </a:r>
            <a:r>
              <a:rPr lang="pt-BR" altLang="pt-BR" sz="2000" dirty="0" err="1">
                <a:solidFill>
                  <a:schemeClr val="tx1"/>
                </a:solidFill>
              </a:rPr>
              <a:t>conseqüentemente</a:t>
            </a:r>
            <a:r>
              <a:rPr lang="pt-BR" altLang="pt-BR" sz="2000" dirty="0">
                <a:solidFill>
                  <a:schemeClr val="tx1"/>
                </a:solidFill>
              </a:rPr>
              <a:t> possibilita a entrega do produto com qualidade e </a:t>
            </a:r>
            <a:r>
              <a:rPr lang="pt-BR" altLang="pt-BR" sz="2000" dirty="0" smtClean="0">
                <a:solidFill>
                  <a:schemeClr val="tx1"/>
                </a:solidFill>
              </a:rPr>
              <a:t>dentro </a:t>
            </a:r>
            <a:r>
              <a:rPr lang="pt-BR" altLang="pt-BR" sz="2000" dirty="0">
                <a:solidFill>
                  <a:schemeClr val="tx1"/>
                </a:solidFill>
              </a:rPr>
              <a:t>do prazo, garantindo assim a competitividade de </a:t>
            </a:r>
            <a:r>
              <a:rPr lang="pt-BR" altLang="pt-BR" sz="2000" dirty="0" smtClean="0">
                <a:solidFill>
                  <a:schemeClr val="tx1"/>
                </a:solidFill>
              </a:rPr>
              <a:t>mercado</a:t>
            </a:r>
          </a:p>
          <a:p>
            <a:pPr algn="just"/>
            <a:endParaRPr lang="pt-BR" altLang="pt-BR" sz="2000" dirty="0">
              <a:solidFill>
                <a:schemeClr val="tx1"/>
              </a:solidFill>
            </a:endParaRPr>
          </a:p>
          <a:p>
            <a:pPr algn="just"/>
            <a:r>
              <a:rPr lang="pt-BR" altLang="pt-BR" sz="2000" dirty="0" smtClean="0">
                <a:solidFill>
                  <a:schemeClr val="tx1"/>
                </a:solidFill>
              </a:rPr>
              <a:t>Para </a:t>
            </a:r>
            <a:r>
              <a:rPr lang="pt-BR" altLang="pt-BR" sz="2000" dirty="0">
                <a:solidFill>
                  <a:schemeClr val="tx1"/>
                </a:solidFill>
              </a:rPr>
              <a:t>calcular o esforço é necessário conhecer quantos pontos </a:t>
            </a:r>
            <a:r>
              <a:rPr lang="pt-BR" altLang="pt-BR" sz="2000" dirty="0" smtClean="0">
                <a:solidFill>
                  <a:schemeClr val="tx1"/>
                </a:solidFill>
              </a:rPr>
              <a:t>de função </a:t>
            </a:r>
            <a:r>
              <a:rPr lang="pt-BR" altLang="pt-BR" sz="2000" dirty="0">
                <a:solidFill>
                  <a:schemeClr val="tx1"/>
                </a:solidFill>
              </a:rPr>
              <a:t>são produzidos em uma hora e saber quantas horas de trabalho são consideradas em um mês na sua </a:t>
            </a:r>
            <a:r>
              <a:rPr lang="pt-BR" altLang="pt-BR" sz="2000" dirty="0" smtClean="0">
                <a:solidFill>
                  <a:schemeClr val="tx1"/>
                </a:solidFill>
              </a:rPr>
              <a:t>empresa;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Esforço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/>
          </a:bodyPr>
          <a:lstStyle/>
          <a:p>
            <a:r>
              <a:rPr lang="pt-BR" altLang="pt-BR" sz="2000" dirty="0" smtClean="0">
                <a:solidFill>
                  <a:schemeClr val="tx1"/>
                </a:solidFill>
              </a:rPr>
              <a:t>Temos </a:t>
            </a:r>
            <a:r>
              <a:rPr lang="pt-BR" altLang="pt-BR" sz="2000" dirty="0">
                <a:solidFill>
                  <a:schemeClr val="tx1"/>
                </a:solidFill>
              </a:rPr>
              <a:t>por base que a taxa de produtividade é media em hora por ponto de função (</a:t>
            </a:r>
            <a:r>
              <a:rPr lang="pt-BR" altLang="pt-BR" sz="2000" dirty="0" smtClean="0">
                <a:solidFill>
                  <a:schemeClr val="tx1"/>
                </a:solidFill>
              </a:rPr>
              <a:t>H/PF)</a:t>
            </a:r>
          </a:p>
          <a:p>
            <a:pPr algn="ctr"/>
            <a:endParaRPr lang="pt-BR" altLang="pt-BR" sz="2000" dirty="0" smtClean="0">
              <a:solidFill>
                <a:schemeClr val="tx1"/>
              </a:solidFill>
            </a:endParaRPr>
          </a:p>
          <a:p>
            <a:r>
              <a:rPr lang="pt-BR" altLang="pt-BR" sz="2000" b="1" dirty="0" smtClean="0">
                <a:solidFill>
                  <a:schemeClr val="tx1"/>
                </a:solidFill>
              </a:rPr>
              <a:t>Cada </a:t>
            </a:r>
            <a:r>
              <a:rPr lang="pt-BR" altLang="pt-BR" sz="2000" b="1" dirty="0">
                <a:solidFill>
                  <a:schemeClr val="tx1"/>
                </a:solidFill>
              </a:rPr>
              <a:t>linguagem ou tecnologia demandam um esforço diferente, </a:t>
            </a:r>
            <a:r>
              <a:rPr lang="pt-BR" altLang="pt-BR" sz="2000" dirty="0">
                <a:solidFill>
                  <a:schemeClr val="tx1"/>
                </a:solidFill>
              </a:rPr>
              <a:t>essas características não influenciam nos pontos de função, mas sim no esforço que demanda produzir cada ponto de função</a:t>
            </a:r>
          </a:p>
          <a:p>
            <a:endParaRPr lang="pt-BR" alt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Esforço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/>
          </a:bodyPr>
          <a:lstStyle/>
          <a:p>
            <a:r>
              <a:rPr lang="pt-BR" altLang="pt-BR" sz="2000" dirty="0" smtClean="0">
                <a:solidFill>
                  <a:schemeClr val="tx1"/>
                </a:solidFill>
              </a:rPr>
              <a:t>Veja abaixo a tabela especificando uma quantidade de números de Pontos de Função em relação a linguagem utilizada:</a:t>
            </a:r>
            <a:endParaRPr lang="pt-BR" altLang="pt-BR" sz="2000" dirty="0">
              <a:solidFill>
                <a:schemeClr val="tx1"/>
              </a:solidFill>
            </a:endParaRPr>
          </a:p>
          <a:p>
            <a:endParaRPr lang="pt-BR" altLang="pt-BR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00" y="3076826"/>
            <a:ext cx="4954476" cy="37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Esforço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pt-BR" altLang="pt-BR" sz="2000" dirty="0" smtClean="0">
                <a:solidFill>
                  <a:schemeClr val="tx1"/>
                </a:solidFill>
              </a:rPr>
              <a:t>Suponha que uma aplicação foi estimada para 48 pontos de função;</a:t>
            </a:r>
          </a:p>
          <a:p>
            <a:pPr marL="342900" indent="-342900">
              <a:buFontTx/>
              <a:buChar char="-"/>
            </a:pPr>
            <a:r>
              <a:rPr lang="pt-BR" altLang="pt-BR" sz="2000" dirty="0" smtClean="0">
                <a:solidFill>
                  <a:schemeClr val="tx1"/>
                </a:solidFill>
              </a:rPr>
              <a:t>A empresa adotou a linguagem Java como forma de trabalho;</a:t>
            </a:r>
            <a:endParaRPr lang="pt-BR" altLang="pt-BR" sz="2000" dirty="0">
              <a:solidFill>
                <a:schemeClr val="tx1"/>
              </a:solidFill>
            </a:endParaRPr>
          </a:p>
          <a:p>
            <a:pPr algn="ctr"/>
            <a:r>
              <a:rPr lang="pt-BR" altLang="pt-BR" sz="3000" b="1" dirty="0" smtClean="0">
                <a:solidFill>
                  <a:schemeClr val="tx1"/>
                </a:solidFill>
              </a:rPr>
              <a:t>Esforço = (48 PF x 6h/PF)</a:t>
            </a:r>
            <a:endParaRPr lang="pt-BR" altLang="pt-BR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altLang="pt-BR" sz="2000" b="1" dirty="0" smtClean="0">
                <a:solidFill>
                  <a:schemeClr val="tx1"/>
                </a:solidFill>
              </a:rPr>
              <a:t>*IMPORTANTE*</a:t>
            </a:r>
            <a:r>
              <a:rPr lang="pt-BR" altLang="pt-BR" sz="2000" dirty="0" smtClean="0">
                <a:solidFill>
                  <a:schemeClr val="tx1"/>
                </a:solidFill>
              </a:rPr>
              <a:t>: A empresa deve determinar a quantidade de horas gastas por ponto de função com base na experiência de projetos anteriores;</a:t>
            </a:r>
            <a:endParaRPr lang="pt-BR" altLang="pt-BR" sz="2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altLang="pt-BR" sz="2000" b="1" dirty="0" smtClean="0">
                <a:solidFill>
                  <a:schemeClr val="tx1"/>
                </a:solidFill>
              </a:rPr>
              <a:t>Efetuando o cálculo, verificamos que serão necessárias 288 horas de trabalho para finalizar o projeto a ser desenvolvido.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Prazo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A estimativa de prazo </a:t>
            </a:r>
            <a:r>
              <a:rPr lang="pt-BR" altLang="pt-BR" sz="2000" dirty="0">
                <a:solidFill>
                  <a:schemeClr val="tx1"/>
                </a:solidFill>
              </a:rPr>
              <a:t>é um fator crítico a ser determinado, pois </a:t>
            </a:r>
            <a:r>
              <a:rPr lang="pt-BR" altLang="pt-BR" sz="2000" dirty="0" smtClean="0">
                <a:solidFill>
                  <a:schemeClr val="tx1"/>
                </a:solidFill>
              </a:rPr>
              <a:t>está no mesmo nível de função que o recurso,  dependendo do mesmo;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Esta suposição é falha!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Alocar </a:t>
            </a:r>
            <a:r>
              <a:rPr lang="pt-BR" altLang="pt-BR" sz="2000" dirty="0">
                <a:solidFill>
                  <a:schemeClr val="tx1"/>
                </a:solidFill>
              </a:rPr>
              <a:t>mais dois desenvolvedores para o projeto </a:t>
            </a:r>
            <a:r>
              <a:rPr lang="pt-BR" altLang="pt-BR" sz="2000" b="1" dirty="0">
                <a:solidFill>
                  <a:schemeClr val="tx1"/>
                </a:solidFill>
              </a:rPr>
              <a:t>não</a:t>
            </a:r>
            <a:r>
              <a:rPr lang="pt-BR" altLang="pt-BR" sz="2000" dirty="0">
                <a:solidFill>
                  <a:schemeClr val="tx1"/>
                </a:solidFill>
              </a:rPr>
              <a:t> necessariamente implica que o mesmo irá durar </a:t>
            </a:r>
            <a:r>
              <a:rPr lang="pt-BR" altLang="pt-BR" sz="2000" b="1" dirty="0" smtClean="0">
                <a:solidFill>
                  <a:schemeClr val="tx1"/>
                </a:solidFill>
              </a:rPr>
              <a:t>metade do tempo original.</a:t>
            </a:r>
            <a:r>
              <a:rPr lang="pt-BR" alt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48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Prazo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4"/>
            <a:ext cx="7886700" cy="4806995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 smtClean="0">
                <a:solidFill>
                  <a:schemeClr val="tx1"/>
                </a:solidFill>
              </a:rPr>
              <a:t>Então, como devo calcular o prazo?</a:t>
            </a:r>
            <a:endParaRPr lang="pt-BR" alt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pt-BR" altLang="pt-BR" sz="1850" dirty="0" smtClean="0">
                <a:solidFill>
                  <a:schemeClr val="tx1"/>
                </a:solidFill>
              </a:rPr>
              <a:t>Em nosso exemplo, foi </a:t>
            </a:r>
            <a:r>
              <a:rPr lang="pt-BR" altLang="pt-BR" sz="1850" dirty="0">
                <a:solidFill>
                  <a:schemeClr val="tx1"/>
                </a:solidFill>
              </a:rPr>
              <a:t>definido que o esforço necessário para produzir a aplicação é de </a:t>
            </a:r>
            <a:r>
              <a:rPr lang="pt-BR" altLang="pt-BR" sz="1850" dirty="0" smtClean="0">
                <a:solidFill>
                  <a:schemeClr val="tx1"/>
                </a:solidFill>
              </a:rPr>
              <a:t>288 horas </a:t>
            </a:r>
            <a:r>
              <a:rPr lang="pt-BR" altLang="pt-BR" sz="1850" dirty="0">
                <a:solidFill>
                  <a:schemeClr val="tx1"/>
                </a:solidFill>
              </a:rPr>
              <a:t>ou três meses. </a:t>
            </a:r>
            <a:r>
              <a:rPr lang="pt-BR" altLang="pt-BR" sz="1850" dirty="0" smtClean="0">
                <a:solidFill>
                  <a:schemeClr val="tx1"/>
                </a:solidFill>
              </a:rPr>
              <a:t>Suponha que a linguagem já tenha sido escolhida tanto como a quantidade base de pontos de função;</a:t>
            </a:r>
            <a:endParaRPr lang="pt-BR" altLang="pt-BR" sz="1850" dirty="0">
              <a:solidFill>
                <a:schemeClr val="tx1"/>
              </a:solidFill>
            </a:endParaRP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pt-BR" altLang="pt-BR" sz="1850" dirty="0" smtClean="0">
                <a:solidFill>
                  <a:schemeClr val="tx1"/>
                </a:solidFill>
              </a:rPr>
              <a:t>Para solucionar este problema, a seguinte fórmula é utilizada:</a:t>
            </a:r>
            <a:endParaRPr lang="pt-BR" altLang="pt-BR" sz="2000" i="1" dirty="0"/>
          </a:p>
          <a:p>
            <a:pPr algn="ctr"/>
            <a:endParaRPr lang="pt-BR" altLang="pt-BR" sz="2000" dirty="0" smtClean="0"/>
          </a:p>
          <a:p>
            <a:pPr algn="just"/>
            <a:endParaRPr lang="pt-BR" altLang="pt-BR" sz="2000" dirty="0">
              <a:solidFill>
                <a:schemeClr val="tx1"/>
              </a:solidFill>
            </a:endParaRPr>
          </a:p>
          <a:p>
            <a:pPr algn="just"/>
            <a:r>
              <a:rPr lang="pt-BR" altLang="pt-BR" sz="2000" dirty="0" smtClean="0">
                <a:solidFill>
                  <a:schemeClr val="tx1"/>
                </a:solidFill>
              </a:rPr>
              <a:t>Que aplicando ao nosso exemplos, vamos obter: PRAZO = 288/2 = </a:t>
            </a:r>
            <a:r>
              <a:rPr lang="pt-BR" altLang="pt-BR" sz="2000" b="1" dirty="0" smtClean="0">
                <a:solidFill>
                  <a:schemeClr val="tx1"/>
                </a:solidFill>
              </a:rPr>
              <a:t>144 horas</a:t>
            </a:r>
            <a:r>
              <a:rPr lang="pt-BR" altLang="pt-BR" sz="2000" dirty="0" smtClean="0">
                <a:solidFill>
                  <a:schemeClr val="tx1"/>
                </a:solidFill>
              </a:rPr>
              <a:t>, onde 2 é a quantidade de pessoas envolvidas no projeto;</a:t>
            </a:r>
            <a:endParaRPr lang="pt-BR" altLang="pt-B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59" y="4450175"/>
            <a:ext cx="31496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Alguns Motivos...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3326" y="1532586"/>
            <a:ext cx="8062025" cy="5151549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- Controlar </a:t>
            </a:r>
            <a:r>
              <a:rPr lang="pt-BR" sz="2000" dirty="0">
                <a:solidFill>
                  <a:schemeClr val="tx1"/>
                </a:solidFill>
              </a:rPr>
              <a:t>o </a:t>
            </a:r>
            <a:r>
              <a:rPr lang="pt-BR" sz="2000" dirty="0" smtClean="0">
                <a:solidFill>
                  <a:schemeClr val="tx1"/>
                </a:solidFill>
              </a:rPr>
              <a:t>andamento </a:t>
            </a:r>
            <a:r>
              <a:rPr lang="pt-BR" sz="2000" dirty="0">
                <a:solidFill>
                  <a:schemeClr val="tx1"/>
                </a:solidFill>
              </a:rPr>
              <a:t>da produtividade de um determinado </a:t>
            </a:r>
            <a:r>
              <a:rPr lang="pt-BR" sz="2000" dirty="0" smtClean="0">
                <a:solidFill>
                  <a:schemeClr val="tx1"/>
                </a:solidFill>
              </a:rPr>
              <a:t>Software;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- Realizar </a:t>
            </a:r>
            <a:r>
              <a:rPr lang="pt-BR" sz="2000" dirty="0">
                <a:solidFill>
                  <a:schemeClr val="tx1"/>
                </a:solidFill>
              </a:rPr>
              <a:t>a medição do </a:t>
            </a:r>
            <a:r>
              <a:rPr lang="pt-BR" sz="2000" dirty="0" smtClean="0">
                <a:solidFill>
                  <a:schemeClr val="tx1"/>
                </a:solidFill>
              </a:rPr>
              <a:t>tamanho </a:t>
            </a:r>
            <a:r>
              <a:rPr lang="pt-BR" sz="2000" dirty="0">
                <a:solidFill>
                  <a:schemeClr val="tx1"/>
                </a:solidFill>
              </a:rPr>
              <a:t>funcional do software e com isso </a:t>
            </a:r>
            <a:r>
              <a:rPr lang="pt-BR" sz="2000" dirty="0" smtClean="0">
                <a:solidFill>
                  <a:schemeClr val="tx1"/>
                </a:solidFill>
              </a:rPr>
              <a:t>estimar</a:t>
            </a:r>
            <a:r>
              <a:rPr lang="pt-BR" sz="2000" dirty="0">
                <a:solidFill>
                  <a:schemeClr val="tx1"/>
                </a:solidFill>
              </a:rPr>
              <a:t>, custo, esforço e </a:t>
            </a:r>
            <a:r>
              <a:rPr lang="pt-BR" sz="2000" dirty="0" smtClean="0">
                <a:solidFill>
                  <a:schemeClr val="tx1"/>
                </a:solidFill>
              </a:rPr>
              <a:t>prazo;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Sabendo </a:t>
            </a:r>
            <a:r>
              <a:rPr lang="pt-BR" sz="2000" dirty="0">
                <a:solidFill>
                  <a:schemeClr val="tx1"/>
                </a:solidFill>
              </a:rPr>
              <a:t>o tamanho funcional de um software é </a:t>
            </a:r>
            <a:r>
              <a:rPr lang="pt-BR" sz="2000" dirty="0" smtClean="0">
                <a:solidFill>
                  <a:schemeClr val="tx1"/>
                </a:solidFill>
              </a:rPr>
              <a:t>possível </a:t>
            </a:r>
            <a:r>
              <a:rPr lang="pt-BR" sz="2000" dirty="0">
                <a:solidFill>
                  <a:schemeClr val="tx1"/>
                </a:solidFill>
              </a:rPr>
              <a:t>realizar </a:t>
            </a:r>
            <a:r>
              <a:rPr lang="pt-BR" sz="2000" dirty="0" smtClean="0">
                <a:solidFill>
                  <a:schemeClr val="tx1"/>
                </a:solidFill>
              </a:rPr>
              <a:t>comparações;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07" y="4700790"/>
            <a:ext cx="3450793" cy="19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Prazo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 smtClean="0">
                <a:solidFill>
                  <a:schemeClr val="tx1"/>
                </a:solidFill>
              </a:rPr>
              <a:t>Então, como devo calcular o prazo?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pt-BR" altLang="pt-BR" sz="1850" dirty="0" smtClean="0">
                <a:solidFill>
                  <a:schemeClr val="tx1"/>
                </a:solidFill>
              </a:rPr>
              <a:t>Se cada desenvolvedor irá gastar </a:t>
            </a:r>
            <a:r>
              <a:rPr lang="pt-BR" altLang="pt-BR" sz="1850" b="1" dirty="0" smtClean="0">
                <a:solidFill>
                  <a:schemeClr val="tx1"/>
                </a:solidFill>
              </a:rPr>
              <a:t>144 horas</a:t>
            </a:r>
            <a:r>
              <a:rPr lang="pt-BR" altLang="pt-BR" sz="1850" dirty="0" smtClean="0">
                <a:solidFill>
                  <a:schemeClr val="tx1"/>
                </a:solidFill>
              </a:rPr>
              <a:t> para o desenvolvimento, considere:	</a:t>
            </a:r>
            <a:endParaRPr lang="pt-BR" altLang="pt-BR" sz="1800" dirty="0">
              <a:solidFill>
                <a:schemeClr val="tx1"/>
              </a:solidFill>
            </a:endParaRPr>
          </a:p>
          <a:p>
            <a:pPr lvl="1" indent="0" algn="ctr"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PRAZO = 144 horas / </a:t>
            </a:r>
            <a:r>
              <a:rPr lang="pt-BR" altLang="pt-BR" sz="1800" b="1" dirty="0" smtClean="0">
                <a:solidFill>
                  <a:schemeClr val="tx1"/>
                </a:solidFill>
              </a:rPr>
              <a:t>4 horas (</a:t>
            </a:r>
            <a:r>
              <a:rPr lang="pt-BR" altLang="pt-BR" sz="1800" b="1" dirty="0" err="1" smtClean="0">
                <a:solidFill>
                  <a:schemeClr val="tx1"/>
                </a:solidFill>
              </a:rPr>
              <a:t>Qtd</a:t>
            </a:r>
            <a:r>
              <a:rPr lang="pt-BR" altLang="pt-BR" sz="1800" b="1" dirty="0">
                <a:solidFill>
                  <a:schemeClr val="tx1"/>
                </a:solidFill>
              </a:rPr>
              <a:t>. de horas trabalhadas por </a:t>
            </a:r>
            <a:r>
              <a:rPr lang="pt-BR" altLang="pt-BR" sz="1800" b="1" dirty="0" smtClean="0">
                <a:solidFill>
                  <a:schemeClr val="tx1"/>
                </a:solidFill>
              </a:rPr>
              <a:t>dia)</a:t>
            </a:r>
            <a:endParaRPr lang="pt-BR" altLang="pt-BR" sz="1800" dirty="0">
              <a:solidFill>
                <a:schemeClr val="tx1"/>
              </a:solidFill>
            </a:endParaRPr>
          </a:p>
          <a:p>
            <a:pPr lvl="1" indent="0" algn="ctr"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PRAZO = </a:t>
            </a:r>
            <a:r>
              <a:rPr lang="pt-BR" altLang="pt-BR" sz="1800" b="1" dirty="0" smtClean="0">
                <a:solidFill>
                  <a:schemeClr val="tx1"/>
                </a:solidFill>
              </a:rPr>
              <a:t>36 dias</a:t>
            </a:r>
            <a:endParaRPr lang="pt-BR" altLang="pt-BR" sz="1800" b="1" dirty="0">
              <a:solidFill>
                <a:schemeClr val="tx1"/>
              </a:solidFill>
            </a:endParaRPr>
          </a:p>
          <a:p>
            <a:pPr marL="857250" lvl="1" indent="-342900" algn="just"/>
            <a:r>
              <a:rPr lang="pt-BR" altLang="pt-BR" sz="1850" dirty="0" smtClean="0">
                <a:solidFill>
                  <a:schemeClr val="tx1"/>
                </a:solidFill>
              </a:rPr>
              <a:t>Agora, devemos dividir este resultado pela quantidade de dias que serão trabalhados (por exemplo, somente dias uteis);</a:t>
            </a:r>
          </a:p>
          <a:p>
            <a:pPr lvl="1" indent="0" algn="ctr">
              <a:buNone/>
            </a:pPr>
            <a:r>
              <a:rPr lang="pt-BR" altLang="pt-BR" sz="2000" b="1" dirty="0">
                <a:solidFill>
                  <a:schemeClr val="tx1"/>
                </a:solidFill>
              </a:rPr>
              <a:t>PRAZO = 36 </a:t>
            </a:r>
            <a:r>
              <a:rPr lang="pt-BR" altLang="pt-BR" sz="2000" b="1" dirty="0" smtClean="0">
                <a:solidFill>
                  <a:schemeClr val="tx1"/>
                </a:solidFill>
              </a:rPr>
              <a:t>dias / 22 dias úteis</a:t>
            </a:r>
            <a:endParaRPr lang="pt-BR" altLang="pt-BR" sz="2000" b="1" dirty="0">
              <a:solidFill>
                <a:schemeClr val="tx1"/>
              </a:solidFill>
            </a:endParaRPr>
          </a:p>
          <a:p>
            <a:pPr lvl="1" indent="0" algn="ctr">
              <a:buNone/>
            </a:pPr>
            <a:r>
              <a:rPr lang="pt-BR" altLang="pt-BR" sz="2000" b="1" dirty="0" smtClean="0">
                <a:solidFill>
                  <a:schemeClr val="tx1"/>
                </a:solidFill>
              </a:rPr>
              <a:t>PRAZO </a:t>
            </a:r>
            <a:r>
              <a:rPr lang="pt-BR" altLang="pt-BR" sz="2000" b="1" dirty="0">
                <a:solidFill>
                  <a:schemeClr val="tx1"/>
                </a:solidFill>
              </a:rPr>
              <a:t>= </a:t>
            </a:r>
            <a:r>
              <a:rPr lang="pt-BR" altLang="pt-BR" sz="2000" b="1" dirty="0" smtClean="0">
                <a:solidFill>
                  <a:schemeClr val="tx1"/>
                </a:solidFill>
              </a:rPr>
              <a:t>1,7 mês(es)</a:t>
            </a:r>
            <a:endParaRPr lang="pt-BR" altLang="pt-B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Custo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altLang="pt-BR" sz="2000" b="1" dirty="0" smtClean="0">
                <a:solidFill>
                  <a:schemeClr val="tx1"/>
                </a:solidFill>
              </a:rPr>
              <a:t>* IMPORTANTE *</a:t>
            </a:r>
            <a:endParaRPr lang="pt-BR" altLang="pt-BR" sz="20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A </a:t>
            </a:r>
            <a:r>
              <a:rPr lang="pt-BR" altLang="pt-BR" sz="2000" dirty="0">
                <a:solidFill>
                  <a:schemeClr val="tx1"/>
                </a:solidFill>
              </a:rPr>
              <a:t>estimativa </a:t>
            </a:r>
            <a:r>
              <a:rPr lang="pt-BR" altLang="pt-BR" sz="2000" dirty="0" smtClean="0">
                <a:solidFill>
                  <a:schemeClr val="tx1"/>
                </a:solidFill>
              </a:rPr>
              <a:t>de </a:t>
            </a:r>
            <a:r>
              <a:rPr lang="pt-BR" altLang="pt-BR" sz="2000" dirty="0">
                <a:solidFill>
                  <a:schemeClr val="tx1"/>
                </a:solidFill>
              </a:rPr>
              <a:t>custo de um projeto é a informação primordial na hora de elaborar uma </a:t>
            </a:r>
            <a:r>
              <a:rPr lang="pt-BR" altLang="pt-BR" sz="2000" dirty="0" smtClean="0">
                <a:solidFill>
                  <a:schemeClr val="tx1"/>
                </a:solidFill>
              </a:rPr>
              <a:t>proposta;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O valor informado ao cliente </a:t>
            </a:r>
            <a:r>
              <a:rPr lang="pt-BR" altLang="pt-BR" sz="2000" dirty="0">
                <a:solidFill>
                  <a:schemeClr val="tx1"/>
                </a:solidFill>
              </a:rPr>
              <a:t>não pode exceder as expectativas </a:t>
            </a:r>
            <a:r>
              <a:rPr lang="pt-BR" altLang="pt-BR" sz="2000" dirty="0" smtClean="0">
                <a:solidFill>
                  <a:schemeClr val="tx1"/>
                </a:solidFill>
              </a:rPr>
              <a:t>e </a:t>
            </a:r>
            <a:r>
              <a:rPr lang="pt-BR" altLang="pt-BR" sz="2000" dirty="0">
                <a:solidFill>
                  <a:schemeClr val="tx1"/>
                </a:solidFill>
              </a:rPr>
              <a:t>nem tão pouco ter um valor inferior ao necessário para o funcionamento da </a:t>
            </a:r>
            <a:r>
              <a:rPr lang="pt-BR" altLang="pt-BR" sz="2000" dirty="0" smtClean="0">
                <a:solidFill>
                  <a:schemeClr val="tx1"/>
                </a:solidFill>
              </a:rPr>
              <a:t>empresa;</a:t>
            </a:r>
            <a:r>
              <a:rPr lang="pt-BR" alt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 último tópico é o mais difícil de ser seguido, devido ao fato de que poucas empresas se atentam a investir em tecnologia, mesmo nos dias atuais;</a:t>
            </a:r>
            <a:endParaRPr lang="pt-BR" altLang="pt-B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pt-BR" altLang="pt-B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Custo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 fontScale="5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900" b="1" dirty="0" smtClean="0">
                <a:solidFill>
                  <a:schemeClr val="tx1"/>
                </a:solidFill>
              </a:rPr>
              <a:t>Então, como devo calcular o custo?</a:t>
            </a:r>
          </a:p>
          <a:p>
            <a:pPr algn="ctr"/>
            <a:r>
              <a:rPr lang="pt-BR" altLang="pt-BR" sz="2800" dirty="0">
                <a:solidFill>
                  <a:schemeClr val="tx1"/>
                </a:solidFill>
              </a:rPr>
              <a:t>Como na determinação do esforço o custo também é estimado a partir de dados da empresa, neste caso é necessário ter o </a:t>
            </a:r>
            <a:r>
              <a:rPr lang="pt-BR" altLang="pt-BR" sz="2800" b="1" dirty="0">
                <a:solidFill>
                  <a:schemeClr val="tx1"/>
                </a:solidFill>
              </a:rPr>
              <a:t>conhecimento</a:t>
            </a:r>
            <a:r>
              <a:rPr lang="pt-BR" altLang="pt-BR" sz="2800" dirty="0">
                <a:solidFill>
                  <a:schemeClr val="tx1"/>
                </a:solidFill>
              </a:rPr>
              <a:t> do </a:t>
            </a:r>
            <a:r>
              <a:rPr lang="pt-BR" altLang="pt-BR" sz="2800" b="1" dirty="0">
                <a:solidFill>
                  <a:schemeClr val="tx1"/>
                </a:solidFill>
              </a:rPr>
              <a:t>custo da hora da equipe de desenvolvimento</a:t>
            </a:r>
            <a:r>
              <a:rPr lang="pt-BR" altLang="pt-BR" sz="2800" dirty="0">
                <a:solidFill>
                  <a:schemeClr val="tx1"/>
                </a:solidFill>
              </a:rPr>
              <a:t> ou o </a:t>
            </a:r>
            <a:r>
              <a:rPr lang="pt-BR" altLang="pt-BR" sz="2800" b="1" dirty="0">
                <a:solidFill>
                  <a:schemeClr val="tx1"/>
                </a:solidFill>
              </a:rPr>
              <a:t>valor de um ponto de função </a:t>
            </a:r>
            <a:r>
              <a:rPr lang="pt-BR" altLang="pt-BR" sz="2800" dirty="0">
                <a:solidFill>
                  <a:schemeClr val="tx1"/>
                </a:solidFill>
              </a:rPr>
              <a:t>para sua empresa. </a:t>
            </a:r>
            <a:endParaRPr lang="pt-BR" altLang="pt-BR" sz="2800" dirty="0"/>
          </a:p>
          <a:p>
            <a:pPr algn="ctr"/>
            <a:r>
              <a:rPr lang="pt-BR" altLang="pt-BR" sz="2800" dirty="0">
                <a:solidFill>
                  <a:schemeClr val="tx1"/>
                </a:solidFill>
              </a:rPr>
              <a:t>O custo é dado por: </a:t>
            </a:r>
          </a:p>
          <a:p>
            <a:pPr algn="ctr"/>
            <a:r>
              <a:rPr lang="pt-BR" altLang="pt-BR" sz="2800" b="1" dirty="0">
                <a:solidFill>
                  <a:schemeClr val="tx1"/>
                </a:solidFill>
              </a:rPr>
              <a:t>Custo por hora </a:t>
            </a:r>
            <a:r>
              <a:rPr lang="pt-BR" altLang="pt-BR" sz="2800" b="1" dirty="0" smtClean="0">
                <a:solidFill>
                  <a:schemeClr val="tx1"/>
                </a:solidFill>
              </a:rPr>
              <a:t>x Hora </a:t>
            </a:r>
            <a:r>
              <a:rPr lang="pt-BR" altLang="pt-BR" sz="2800" b="1" dirty="0">
                <a:solidFill>
                  <a:schemeClr val="tx1"/>
                </a:solidFill>
              </a:rPr>
              <a:t>por ponto de função </a:t>
            </a:r>
          </a:p>
          <a:p>
            <a:pPr algn="ctr"/>
            <a:r>
              <a:rPr lang="pt-BR" altLang="pt-BR" sz="2800" b="1" dirty="0">
                <a:solidFill>
                  <a:schemeClr val="tx1"/>
                </a:solidFill>
              </a:rPr>
              <a:t>(C/H x H/PF</a:t>
            </a:r>
            <a:r>
              <a:rPr lang="pt-BR" altLang="pt-BR" sz="2800" b="1" dirty="0" smtClean="0">
                <a:solidFill>
                  <a:schemeClr val="tx1"/>
                </a:solidFill>
              </a:rPr>
              <a:t>)</a:t>
            </a:r>
            <a:endParaRPr lang="pt-BR" altLang="pt-BR" sz="2800" b="1" dirty="0">
              <a:solidFill>
                <a:schemeClr val="tx1"/>
              </a:solidFill>
            </a:endParaRPr>
          </a:p>
          <a:p>
            <a:pPr algn="ctr"/>
            <a:endParaRPr lang="pt-BR" altLang="pt-BR" sz="2800" dirty="0">
              <a:solidFill>
                <a:schemeClr val="tx1"/>
              </a:solidFill>
            </a:endParaRPr>
          </a:p>
          <a:p>
            <a:pPr algn="ctr"/>
            <a:r>
              <a:rPr lang="pt-BR" altLang="pt-BR" sz="2800" dirty="0" smtClean="0">
                <a:solidFill>
                  <a:schemeClr val="tx1"/>
                </a:solidFill>
              </a:rPr>
              <a:t>Após este cálculo, obtemos o valor por Ponto de Função</a:t>
            </a:r>
            <a:endParaRPr lang="pt-BR" altLang="pt-B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Custo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 fontScale="47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900" b="1" dirty="0" smtClean="0">
                <a:solidFill>
                  <a:schemeClr val="tx1"/>
                </a:solidFill>
              </a:rPr>
              <a:t>Exemplo:</a:t>
            </a:r>
          </a:p>
          <a:p>
            <a:pPr algn="ctr"/>
            <a:r>
              <a:rPr lang="pt-BR" altLang="pt-BR" sz="3200" dirty="0">
                <a:solidFill>
                  <a:schemeClr val="tx1"/>
                </a:solidFill>
              </a:rPr>
              <a:t>Suponha que a hora de trabalho </a:t>
            </a:r>
            <a:r>
              <a:rPr lang="pt-BR" altLang="pt-BR" sz="3200" dirty="0" smtClean="0">
                <a:solidFill>
                  <a:schemeClr val="tx1"/>
                </a:solidFill>
              </a:rPr>
              <a:t>custe </a:t>
            </a:r>
            <a:r>
              <a:rPr lang="pt-BR" altLang="pt-BR" sz="3200" b="1" dirty="0">
                <a:solidFill>
                  <a:schemeClr val="tx1"/>
                </a:solidFill>
              </a:rPr>
              <a:t>R$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20,00 </a:t>
            </a:r>
            <a:r>
              <a:rPr lang="pt-BR" altLang="pt-BR" sz="3200" dirty="0">
                <a:solidFill>
                  <a:schemeClr val="tx1"/>
                </a:solidFill>
              </a:rPr>
              <a:t>e como é produzido </a:t>
            </a:r>
            <a:r>
              <a:rPr lang="pt-BR" altLang="pt-BR" sz="3200" b="1" dirty="0">
                <a:solidFill>
                  <a:schemeClr val="tx1"/>
                </a:solidFill>
              </a:rPr>
              <a:t>um ponto de função </a:t>
            </a:r>
            <a:r>
              <a:rPr lang="pt-BR" altLang="pt-BR" sz="3200" dirty="0">
                <a:solidFill>
                  <a:schemeClr val="tx1"/>
                </a:solidFill>
              </a:rPr>
              <a:t>a cada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seis horas </a:t>
            </a:r>
            <a:r>
              <a:rPr lang="pt-BR" altLang="pt-BR" sz="3200" dirty="0" smtClean="0">
                <a:solidFill>
                  <a:schemeClr val="tx1"/>
                </a:solidFill>
              </a:rPr>
              <a:t>(conforme tabela) o </a:t>
            </a:r>
            <a:r>
              <a:rPr lang="pt-BR" altLang="pt-BR" sz="3200" dirty="0">
                <a:solidFill>
                  <a:schemeClr val="tx1"/>
                </a:solidFill>
              </a:rPr>
              <a:t>valor do ponto de função é de </a:t>
            </a:r>
            <a:r>
              <a:rPr lang="pt-BR" altLang="pt-BR" sz="3200" b="1" dirty="0">
                <a:solidFill>
                  <a:schemeClr val="tx1"/>
                </a:solidFill>
              </a:rPr>
              <a:t>R$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120,00</a:t>
            </a:r>
            <a:r>
              <a:rPr lang="pt-BR" altLang="pt-BR" sz="32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pt-BR" altLang="pt-BR" sz="3200" dirty="0">
                <a:solidFill>
                  <a:schemeClr val="tx1"/>
                </a:solidFill>
              </a:rPr>
              <a:t>Estimamos que os esforços necessários para produzir nossa aplicação são de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288 horas (1,7 mês para 2 desenvolvedores) </a:t>
            </a:r>
            <a:r>
              <a:rPr lang="pt-BR" altLang="pt-BR" sz="3200" dirty="0">
                <a:solidFill>
                  <a:schemeClr val="tx1"/>
                </a:solidFill>
              </a:rPr>
              <a:t>e a mesma possui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48 </a:t>
            </a:r>
            <a:r>
              <a:rPr lang="pt-BR" altLang="pt-BR" sz="3200" b="1" dirty="0">
                <a:solidFill>
                  <a:schemeClr val="tx1"/>
                </a:solidFill>
              </a:rPr>
              <a:t>pontos de função</a:t>
            </a:r>
            <a:r>
              <a:rPr lang="pt-BR" altLang="pt-BR" sz="3200" dirty="0">
                <a:solidFill>
                  <a:schemeClr val="tx1"/>
                </a:solidFill>
              </a:rPr>
              <a:t>. </a:t>
            </a:r>
            <a:endParaRPr lang="pt-BR" altLang="pt-BR" sz="3200" dirty="0" smtClean="0">
              <a:solidFill>
                <a:schemeClr val="tx1"/>
              </a:solidFill>
            </a:endParaRPr>
          </a:p>
          <a:p>
            <a:pPr algn="ctr"/>
            <a:endParaRPr lang="pt-BR" altLang="pt-BR" sz="3200" dirty="0">
              <a:solidFill>
                <a:schemeClr val="tx1"/>
              </a:solidFill>
            </a:endParaRPr>
          </a:p>
          <a:p>
            <a:pPr algn="ctr"/>
            <a:r>
              <a:rPr lang="pt-BR" altLang="pt-BR" sz="3200" b="1" dirty="0">
                <a:solidFill>
                  <a:schemeClr val="tx1"/>
                </a:solidFill>
              </a:rPr>
              <a:t>Custo =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(48 </a:t>
            </a:r>
            <a:r>
              <a:rPr lang="pt-BR" altLang="pt-BR" sz="3200" b="1" dirty="0">
                <a:solidFill>
                  <a:schemeClr val="tx1"/>
                </a:solidFill>
              </a:rPr>
              <a:t>x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120,00</a:t>
            </a:r>
            <a:r>
              <a:rPr lang="pt-BR" altLang="pt-BR" sz="3200" b="1" dirty="0">
                <a:solidFill>
                  <a:schemeClr val="tx1"/>
                </a:solidFill>
              </a:rPr>
              <a:t>) </a:t>
            </a:r>
          </a:p>
          <a:p>
            <a:pPr algn="ctr"/>
            <a:endParaRPr lang="pt-BR" altLang="pt-BR" sz="3200" dirty="0">
              <a:solidFill>
                <a:schemeClr val="tx1"/>
              </a:solidFill>
            </a:endParaRPr>
          </a:p>
          <a:p>
            <a:pPr algn="ctr"/>
            <a:r>
              <a:rPr lang="pt-BR" altLang="pt-BR" sz="3200" dirty="0">
                <a:solidFill>
                  <a:schemeClr val="tx1"/>
                </a:solidFill>
              </a:rPr>
              <a:t>Podemos assim inferir que a aplicação tem um custo de aproximadamente </a:t>
            </a:r>
            <a:r>
              <a:rPr lang="pt-BR" altLang="pt-BR" sz="3200" b="1" dirty="0">
                <a:solidFill>
                  <a:schemeClr val="tx1"/>
                </a:solidFill>
              </a:rPr>
              <a:t>R$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5.760,00</a:t>
            </a:r>
            <a:r>
              <a:rPr lang="pt-BR" alt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76029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latin typeface="+mj-lt"/>
              </a:rPr>
              <a:t>Exemplo</a:t>
            </a:r>
            <a:r>
              <a:rPr lang="pt-BR" sz="8000" b="1" dirty="0" smtClean="0">
                <a:solidFill>
                  <a:srgbClr val="DD462F"/>
                </a:solidFill>
                <a:latin typeface="+mj-lt"/>
              </a:rPr>
              <a:t>:</a:t>
            </a:r>
            <a:endParaRPr lang="pt-BR" sz="8000" b="1" dirty="0">
              <a:solidFill>
                <a:srgbClr val="DD46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0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Diagrama de Caso de Uso</a:t>
            </a:r>
            <a:endParaRPr lang="pt-BR" sz="36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" y="1352282"/>
            <a:ext cx="9058717" cy="4960086"/>
          </a:xfrm>
        </p:spPr>
      </p:pic>
    </p:spTree>
    <p:extLst>
      <p:ext uri="{BB962C8B-B14F-4D97-AF65-F5344CB8AC3E}">
        <p14:creationId xmlns:p14="http://schemas.microsoft.com/office/powerpoint/2010/main" val="40989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MRN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5" y="1583787"/>
            <a:ext cx="8515350" cy="5169318"/>
          </a:xfrm>
        </p:spPr>
      </p:pic>
    </p:spTree>
    <p:extLst>
      <p:ext uri="{BB962C8B-B14F-4D97-AF65-F5344CB8AC3E}">
        <p14:creationId xmlns:p14="http://schemas.microsoft.com/office/powerpoint/2010/main" val="30833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Identificando as Funções no Caso 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pt-BR" sz="2200" b="1" dirty="0" smtClean="0">
                <a:solidFill>
                  <a:schemeClr val="tx1"/>
                </a:solidFill>
              </a:rPr>
              <a:t>Função Tipo de Dados (ALI ou AIE)</a:t>
            </a:r>
          </a:p>
          <a:p>
            <a:r>
              <a:rPr lang="pt-BR" sz="2200" dirty="0" smtClean="0">
                <a:solidFill>
                  <a:schemeClr val="tx1"/>
                </a:solidFill>
              </a:rPr>
              <a:t>	- Linguagem : ALI</a:t>
            </a:r>
            <a:br>
              <a:rPr lang="pt-BR" sz="2200" dirty="0" smtClean="0">
                <a:solidFill>
                  <a:schemeClr val="tx1"/>
                </a:solidFill>
              </a:rPr>
            </a:br>
            <a:r>
              <a:rPr lang="pt-BR" sz="2200" dirty="0" smtClean="0">
                <a:solidFill>
                  <a:schemeClr val="tx1"/>
                </a:solidFill>
              </a:rPr>
              <a:t>	   TD </a:t>
            </a:r>
            <a:r>
              <a:rPr lang="pt-BR" sz="2200" dirty="0">
                <a:solidFill>
                  <a:schemeClr val="tx1"/>
                </a:solidFill>
              </a:rPr>
              <a:t>= </a:t>
            </a:r>
            <a:r>
              <a:rPr lang="pt-BR" sz="2200" dirty="0" smtClean="0">
                <a:solidFill>
                  <a:schemeClr val="tx1"/>
                </a:solidFill>
              </a:rPr>
              <a:t>3</a:t>
            </a:r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200" dirty="0" smtClean="0">
                <a:solidFill>
                  <a:schemeClr val="tx1"/>
                </a:solidFill>
              </a:rPr>
              <a:t>TR </a:t>
            </a:r>
            <a:r>
              <a:rPr lang="pt-BR" sz="2200" dirty="0">
                <a:solidFill>
                  <a:schemeClr val="tx1"/>
                </a:solidFill>
              </a:rPr>
              <a:t>= </a:t>
            </a:r>
            <a:r>
              <a:rPr lang="pt-BR" sz="2200" dirty="0" smtClean="0">
                <a:solidFill>
                  <a:schemeClr val="tx1"/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pt-BR" sz="2200" b="1" dirty="0" smtClean="0">
                <a:solidFill>
                  <a:schemeClr val="tx1"/>
                </a:solidFill>
              </a:rPr>
              <a:t>Função Tipo Transação (EE, SE ou CE)</a:t>
            </a:r>
          </a:p>
          <a:p>
            <a:pPr lvl="1" indent="0">
              <a:buNone/>
            </a:pPr>
            <a:r>
              <a:rPr lang="pt-BR" sz="2200" dirty="0" smtClean="0">
                <a:solidFill>
                  <a:schemeClr val="tx1"/>
                </a:solidFill>
              </a:rPr>
              <a:t>	- Cadastrar Linguagem : EE</a:t>
            </a:r>
            <a:br>
              <a:rPr lang="pt-BR" sz="2200" dirty="0" smtClean="0">
                <a:solidFill>
                  <a:schemeClr val="tx1"/>
                </a:solidFill>
              </a:rPr>
            </a:br>
            <a:r>
              <a:rPr lang="pt-BR" sz="2200" dirty="0" smtClean="0">
                <a:solidFill>
                  <a:schemeClr val="tx1"/>
                </a:solidFill>
              </a:rPr>
              <a:t>	   TD </a:t>
            </a:r>
            <a:r>
              <a:rPr lang="pt-BR" sz="2200" dirty="0">
                <a:solidFill>
                  <a:schemeClr val="tx1"/>
                </a:solidFill>
              </a:rPr>
              <a:t>= 3	</a:t>
            </a:r>
            <a:r>
              <a:rPr lang="pt-BR" sz="2200" dirty="0" smtClean="0">
                <a:solidFill>
                  <a:schemeClr val="tx1"/>
                </a:solidFill>
              </a:rPr>
              <a:t>AR = 1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38637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Linguagem(ALI):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4" y="5620057"/>
            <a:ext cx="7969457" cy="694586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2" y="1486816"/>
            <a:ext cx="4254566" cy="187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84" y="3824156"/>
            <a:ext cx="6045908" cy="107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38637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Cadastrar Linguagem(EE):</a:t>
            </a:r>
            <a:endParaRPr lang="pt-BR" sz="36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2" y="1378671"/>
            <a:ext cx="4251601" cy="199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87" y="3532806"/>
            <a:ext cx="5542902" cy="20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6" y="5712122"/>
            <a:ext cx="8154458" cy="7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Alguns Motivos...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- Com </a:t>
            </a:r>
            <a:r>
              <a:rPr lang="pt-BR" sz="2000" dirty="0">
                <a:solidFill>
                  <a:schemeClr val="tx1"/>
                </a:solidFill>
              </a:rPr>
              <a:t>a utilização da técnica é possível tomar decisões do tipo “</a:t>
            </a:r>
            <a:r>
              <a:rPr lang="pt-BR" sz="2000" dirty="0" err="1">
                <a:solidFill>
                  <a:schemeClr val="tx1"/>
                </a:solidFill>
              </a:rPr>
              <a:t>Make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or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Buy</a:t>
            </a:r>
            <a:r>
              <a:rPr lang="pt-BR" sz="2000" dirty="0">
                <a:solidFill>
                  <a:schemeClr val="tx1"/>
                </a:solidFill>
              </a:rPr>
              <a:t>”;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- Utilizar </a:t>
            </a:r>
            <a:r>
              <a:rPr lang="pt-BR" sz="2000" dirty="0">
                <a:solidFill>
                  <a:schemeClr val="tx1"/>
                </a:solidFill>
              </a:rPr>
              <a:t>a medida para fundamentar contratos de compra e venda de softwares ou contratar serviços.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07" y="4700790"/>
            <a:ext cx="3450793" cy="19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/>
          <p:cNvSpPr txBox="1">
            <a:spLocks/>
          </p:cNvSpPr>
          <p:nvPr/>
        </p:nvSpPr>
        <p:spPr>
          <a:xfrm>
            <a:off x="457200" y="64396"/>
            <a:ext cx="8058150" cy="122843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endParaRPr lang="pt-BR" sz="3600" b="1" dirty="0" smtClean="0"/>
          </a:p>
          <a:p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</a:rPr>
              <a:t>Contato</a:t>
            </a:r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</a:rPr>
              <a:t>Ruan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</a:rPr>
              <a:t>Nicolini</a:t>
            </a:r>
            <a:endParaRPr lang="pt-B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Font typeface="Arial" charset="0"/>
              <a:buNone/>
            </a:pPr>
            <a:endParaRPr lang="pt-B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ruannicolini@gmail.com</a:t>
            </a:r>
          </a:p>
          <a:p>
            <a:pPr marL="0" indent="0">
              <a:buFont typeface="Arial" charset="0"/>
              <a:buNone/>
            </a:pP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@</a:t>
            </a:r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RuanNicolini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://www.woodland.cl/images/mai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78" y="2356834"/>
            <a:ext cx="451211" cy="38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zeroarts.com.br/foto/jpg/noticias-galerias/full/56/1/novo-iacute-cone-do-twitter-vers-atilde-o-positiva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0" y="2878358"/>
            <a:ext cx="480945" cy="38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</a:rPr>
              <a:t>Vinicius Teixeira Rabbi</a:t>
            </a:r>
          </a:p>
          <a:p>
            <a:pPr marL="0" indent="0" algn="ctr">
              <a:buFont typeface="Arial" charset="0"/>
              <a:buNone/>
            </a:pPr>
            <a:endParaRPr lang="pt-B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viniciustrabbi@hotmail.com</a:t>
            </a:r>
          </a:p>
          <a:p>
            <a:pPr marL="0" indent="0">
              <a:buFont typeface="Arial" charset="0"/>
              <a:buNone/>
            </a:pP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/</a:t>
            </a:r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vinicius.teixeira.rabbi</a:t>
            </a: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 descr="http://www.woodland.cl/images/mai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19" y="2356834"/>
            <a:ext cx="451211" cy="38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facebook.com/images/fb_icon_325x3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44" y="2883281"/>
            <a:ext cx="391128" cy="3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Empresas Que Fazem Uso Da APF</a:t>
            </a:r>
            <a:endParaRPr lang="pt-BR" sz="36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6" y="1803042"/>
            <a:ext cx="2905703" cy="70566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54" y="1803042"/>
            <a:ext cx="2653953" cy="7056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12" y="1803042"/>
            <a:ext cx="2278780" cy="7056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" y="2696004"/>
            <a:ext cx="3247292" cy="12989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84" y="2986443"/>
            <a:ext cx="3165040" cy="73113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65" y="2986443"/>
            <a:ext cx="1781175" cy="6953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11" y="3994921"/>
            <a:ext cx="1119740" cy="121678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4" y="4331107"/>
            <a:ext cx="3297430" cy="63970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73" y="4090214"/>
            <a:ext cx="3063334" cy="11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59" y="2520812"/>
            <a:ext cx="3955022" cy="4131126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628651" y="1864262"/>
            <a:ext cx="633881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9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82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82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 smtClean="0">
                <a:solidFill>
                  <a:schemeClr val="tx1"/>
                </a:solidFill>
              </a:rPr>
              <a:t>COMO CALCULAR OS PONTOS DE FUNÇÃO?</a:t>
            </a:r>
            <a:endParaRPr lang="pt-BR" sz="3500" b="1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453325" y="51538"/>
            <a:ext cx="8062025" cy="120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r>
              <a:rPr lang="pt-BR" sz="3600" dirty="0" err="1" smtClean="0"/>
              <a:t>Ta</a:t>
            </a:r>
            <a:r>
              <a:rPr lang="pt-BR" sz="3600" dirty="0" smtClean="0"/>
              <a:t>! Mas...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0687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PASSO-A-PASSO</a:t>
            </a:r>
            <a:endParaRPr lang="pt-B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" y="1866497"/>
            <a:ext cx="868521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4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1º – Determinar o Tipo de Contagem;</a:t>
            </a:r>
            <a:endParaRPr lang="pt-B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" y="1905133"/>
            <a:ext cx="868521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92163" y="5184775"/>
            <a:ext cx="674687" cy="990600"/>
          </a:xfrm>
          <a:prstGeom prst="upArrow">
            <a:avLst>
              <a:gd name="adj1" fmla="val 35056"/>
              <a:gd name="adj2" fmla="val 5176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1446</Words>
  <Application>Microsoft Office PowerPoint</Application>
  <PresentationFormat>Apresentação na tela (4:3)</PresentationFormat>
  <Paragraphs>166</Paragraphs>
  <Slides>50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Segoe UI</vt:lpstr>
      <vt:lpstr>Segoe UI Light</vt:lpstr>
      <vt:lpstr>Welcome to PowerPoint_TP102923943</vt:lpstr>
      <vt:lpstr>ANÁLISE DE PONTO DE FUNÇÃO</vt:lpstr>
      <vt:lpstr>Análise de Pontos de Função</vt:lpstr>
      <vt:lpstr>Por Que Medir Software?</vt:lpstr>
      <vt:lpstr>Alguns Motivos...</vt:lpstr>
      <vt:lpstr>Alguns Motivos...</vt:lpstr>
      <vt:lpstr>Empresas Que Fazem Uso Da APF</vt:lpstr>
      <vt:lpstr> </vt:lpstr>
      <vt:lpstr>PASSO-A-PASSO</vt:lpstr>
      <vt:lpstr>1º – Determinar o Tipo de Contagem;</vt:lpstr>
      <vt:lpstr>1º – Determinar o Tipo de Contagem:</vt:lpstr>
      <vt:lpstr>2º - Identificar;</vt:lpstr>
      <vt:lpstr>3º - Contar Funções;</vt:lpstr>
      <vt:lpstr>3.1 – Função do Tipo Dados</vt:lpstr>
      <vt:lpstr>Determinação da Complexidade</vt:lpstr>
      <vt:lpstr>Determinação da Complexidade</vt:lpstr>
      <vt:lpstr>Vejamos o exemplo:</vt:lpstr>
      <vt:lpstr>Tabela de Complexidade ALI e AIE</vt:lpstr>
      <vt:lpstr>Tabela de Contribuição ALI e AIE</vt:lpstr>
      <vt:lpstr>3.2 – Função Tipo Transação</vt:lpstr>
      <vt:lpstr>3.2.1 – Entradas Externas (EE)</vt:lpstr>
      <vt:lpstr>3.2.2 – Saídas Externas (SE)</vt:lpstr>
      <vt:lpstr>3.2.3 – Consultas Externas (CE)</vt:lpstr>
      <vt:lpstr>Determinação da Complexidade</vt:lpstr>
      <vt:lpstr>Determinação da Complexidade</vt:lpstr>
      <vt:lpstr>Tabela de Complexidade EE</vt:lpstr>
      <vt:lpstr>Tabela de Complexidade SE e CE</vt:lpstr>
      <vt:lpstr>Tabela de Contribuição EE, SE e CE</vt:lpstr>
      <vt:lpstr>4º - Contagem dos PF Não Ajustados;</vt:lpstr>
      <vt:lpstr>4º - Contagem dos PF Não Ajustados;</vt:lpstr>
      <vt:lpstr>5º - Valor do Fator de Ajuste;</vt:lpstr>
      <vt:lpstr>5º - Valor do Fator de Ajuste;</vt:lpstr>
      <vt:lpstr>6º - Número de PF Ajustados;</vt:lpstr>
      <vt:lpstr>Estimativas de Software</vt:lpstr>
      <vt:lpstr>Estimativas de Esforço</vt:lpstr>
      <vt:lpstr>Estimativas de Esforço</vt:lpstr>
      <vt:lpstr>Estimativas de Esforço</vt:lpstr>
      <vt:lpstr>Estimativas de Esforço</vt:lpstr>
      <vt:lpstr>Estimativas de Prazo</vt:lpstr>
      <vt:lpstr>Estimativas de Prazo</vt:lpstr>
      <vt:lpstr>Estimativas de Prazo</vt:lpstr>
      <vt:lpstr>Estimativas de Custo</vt:lpstr>
      <vt:lpstr>Estimativas de Custo</vt:lpstr>
      <vt:lpstr>Estimativas de Custo</vt:lpstr>
      <vt:lpstr>Apresentação do PowerPoint</vt:lpstr>
      <vt:lpstr>Diagrama de Caso de Uso</vt:lpstr>
      <vt:lpstr>MRN</vt:lpstr>
      <vt:lpstr>Identificando as Funções no Caso de Uso</vt:lpstr>
      <vt:lpstr>Linguagem(ALI):</vt:lpstr>
      <vt:lpstr>Cadastrar Linguagem(EE):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2014-03-15T12:16:55Z</dcterms:created>
  <dcterms:modified xsi:type="dcterms:W3CDTF">2014-07-06T01:59:37Z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