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56" r:id="rId3"/>
    <p:sldId id="273" r:id="rId4"/>
    <p:sldId id="287" r:id="rId5"/>
    <p:sldId id="288" r:id="rId6"/>
    <p:sldId id="295" r:id="rId7"/>
    <p:sldId id="289" r:id="rId8"/>
    <p:sldId id="291" r:id="rId9"/>
    <p:sldId id="290" r:id="rId10"/>
    <p:sldId id="366" r:id="rId11"/>
    <p:sldId id="367" r:id="rId12"/>
    <p:sldId id="368" r:id="rId13"/>
    <p:sldId id="364" r:id="rId14"/>
    <p:sldId id="365" r:id="rId15"/>
    <p:sldId id="363" r:id="rId16"/>
    <p:sldId id="362" r:id="rId17"/>
    <p:sldId id="361" r:id="rId18"/>
    <p:sldId id="392" r:id="rId19"/>
    <p:sldId id="369" r:id="rId20"/>
    <p:sldId id="370" r:id="rId21"/>
    <p:sldId id="372" r:id="rId22"/>
    <p:sldId id="374" r:id="rId23"/>
    <p:sldId id="375" r:id="rId24"/>
    <p:sldId id="393" r:id="rId25"/>
    <p:sldId id="376" r:id="rId26"/>
    <p:sldId id="377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9" r:id="rId36"/>
    <p:sldId id="390" r:id="rId37"/>
    <p:sldId id="39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A85861E3-ADB7-4080-9B72-2DAA63642FFF}">
          <p14:sldIdLst>
            <p14:sldId id="256"/>
            <p14:sldId id="273"/>
            <p14:sldId id="287"/>
            <p14:sldId id="288"/>
            <p14:sldId id="295"/>
            <p14:sldId id="289"/>
            <p14:sldId id="291"/>
            <p14:sldId id="290"/>
            <p14:sldId id="366"/>
            <p14:sldId id="367"/>
            <p14:sldId id="368"/>
            <p14:sldId id="364"/>
            <p14:sldId id="365"/>
            <p14:sldId id="363"/>
            <p14:sldId id="362"/>
            <p14:sldId id="361"/>
            <p14:sldId id="392"/>
            <p14:sldId id="369"/>
            <p14:sldId id="370"/>
            <p14:sldId id="372"/>
            <p14:sldId id="374"/>
            <p14:sldId id="375"/>
            <p14:sldId id="393"/>
            <p14:sldId id="376"/>
            <p14:sldId id="377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9"/>
            <p14:sldId id="390"/>
            <p14:sldId id="391"/>
          </p14:sldIdLst>
        </p14:section>
        <p14:section name="Seção sem Título" id="{31ECB4CF-CAB7-4DF7-89D9-295E2430D0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E713"/>
    <a:srgbClr val="DD462F"/>
    <a:srgbClr val="D2B4A6"/>
    <a:srgbClr val="734F29"/>
    <a:srgbClr val="D24726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04/07/2014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9144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450"/>
              </a:spcBef>
              <a:buNone/>
              <a:defRPr sz="2100">
                <a:solidFill>
                  <a:srgbClr val="D24726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71185" y="0"/>
            <a:ext cx="157281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7571185" y="0"/>
            <a:ext cx="157281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900"/>
              </a:spcAft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900"/>
              </a:spcAft>
              <a:defRPr sz="105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900"/>
              </a:spcAft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900"/>
              </a:spcAft>
              <a:defRPr sz="825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900"/>
              </a:spcAft>
              <a:defRPr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42198" y="1709738"/>
            <a:ext cx="4901803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4242198" y="1709738"/>
            <a:ext cx="4901803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05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825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04/07/2014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 Light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ctrTitle"/>
          </p:nvPr>
        </p:nvSpPr>
        <p:spPr>
          <a:xfrm>
            <a:off x="611558" y="2889791"/>
            <a:ext cx="7886700" cy="1790700"/>
          </a:xfrm>
        </p:spPr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ANÁLISE DE PONTO DE FUNÇÃO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dirty="0" smtClean="0"/>
              <a:t>SAPF – Software de Análise de Ponto de Função</a:t>
            </a:r>
            <a:endParaRPr lang="pt-BR" sz="3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74" y="1555666"/>
            <a:ext cx="6344927" cy="47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82580" y="1545465"/>
            <a:ext cx="8075054" cy="463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1"/>
                </a:solidFill>
              </a:rPr>
              <a:t>Agora, vejamos </a:t>
            </a:r>
            <a:r>
              <a:rPr lang="pt-BR" sz="3600" b="1" dirty="0" smtClean="0">
                <a:solidFill>
                  <a:schemeClr val="tx1"/>
                </a:solidFill>
              </a:rPr>
              <a:t>alguns </a:t>
            </a:r>
            <a:r>
              <a:rPr lang="pt-BR" sz="3600" b="1" dirty="0" smtClean="0">
                <a:solidFill>
                  <a:srgbClr val="FF0000"/>
                </a:solidFill>
              </a:rPr>
              <a:t>conceitos úteis</a:t>
            </a:r>
            <a:r>
              <a:rPr lang="pt-BR" sz="3600" b="1" dirty="0" smtClean="0">
                <a:solidFill>
                  <a:schemeClr val="tx1"/>
                </a:solidFill>
              </a:rPr>
              <a:t> de APF para </a:t>
            </a:r>
            <a:r>
              <a:rPr lang="pt-BR" sz="3600" b="1" dirty="0">
                <a:solidFill>
                  <a:schemeClr val="tx1"/>
                </a:solidFill>
              </a:rPr>
              <a:t>a utilização do </a:t>
            </a:r>
            <a:r>
              <a:rPr lang="pt-BR" sz="3600" b="1" dirty="0" smtClean="0">
                <a:solidFill>
                  <a:schemeClr val="tx1"/>
                </a:solidFill>
              </a:rPr>
              <a:t>Sistema...</a:t>
            </a:r>
            <a:endParaRPr lang="pt-B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Funções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6" y="1456456"/>
            <a:ext cx="8062025" cy="40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Funções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5" y="1463568"/>
            <a:ext cx="8062025" cy="40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Funções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6" y="1465921"/>
            <a:ext cx="8062025" cy="40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Funções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5" y="1465916"/>
            <a:ext cx="8062025" cy="40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Funções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8" y="1458805"/>
            <a:ext cx="8062024" cy="40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2112135"/>
            <a:ext cx="9144000" cy="4064828"/>
          </a:xfrm>
        </p:spPr>
        <p:txBody>
          <a:bodyPr/>
          <a:lstStyle/>
          <a:p>
            <a:pPr marL="0" indent="0" algn="ctr">
              <a:buNone/>
            </a:pPr>
            <a:r>
              <a:rPr lang="pt-BR" sz="80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E</a:t>
            </a:r>
            <a:r>
              <a:rPr lang="pt-BR" sz="8000" b="1" dirty="0" smtClean="0">
                <a:latin typeface="Elephant" panose="02020904090505020303" pitchFamily="18" charset="0"/>
              </a:rPr>
              <a:t>stimativas </a:t>
            </a:r>
          </a:p>
          <a:p>
            <a:pPr marL="0" indent="0" algn="ctr">
              <a:buNone/>
            </a:pPr>
            <a:r>
              <a:rPr lang="pt-BR" sz="8000" b="1" dirty="0" smtClean="0">
                <a:latin typeface="Elephant" panose="02020904090505020303" pitchFamily="18" charset="0"/>
              </a:rPr>
              <a:t>de </a:t>
            </a:r>
            <a:r>
              <a:rPr lang="pt-BR" sz="80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S</a:t>
            </a:r>
            <a:r>
              <a:rPr lang="pt-BR" sz="8000" b="1" dirty="0" smtClean="0">
                <a:latin typeface="Elephant" panose="02020904090505020303" pitchFamily="18" charset="0"/>
              </a:rPr>
              <a:t>oftware</a:t>
            </a:r>
            <a:endParaRPr lang="pt-BR" sz="8000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 </a:t>
            </a:r>
            <a:r>
              <a:rPr lang="pt-BR" sz="3600" dirty="0" smtClean="0"/>
              <a:t>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532586"/>
            <a:ext cx="7886700" cy="4644377"/>
          </a:xfrm>
        </p:spPr>
        <p:txBody>
          <a:bodyPr>
            <a:normAutofit/>
          </a:bodyPr>
          <a:lstStyle/>
          <a:p>
            <a:r>
              <a:rPr lang="pt-BR" sz="3000" dirty="0" smtClean="0">
                <a:solidFill>
                  <a:schemeClr val="tx1"/>
                </a:solidFill>
              </a:rPr>
              <a:t>É um ramo da Engenharia de Software que tem como objetivo a elaboração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 smtClean="0">
                <a:solidFill>
                  <a:schemeClr val="tx1"/>
                </a:solidFill>
              </a:rPr>
              <a:t>Estimativas de Esforço;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 smtClean="0">
                <a:solidFill>
                  <a:schemeClr val="tx1"/>
                </a:solidFill>
              </a:rPr>
              <a:t>Estimativas de Prazo;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 smtClean="0">
                <a:solidFill>
                  <a:schemeClr val="tx1"/>
                </a:solidFill>
              </a:rPr>
              <a:t>Estimativa de Custo.</a:t>
            </a:r>
          </a:p>
        </p:txBody>
      </p:sp>
    </p:spTree>
    <p:extLst>
      <p:ext uri="{BB962C8B-B14F-4D97-AF65-F5344CB8AC3E}">
        <p14:creationId xmlns:p14="http://schemas.microsoft.com/office/powerpoint/2010/main" val="14997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 </a:t>
            </a:r>
            <a:r>
              <a:rPr lang="pt-BR" sz="3600" dirty="0" smtClean="0"/>
              <a:t>de Esforço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2717442"/>
            <a:ext cx="7886700" cy="3459520"/>
          </a:xfrm>
        </p:spPr>
        <p:txBody>
          <a:bodyPr>
            <a:normAutofit/>
          </a:bodyPr>
          <a:lstStyle/>
          <a:p>
            <a:pPr algn="ctr"/>
            <a:r>
              <a:rPr lang="pt-BR" altLang="pt-BR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phant" panose="02020904090505020303" pitchFamily="18" charset="0"/>
              </a:rPr>
              <a:t>Esforço</a:t>
            </a:r>
            <a:r>
              <a:rPr lang="pt-BR" altLang="pt-BR" sz="5000" b="1" dirty="0">
                <a:solidFill>
                  <a:schemeClr val="tx1"/>
                </a:solidFill>
                <a:latin typeface="Elephant" panose="02020904090505020303" pitchFamily="18" charset="0"/>
              </a:rPr>
              <a:t> = </a:t>
            </a:r>
            <a:r>
              <a:rPr lang="pt-BR" altLang="pt-BR" sz="5000" b="1" dirty="0" smtClean="0">
                <a:solidFill>
                  <a:schemeClr val="tx1"/>
                </a:solidFill>
                <a:latin typeface="Elephant" panose="02020904090505020303" pitchFamily="18" charset="0"/>
              </a:rPr>
              <a:t>(</a:t>
            </a:r>
            <a:r>
              <a:rPr lang="pt-BR" altLang="pt-BR" sz="50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PF </a:t>
            </a:r>
            <a:r>
              <a:rPr lang="pt-BR" altLang="pt-BR" sz="5000" b="1" dirty="0">
                <a:solidFill>
                  <a:schemeClr val="tx1"/>
                </a:solidFill>
                <a:latin typeface="Elephant" panose="02020904090505020303" pitchFamily="18" charset="0"/>
              </a:rPr>
              <a:t>x </a:t>
            </a:r>
            <a:r>
              <a:rPr lang="pt-BR" altLang="pt-BR" sz="50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h/PF</a:t>
            </a:r>
            <a:r>
              <a:rPr lang="pt-BR" altLang="pt-BR" sz="5000" b="1" dirty="0">
                <a:solidFill>
                  <a:schemeClr val="tx1"/>
                </a:solidFill>
                <a:latin typeface="Elephant" panose="02020904090505020303" pitchFamily="18" charset="0"/>
              </a:rPr>
              <a:t>)</a:t>
            </a:r>
            <a:endParaRPr lang="pt-BR" altLang="pt-BR" sz="5000" dirty="0">
              <a:solidFill>
                <a:schemeClr val="tx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Análise de Pontos de Função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61790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Análise de Pontos de Função (APF) 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 uma técnica para a medição de projetos de desenvolvimento de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 visa 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estabelecer uma medida de tamanho, em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Pontos de Função (PF</a:t>
            </a: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,considerando 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funcionalidade implementada, sob o ponto de vista do usuário. 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 </a:t>
            </a:r>
            <a:r>
              <a:rPr lang="pt-BR" sz="3600" dirty="0"/>
              <a:t>de Esforço - </a:t>
            </a:r>
            <a:r>
              <a:rPr lang="pt-BR" altLang="pt-BR" sz="3600" dirty="0"/>
              <a:t>H/PF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700011"/>
            <a:ext cx="7886700" cy="4476952"/>
          </a:xfrm>
        </p:spPr>
        <p:txBody>
          <a:bodyPr>
            <a:normAutofit/>
          </a:bodyPr>
          <a:lstStyle/>
          <a:p>
            <a:r>
              <a:rPr lang="pt-BR" altLang="pt-BR" sz="2000" dirty="0" smtClean="0">
                <a:solidFill>
                  <a:schemeClr val="tx1"/>
                </a:solidFill>
              </a:rPr>
              <a:t>Veja abaixo a </a:t>
            </a:r>
            <a:r>
              <a:rPr lang="pt-BR" altLang="pt-BR" sz="2000" dirty="0" smtClean="0">
                <a:solidFill>
                  <a:schemeClr val="tx1"/>
                </a:solidFill>
              </a:rPr>
              <a:t>tabela com a média da produtividade mínima das principais Tecnologias:</a:t>
            </a:r>
            <a:endParaRPr lang="pt-BR" altLang="pt-BR" sz="2000" dirty="0">
              <a:solidFill>
                <a:schemeClr val="tx1"/>
              </a:solidFill>
            </a:endParaRPr>
          </a:p>
          <a:p>
            <a:endParaRPr lang="pt-BR" altLang="pt-BR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00" y="2975020"/>
            <a:ext cx="4954476" cy="381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Prazo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768957"/>
            <a:ext cx="9144000" cy="3408005"/>
          </a:xfrm>
        </p:spPr>
        <p:txBody>
          <a:bodyPr>
            <a:normAutofit/>
          </a:bodyPr>
          <a:lstStyle/>
          <a:p>
            <a:pPr algn="ctr"/>
            <a:r>
              <a:rPr lang="pt-BR" altLang="pt-BR" sz="4500" b="1" dirty="0" smtClean="0">
                <a:solidFill>
                  <a:schemeClr val="tx1"/>
                </a:solidFill>
                <a:latin typeface="Elephant" panose="02020904090505020303" pitchFamily="18" charset="0"/>
              </a:rPr>
              <a:t>Prazo </a:t>
            </a:r>
            <a:r>
              <a:rPr lang="pt-BR" altLang="pt-BR" sz="4500" b="1" dirty="0">
                <a:solidFill>
                  <a:schemeClr val="tx1"/>
                </a:solidFill>
                <a:latin typeface="Elephant" panose="02020904090505020303" pitchFamily="18" charset="0"/>
              </a:rPr>
              <a:t>= </a:t>
            </a:r>
            <a:r>
              <a:rPr lang="pt-BR" altLang="pt-BR" sz="45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Esforço </a:t>
            </a:r>
            <a:r>
              <a:rPr lang="pt-BR" altLang="pt-BR" sz="4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pt-BR" altLang="pt-BR" sz="45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Recurso</a:t>
            </a:r>
            <a:endParaRPr lang="pt-BR" altLang="pt-BR" sz="4500" dirty="0">
              <a:solidFill>
                <a:srgbClr val="FFC00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</a:t>
            </a:r>
            <a:r>
              <a:rPr lang="pt-BR" sz="3600" dirty="0" smtClean="0"/>
              <a:t>Prazo -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4"/>
            <a:ext cx="7886700" cy="4806995"/>
          </a:xfrm>
        </p:spPr>
        <p:txBody>
          <a:bodyPr>
            <a:normAutofit/>
          </a:bodyPr>
          <a:lstStyle/>
          <a:p>
            <a:pPr algn="just"/>
            <a:r>
              <a:rPr lang="pt-BR" altLang="pt-BR" sz="3000" dirty="0" smtClean="0">
                <a:solidFill>
                  <a:schemeClr val="tx1"/>
                </a:solidFill>
              </a:rPr>
              <a:t>Se obtermos 288 horas em esforço em um projeto cujo 2 desenvolvedores irão trabalhar, logo,</a:t>
            </a:r>
            <a:endParaRPr lang="pt-BR" altLang="pt-BR" sz="3000" dirty="0">
              <a:solidFill>
                <a:schemeClr val="tx1"/>
              </a:solidFill>
            </a:endParaRPr>
          </a:p>
          <a:p>
            <a:pPr algn="ctr"/>
            <a:r>
              <a:rPr lang="pt-BR" altLang="pt-BR" sz="3000" dirty="0" smtClean="0">
                <a:solidFill>
                  <a:schemeClr val="tx1"/>
                </a:solidFill>
              </a:rPr>
              <a:t>PRAZO </a:t>
            </a:r>
            <a:r>
              <a:rPr lang="pt-BR" altLang="pt-BR" sz="3000" dirty="0" smtClean="0">
                <a:solidFill>
                  <a:schemeClr val="tx1"/>
                </a:solidFill>
              </a:rPr>
              <a:t>= 288/2 = </a:t>
            </a:r>
            <a:r>
              <a:rPr lang="pt-BR" altLang="pt-BR" sz="3000" b="1" dirty="0" smtClean="0">
                <a:solidFill>
                  <a:schemeClr val="tx1"/>
                </a:solidFill>
              </a:rPr>
              <a:t>144 </a:t>
            </a:r>
            <a:r>
              <a:rPr lang="pt-BR" altLang="pt-BR" sz="3000" b="1" dirty="0" smtClean="0">
                <a:solidFill>
                  <a:schemeClr val="tx1"/>
                </a:solidFill>
              </a:rPr>
              <a:t>horas</a:t>
            </a:r>
            <a:r>
              <a:rPr lang="pt-BR" altLang="pt-BR" sz="3000" dirty="0">
                <a:solidFill>
                  <a:schemeClr val="tx1"/>
                </a:solidFill>
              </a:rPr>
              <a:t>.</a:t>
            </a:r>
            <a:endParaRPr lang="pt-BR" altLang="pt-BR" sz="3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7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</a:t>
            </a:r>
            <a:r>
              <a:rPr lang="pt-BR" sz="3600" dirty="0" smtClean="0"/>
              <a:t>Prazo -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635617"/>
            <a:ext cx="8850202" cy="2228045"/>
          </a:xfrm>
        </p:spPr>
        <p:txBody>
          <a:bodyPr>
            <a:noAutofit/>
          </a:bodyPr>
          <a:lstStyle/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solidFill>
                  <a:schemeClr val="tx1"/>
                </a:solidFill>
              </a:rPr>
              <a:t>Se na empresa em questão, os desenvolvedores trabalham 4 horas ao dia, </a:t>
            </a:r>
            <a:r>
              <a:rPr lang="pt-BR" altLang="pt-BR" sz="3000" dirty="0">
                <a:solidFill>
                  <a:schemeClr val="tx1"/>
                </a:solidFill>
              </a:rPr>
              <a:t>logo: </a:t>
            </a:r>
            <a:endParaRPr lang="pt-BR" altLang="pt-BR" sz="1200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0" y="4069724"/>
            <a:ext cx="9144000" cy="212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pt-BR" sz="3000" dirty="0">
                <a:solidFill>
                  <a:schemeClr val="tx1"/>
                </a:solidFill>
              </a:rPr>
              <a:t>PRAZO = </a:t>
            </a:r>
            <a:r>
              <a:rPr lang="pt-BR" altLang="pt-BR" sz="3000" dirty="0" smtClean="0">
                <a:solidFill>
                  <a:schemeClr val="tx1"/>
                </a:solidFill>
              </a:rPr>
              <a:t>144h/4h </a:t>
            </a:r>
            <a:r>
              <a:rPr lang="pt-BR" altLang="pt-BR" sz="3000" dirty="0">
                <a:solidFill>
                  <a:schemeClr val="tx1"/>
                </a:solidFill>
              </a:rPr>
              <a:t>= </a:t>
            </a:r>
            <a:r>
              <a:rPr lang="pt-BR" altLang="pt-BR" sz="3000" b="1" dirty="0" smtClean="0">
                <a:solidFill>
                  <a:schemeClr val="tx1"/>
                </a:solidFill>
              </a:rPr>
              <a:t>36 Dias</a:t>
            </a:r>
            <a:r>
              <a:rPr lang="pt-BR" altLang="pt-BR" sz="3000" dirty="0">
                <a:solidFill>
                  <a:schemeClr val="tx1"/>
                </a:solidFill>
              </a:rPr>
              <a:t>.</a:t>
            </a:r>
            <a:endParaRPr lang="pt-BR" altLang="pt-BR" sz="3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9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</a:t>
            </a:r>
            <a:r>
              <a:rPr lang="pt-BR" sz="3600" dirty="0" smtClean="0"/>
              <a:t>Prazo -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/>
          </a:bodyPr>
          <a:lstStyle/>
          <a:p>
            <a:pPr marL="857250" lvl="1" indent="-342900" algn="just"/>
            <a:r>
              <a:rPr lang="pt-BR" altLang="pt-BR" sz="3000" dirty="0" smtClean="0">
                <a:solidFill>
                  <a:schemeClr val="tx1"/>
                </a:solidFill>
              </a:rPr>
              <a:t>Para estimar prazo em meses:</a:t>
            </a:r>
            <a:endParaRPr lang="pt-BR" altLang="pt-BR" sz="3000" dirty="0" smtClean="0">
              <a:solidFill>
                <a:schemeClr val="tx1"/>
              </a:solidFill>
            </a:endParaRPr>
          </a:p>
          <a:p>
            <a:pPr lvl="1" indent="0" algn="ctr">
              <a:buNone/>
            </a:pPr>
            <a:r>
              <a:rPr lang="pt-BR" altLang="pt-BR" sz="3000" b="1" dirty="0">
                <a:solidFill>
                  <a:schemeClr val="tx1"/>
                </a:solidFill>
              </a:rPr>
              <a:t>PRAZO = 36 </a:t>
            </a:r>
            <a:r>
              <a:rPr lang="pt-BR" altLang="pt-BR" sz="3000" b="1" dirty="0" smtClean="0">
                <a:solidFill>
                  <a:schemeClr val="tx1"/>
                </a:solidFill>
              </a:rPr>
              <a:t>dias / 22 dias úteis</a:t>
            </a:r>
            <a:endParaRPr lang="pt-BR" altLang="pt-BR" sz="3000" b="1" dirty="0">
              <a:solidFill>
                <a:schemeClr val="tx1"/>
              </a:solidFill>
            </a:endParaRPr>
          </a:p>
          <a:p>
            <a:pPr lvl="1" indent="0" algn="ctr">
              <a:buNone/>
            </a:pPr>
            <a:r>
              <a:rPr lang="pt-BR" altLang="pt-BR" sz="3000" b="1" dirty="0" smtClean="0">
                <a:solidFill>
                  <a:schemeClr val="tx1"/>
                </a:solidFill>
              </a:rPr>
              <a:t>PRAZO </a:t>
            </a:r>
            <a:r>
              <a:rPr lang="pt-BR" altLang="pt-BR" sz="3000" b="1" dirty="0">
                <a:solidFill>
                  <a:schemeClr val="tx1"/>
                </a:solidFill>
              </a:rPr>
              <a:t>= </a:t>
            </a:r>
            <a:r>
              <a:rPr lang="pt-BR" altLang="pt-BR" sz="3000" b="1" dirty="0" smtClean="0">
                <a:solidFill>
                  <a:schemeClr val="tx1"/>
                </a:solidFill>
              </a:rPr>
              <a:t>1,7 mês(es)</a:t>
            </a:r>
            <a:endParaRPr lang="pt-BR" altLang="pt-BR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Custo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558345"/>
            <a:ext cx="7886700" cy="2897746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sz="3200" dirty="0" smtClean="0">
                <a:solidFill>
                  <a:schemeClr val="tx1"/>
                </a:solidFill>
              </a:rPr>
              <a:t>Para obter </a:t>
            </a:r>
            <a:r>
              <a:rPr lang="pt-BR" altLang="pt-BR" sz="3200" dirty="0">
                <a:solidFill>
                  <a:schemeClr val="tx1"/>
                </a:solidFill>
              </a:rPr>
              <a:t>o valor por Ponto de </a:t>
            </a:r>
            <a:r>
              <a:rPr lang="pt-BR" altLang="pt-BR" sz="3200" dirty="0" smtClean="0">
                <a:solidFill>
                  <a:schemeClr val="tx1"/>
                </a:solidFill>
              </a:rPr>
              <a:t>Função:</a:t>
            </a:r>
          </a:p>
          <a:p>
            <a:pPr algn="ctr"/>
            <a:r>
              <a:rPr lang="pt-BR" altLang="pt-BR" sz="4500" b="1" dirty="0" smtClean="0">
                <a:solidFill>
                  <a:schemeClr val="tx1"/>
                </a:solidFill>
                <a:latin typeface="Elephant" panose="02020904090505020303" pitchFamily="18" charset="0"/>
              </a:rPr>
              <a:t/>
            </a:r>
            <a:br>
              <a:rPr lang="pt-BR" altLang="pt-BR" sz="4500" b="1" dirty="0" smtClean="0">
                <a:solidFill>
                  <a:schemeClr val="tx1"/>
                </a:solidFill>
                <a:latin typeface="Elephant" panose="02020904090505020303" pitchFamily="18" charset="0"/>
              </a:rPr>
            </a:br>
            <a:r>
              <a:rPr lang="pt-BR" altLang="pt-BR" sz="4900" b="1" dirty="0" smtClean="0">
                <a:solidFill>
                  <a:schemeClr val="tx1"/>
                </a:solidFill>
                <a:latin typeface="Elephant" panose="02020904090505020303" pitchFamily="18" charset="0"/>
              </a:rPr>
              <a:t>Prazo </a:t>
            </a:r>
            <a:r>
              <a:rPr lang="pt-BR" altLang="pt-BR" sz="4900" b="1" dirty="0">
                <a:solidFill>
                  <a:schemeClr val="tx1"/>
                </a:solidFill>
                <a:latin typeface="Elephant" panose="02020904090505020303" pitchFamily="18" charset="0"/>
              </a:rPr>
              <a:t>= </a:t>
            </a:r>
            <a:r>
              <a:rPr lang="pt-BR" altLang="pt-BR" sz="49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C/H </a:t>
            </a:r>
            <a:r>
              <a:rPr lang="pt-BR" altLang="pt-BR" sz="4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altLang="pt-BR" sz="4900" b="1" dirty="0" smtClean="0">
                <a:solidFill>
                  <a:srgbClr val="FFC000"/>
                </a:solidFill>
                <a:latin typeface="Elephant" panose="02020904090505020303" pitchFamily="18" charset="0"/>
              </a:rPr>
              <a:t>H/PF</a:t>
            </a:r>
            <a:endParaRPr lang="pt-BR" altLang="pt-BR" sz="4900" dirty="0">
              <a:solidFill>
                <a:srgbClr val="FFC000"/>
              </a:solidFill>
              <a:latin typeface="Elephant" panose="02020904090505020303" pitchFamily="18" charset="0"/>
            </a:endParaRPr>
          </a:p>
          <a:p>
            <a:endParaRPr lang="pt-BR" altLang="pt-B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44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Estimativas de </a:t>
            </a:r>
            <a:r>
              <a:rPr lang="pt-BR" sz="3600" dirty="0" smtClean="0"/>
              <a:t>Custo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4409" y="1825625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altLang="pt-BR" sz="2900" b="1" dirty="0" smtClean="0">
                <a:solidFill>
                  <a:schemeClr val="tx1"/>
                </a:solidFill>
              </a:rPr>
              <a:t>Exemplo: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>
                <a:solidFill>
                  <a:schemeClr val="tx1"/>
                </a:solidFill>
              </a:rPr>
              <a:t>Valor da hora de trabalho X  H/PF =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R$ 120,00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>
                <a:solidFill>
                  <a:schemeClr val="tx1"/>
                </a:solidFill>
              </a:rPr>
              <a:t>Horas de desenvolvimento: 288 horas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>
                <a:solidFill>
                  <a:schemeClr val="tx1"/>
                </a:solidFill>
              </a:rPr>
              <a:t>Quantidade de Ponto de Função: 48 PF</a:t>
            </a:r>
            <a:endParaRPr lang="pt-BR" altLang="pt-BR" sz="3200" dirty="0">
              <a:solidFill>
                <a:schemeClr val="tx1"/>
              </a:solidFill>
            </a:endParaRPr>
          </a:p>
          <a:p>
            <a:pPr algn="ctr"/>
            <a:r>
              <a:rPr lang="pt-BR" altLang="pt-BR" sz="3200" b="1" dirty="0" smtClean="0">
                <a:solidFill>
                  <a:schemeClr val="tx1"/>
                </a:solidFill>
              </a:rPr>
              <a:t>Custo </a:t>
            </a:r>
            <a:r>
              <a:rPr lang="pt-BR" altLang="pt-BR" sz="3200" b="1" dirty="0">
                <a:solidFill>
                  <a:schemeClr val="tx1"/>
                </a:solidFill>
              </a:rPr>
              <a:t>=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(48 </a:t>
            </a:r>
            <a:r>
              <a:rPr lang="pt-BR" altLang="pt-BR" sz="3200" b="1" dirty="0">
                <a:solidFill>
                  <a:schemeClr val="tx1"/>
                </a:solidFill>
              </a:rPr>
              <a:t>x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120,00</a:t>
            </a:r>
            <a:r>
              <a:rPr lang="pt-BR" altLang="pt-BR" sz="3200" b="1" dirty="0">
                <a:solidFill>
                  <a:schemeClr val="tx1"/>
                </a:solidFill>
              </a:rPr>
              <a:t>) </a:t>
            </a:r>
            <a:endParaRPr lang="pt-BR" altLang="pt-BR" sz="3200" dirty="0">
              <a:solidFill>
                <a:schemeClr val="tx1"/>
              </a:solidFill>
            </a:endParaRPr>
          </a:p>
          <a:p>
            <a:pPr algn="ctr"/>
            <a:r>
              <a:rPr lang="pt-BR" altLang="pt-BR" sz="3200" dirty="0">
                <a:solidFill>
                  <a:schemeClr val="tx1"/>
                </a:solidFill>
              </a:rPr>
              <a:t>Podemos assim inferir que a aplicação tem um custo de aproximadamente </a:t>
            </a:r>
            <a:r>
              <a:rPr lang="pt-BR" altLang="pt-BR" sz="3200" b="1" dirty="0">
                <a:solidFill>
                  <a:schemeClr val="tx1"/>
                </a:solidFill>
              </a:rPr>
              <a:t>R$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5.760,00</a:t>
            </a:r>
            <a:r>
              <a:rPr lang="pt-BR" alt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76029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latin typeface="+mj-lt"/>
              </a:rPr>
              <a:t>Exemplo</a:t>
            </a:r>
            <a:r>
              <a:rPr lang="pt-BR" sz="8000" b="1" dirty="0" smtClean="0">
                <a:solidFill>
                  <a:srgbClr val="DD462F"/>
                </a:solidFill>
                <a:latin typeface="+mj-lt"/>
              </a:rPr>
              <a:t>:</a:t>
            </a:r>
            <a:endParaRPr lang="pt-BR" sz="8000" b="1" dirty="0">
              <a:solidFill>
                <a:srgbClr val="DD46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9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Diagrama de Caso de Uso</a:t>
            </a:r>
            <a:endParaRPr lang="pt-BR" sz="36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" y="1352282"/>
            <a:ext cx="9058717" cy="4960086"/>
          </a:xfrm>
        </p:spPr>
      </p:pic>
    </p:spTree>
    <p:extLst>
      <p:ext uri="{BB962C8B-B14F-4D97-AF65-F5344CB8AC3E}">
        <p14:creationId xmlns:p14="http://schemas.microsoft.com/office/powerpoint/2010/main" val="26259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MRN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6" y="1640180"/>
            <a:ext cx="8117904" cy="4928045"/>
          </a:xfrm>
        </p:spPr>
      </p:pic>
    </p:spTree>
    <p:extLst>
      <p:ext uri="{BB962C8B-B14F-4D97-AF65-F5344CB8AC3E}">
        <p14:creationId xmlns:p14="http://schemas.microsoft.com/office/powerpoint/2010/main" val="42089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Por Que Medir Software?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04" y="1338451"/>
            <a:ext cx="7351096" cy="5519549"/>
          </a:xfrm>
        </p:spPr>
      </p:pic>
    </p:spTree>
    <p:extLst>
      <p:ext uri="{BB962C8B-B14F-4D97-AF65-F5344CB8AC3E}">
        <p14:creationId xmlns:p14="http://schemas.microsoft.com/office/powerpoint/2010/main" val="35933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Identificando as Funções no Caso 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584101"/>
            <a:ext cx="7886700" cy="4592862"/>
          </a:xfrm>
        </p:spPr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pt-BR" sz="2200" b="1" dirty="0" smtClean="0">
                <a:solidFill>
                  <a:schemeClr val="tx1"/>
                </a:solidFill>
              </a:rPr>
              <a:t>Função Tipo de Dados (ALI ou AIE)</a:t>
            </a:r>
          </a:p>
          <a:p>
            <a:r>
              <a:rPr lang="pt-BR" sz="2200" dirty="0" smtClean="0">
                <a:solidFill>
                  <a:schemeClr val="tx1"/>
                </a:solidFill>
              </a:rPr>
              <a:t>	- Linguagem : ALI</a:t>
            </a:r>
            <a:br>
              <a:rPr lang="pt-BR" sz="2200" dirty="0" smtClean="0">
                <a:solidFill>
                  <a:schemeClr val="tx1"/>
                </a:solidFill>
              </a:rPr>
            </a:br>
            <a:r>
              <a:rPr lang="pt-BR" sz="2200" dirty="0" smtClean="0">
                <a:solidFill>
                  <a:schemeClr val="tx1"/>
                </a:solidFill>
              </a:rPr>
              <a:t>	   TD </a:t>
            </a:r>
            <a:r>
              <a:rPr lang="pt-BR" sz="2200" dirty="0">
                <a:solidFill>
                  <a:schemeClr val="tx1"/>
                </a:solidFill>
              </a:rPr>
              <a:t>= </a:t>
            </a:r>
            <a:r>
              <a:rPr lang="pt-BR" sz="2200" dirty="0" smtClean="0">
                <a:solidFill>
                  <a:schemeClr val="tx1"/>
                </a:solidFill>
              </a:rPr>
              <a:t>3</a:t>
            </a:r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200" dirty="0" smtClean="0">
                <a:solidFill>
                  <a:schemeClr val="tx1"/>
                </a:solidFill>
              </a:rPr>
              <a:t>TR </a:t>
            </a:r>
            <a:r>
              <a:rPr lang="pt-BR" sz="2200" dirty="0">
                <a:solidFill>
                  <a:schemeClr val="tx1"/>
                </a:solidFill>
              </a:rPr>
              <a:t>= </a:t>
            </a:r>
            <a:r>
              <a:rPr lang="pt-BR" sz="2200" dirty="0" smtClean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87" y="3674636"/>
            <a:ext cx="7028428" cy="28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Identificando as Funções no Caso 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558344"/>
            <a:ext cx="7886700" cy="4618619"/>
          </a:xfrm>
        </p:spPr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pt-BR" sz="2200" b="1" dirty="0" smtClean="0">
                <a:solidFill>
                  <a:schemeClr val="tx1"/>
                </a:solidFill>
              </a:rPr>
              <a:t>Função Tipo Transação (EE, SE ou CE)</a:t>
            </a:r>
          </a:p>
          <a:p>
            <a:pPr lvl="1" indent="0">
              <a:buNone/>
            </a:pPr>
            <a:r>
              <a:rPr lang="pt-BR" sz="2200" dirty="0" smtClean="0">
                <a:solidFill>
                  <a:schemeClr val="tx1"/>
                </a:solidFill>
              </a:rPr>
              <a:t>	- Cadastrar Linguagem : EE</a:t>
            </a:r>
            <a:br>
              <a:rPr lang="pt-BR" sz="2200" dirty="0" smtClean="0">
                <a:solidFill>
                  <a:schemeClr val="tx1"/>
                </a:solidFill>
              </a:rPr>
            </a:br>
            <a:r>
              <a:rPr lang="pt-BR" sz="2200" dirty="0" smtClean="0">
                <a:solidFill>
                  <a:schemeClr val="tx1"/>
                </a:solidFill>
              </a:rPr>
              <a:t>	   TD </a:t>
            </a:r>
            <a:r>
              <a:rPr lang="pt-BR" sz="2200" dirty="0">
                <a:solidFill>
                  <a:schemeClr val="tx1"/>
                </a:solidFill>
              </a:rPr>
              <a:t>= 3	</a:t>
            </a:r>
            <a:r>
              <a:rPr lang="pt-BR" sz="2200" dirty="0" smtClean="0">
                <a:solidFill>
                  <a:schemeClr val="tx1"/>
                </a:solidFill>
              </a:rPr>
              <a:t>AR = 1</a:t>
            </a:r>
            <a:endParaRPr lang="pt-BR" sz="22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54" y="3757612"/>
            <a:ext cx="7249694" cy="29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Linguagem(ALI):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4" y="5620057"/>
            <a:ext cx="7969457" cy="694586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2" y="1486816"/>
            <a:ext cx="4254566" cy="18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84" y="3824156"/>
            <a:ext cx="6045908" cy="107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326" y="-38637"/>
            <a:ext cx="8062025" cy="12088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Cadastrar Linguagem(EE):</a:t>
            </a:r>
            <a:endParaRPr lang="pt-BR" sz="36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2" y="1378671"/>
            <a:ext cx="4251601" cy="199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87" y="3532806"/>
            <a:ext cx="5542902" cy="20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6" y="5712122"/>
            <a:ext cx="8154458" cy="7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73830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latin typeface="+mj-lt"/>
              </a:rPr>
              <a:t>Vamos Trabalhar</a:t>
            </a:r>
            <a:r>
              <a:rPr lang="pt-BR" sz="8000" dirty="0" smtClean="0">
                <a:solidFill>
                  <a:srgbClr val="DD462F"/>
                </a:solidFill>
                <a:latin typeface="+mn-lt"/>
              </a:rPr>
              <a:t>...</a:t>
            </a:r>
            <a:endParaRPr lang="pt-BR" sz="8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17" y="2361071"/>
            <a:ext cx="4429366" cy="44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76029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latin typeface="+mj-lt"/>
              </a:rPr>
              <a:t>Dúvidas</a:t>
            </a:r>
            <a:r>
              <a:rPr lang="pt-BR" sz="8000" b="1" dirty="0" smtClean="0">
                <a:solidFill>
                  <a:srgbClr val="DD462F"/>
                </a:solidFill>
                <a:latin typeface="+mj-lt"/>
              </a:rPr>
              <a:t>?</a:t>
            </a:r>
            <a:endParaRPr lang="pt-BR" sz="8000" b="1" dirty="0">
              <a:solidFill>
                <a:srgbClr val="DD46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/>
          <p:cNvSpPr txBox="1">
            <a:spLocks/>
          </p:cNvSpPr>
          <p:nvPr/>
        </p:nvSpPr>
        <p:spPr>
          <a:xfrm>
            <a:off x="457200" y="64396"/>
            <a:ext cx="8058150" cy="122843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endParaRPr lang="pt-BR" sz="3600" b="1" dirty="0" smtClean="0"/>
          </a:p>
          <a:p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</a:rPr>
              <a:t>Contato</a:t>
            </a:r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628650" y="2263507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</a:rPr>
              <a:t>Ruan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</a:rPr>
              <a:t>Nicolini</a:t>
            </a:r>
            <a:endParaRPr lang="pt-B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Font typeface="Arial" charset="0"/>
              <a:buNone/>
            </a:pPr>
            <a:endParaRPr lang="pt-B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ruannicolini@gmail.com</a:t>
            </a: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@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RuanNicolini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://www.woodland.cl/images/mai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78" y="2794716"/>
            <a:ext cx="451211" cy="38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zeroarts.com.br/foto/jpg/noticias-galerias/full/56/1/novo-iacute-cone-do-twitter-vers-atilde-o-positiva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0" y="3316240"/>
            <a:ext cx="480945" cy="38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4629150" y="2263507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</a:rPr>
              <a:t>Vinicius Teixeira Rabbi</a:t>
            </a:r>
          </a:p>
          <a:p>
            <a:pPr marL="0" indent="0" algn="ctr">
              <a:buFont typeface="Arial" charset="0"/>
              <a:buNone/>
            </a:pPr>
            <a:endParaRPr lang="pt-B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viniciustrabbi@hotmail.com</a:t>
            </a: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/</a:t>
            </a:r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vinicius.teixeira.rabbi</a:t>
            </a: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www.artdesk.com.br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endParaRPr lang="pt-B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 descr="http://www.woodland.cl/images/mai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19" y="2794716"/>
            <a:ext cx="451211" cy="38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facebook.com/images/fb_icon_325x3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44" y="3321163"/>
            <a:ext cx="391128" cy="3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22" y="3852372"/>
            <a:ext cx="1354008" cy="11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Alguns Motivos...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3326" y="1532586"/>
            <a:ext cx="8062025" cy="5151549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- Controlar </a:t>
            </a:r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smtClean="0">
                <a:solidFill>
                  <a:schemeClr val="tx1"/>
                </a:solidFill>
              </a:rPr>
              <a:t>andamento </a:t>
            </a:r>
            <a:r>
              <a:rPr lang="pt-BR" sz="2000" dirty="0">
                <a:solidFill>
                  <a:schemeClr val="tx1"/>
                </a:solidFill>
              </a:rPr>
              <a:t>da produtividade de um determinado </a:t>
            </a:r>
            <a:r>
              <a:rPr lang="pt-BR" sz="2000" dirty="0" smtClean="0">
                <a:solidFill>
                  <a:schemeClr val="tx1"/>
                </a:solidFill>
              </a:rPr>
              <a:t>Software;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- Realizar </a:t>
            </a:r>
            <a:r>
              <a:rPr lang="pt-BR" sz="2000" dirty="0">
                <a:solidFill>
                  <a:schemeClr val="tx1"/>
                </a:solidFill>
              </a:rPr>
              <a:t>a medição do </a:t>
            </a:r>
            <a:r>
              <a:rPr lang="pt-BR" sz="2000" dirty="0" smtClean="0">
                <a:solidFill>
                  <a:schemeClr val="tx1"/>
                </a:solidFill>
              </a:rPr>
              <a:t>tamanho </a:t>
            </a:r>
            <a:r>
              <a:rPr lang="pt-BR" sz="2000" dirty="0">
                <a:solidFill>
                  <a:schemeClr val="tx1"/>
                </a:solidFill>
              </a:rPr>
              <a:t>funcional do software e com isso </a:t>
            </a:r>
            <a:r>
              <a:rPr lang="pt-BR" sz="2000" dirty="0" smtClean="0">
                <a:solidFill>
                  <a:schemeClr val="tx1"/>
                </a:solidFill>
              </a:rPr>
              <a:t>estimar</a:t>
            </a:r>
            <a:r>
              <a:rPr lang="pt-BR" sz="2000" dirty="0">
                <a:solidFill>
                  <a:schemeClr val="tx1"/>
                </a:solidFill>
              </a:rPr>
              <a:t>, custo, esforço e </a:t>
            </a:r>
            <a:r>
              <a:rPr lang="pt-BR" sz="2000" dirty="0" smtClean="0">
                <a:solidFill>
                  <a:schemeClr val="tx1"/>
                </a:solidFill>
              </a:rPr>
              <a:t>prazo;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Sabendo </a:t>
            </a:r>
            <a:r>
              <a:rPr lang="pt-BR" sz="2000" dirty="0">
                <a:solidFill>
                  <a:schemeClr val="tx1"/>
                </a:solidFill>
              </a:rPr>
              <a:t>o tamanho funcional de um software é </a:t>
            </a:r>
            <a:r>
              <a:rPr lang="pt-BR" sz="2000" dirty="0" smtClean="0">
                <a:solidFill>
                  <a:schemeClr val="tx1"/>
                </a:solidFill>
              </a:rPr>
              <a:t>possível </a:t>
            </a:r>
            <a:r>
              <a:rPr lang="pt-BR" sz="2000" dirty="0">
                <a:solidFill>
                  <a:schemeClr val="tx1"/>
                </a:solidFill>
              </a:rPr>
              <a:t>realizar </a:t>
            </a:r>
            <a:r>
              <a:rPr lang="pt-BR" sz="2000" dirty="0" smtClean="0">
                <a:solidFill>
                  <a:schemeClr val="tx1"/>
                </a:solidFill>
              </a:rPr>
              <a:t>comparações;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07" y="4700790"/>
            <a:ext cx="3450793" cy="19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Alguns Motivos...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- Com </a:t>
            </a:r>
            <a:r>
              <a:rPr lang="pt-BR" sz="2000" dirty="0">
                <a:solidFill>
                  <a:schemeClr val="tx1"/>
                </a:solidFill>
              </a:rPr>
              <a:t>a utilização da técnica é possível tomar decisões do tipo “</a:t>
            </a:r>
            <a:r>
              <a:rPr lang="pt-BR" sz="2000" dirty="0" err="1">
                <a:solidFill>
                  <a:schemeClr val="tx1"/>
                </a:solidFill>
              </a:rPr>
              <a:t>Make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or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Buy</a:t>
            </a:r>
            <a:r>
              <a:rPr lang="pt-BR" sz="2000" dirty="0">
                <a:solidFill>
                  <a:schemeClr val="tx1"/>
                </a:solidFill>
              </a:rPr>
              <a:t>”;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- Utilizar </a:t>
            </a:r>
            <a:r>
              <a:rPr lang="pt-BR" sz="2000" dirty="0">
                <a:solidFill>
                  <a:schemeClr val="tx1"/>
                </a:solidFill>
              </a:rPr>
              <a:t>a medida para fundamentar contratos de compra e venda de softwares ou contratar serviços.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07" y="4700790"/>
            <a:ext cx="3450793" cy="19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/>
              <a:t>Empresas Que Fazem Uso Da APF</a:t>
            </a:r>
            <a:endParaRPr lang="pt-BR" sz="36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6" y="1803042"/>
            <a:ext cx="2905703" cy="70566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54" y="1803042"/>
            <a:ext cx="2653953" cy="7056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12" y="1803042"/>
            <a:ext cx="2278780" cy="7056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" y="2696004"/>
            <a:ext cx="3247292" cy="12989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84" y="2986443"/>
            <a:ext cx="3165040" cy="73113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65" y="2986443"/>
            <a:ext cx="1781175" cy="6953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11" y="3994921"/>
            <a:ext cx="1119740" cy="12167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4" y="4331107"/>
            <a:ext cx="3297430" cy="63970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73" y="4090214"/>
            <a:ext cx="3063334" cy="11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59" y="2520812"/>
            <a:ext cx="3955022" cy="4131126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628651" y="1864262"/>
            <a:ext cx="633881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charset="0"/>
              <a:buChar char="•"/>
              <a:defRPr sz="82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 smtClean="0">
                <a:solidFill>
                  <a:schemeClr val="tx1"/>
                </a:solidFill>
              </a:rPr>
              <a:t>COMO CALCULAR OS PONTOS DE FUNÇÃO?</a:t>
            </a:r>
            <a:endParaRPr lang="pt-BR" sz="3500" b="1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453325" y="51538"/>
            <a:ext cx="8062025" cy="120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r>
              <a:rPr lang="pt-BR" sz="3600" dirty="0" err="1" smtClean="0"/>
              <a:t>Ta</a:t>
            </a:r>
            <a:r>
              <a:rPr lang="pt-BR" sz="3600" dirty="0" smtClean="0"/>
              <a:t>! Mas...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68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PASSO-A-PASSO</a:t>
            </a:r>
            <a:endParaRPr lang="pt-B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" y="1866497"/>
            <a:ext cx="868521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4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Calma...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1825625"/>
            <a:ext cx="5107131" cy="4351338"/>
          </a:xfrm>
        </p:spPr>
        <p:txBody>
          <a:bodyPr>
            <a:normAutofit/>
          </a:bodyPr>
          <a:lstStyle/>
          <a:p>
            <a:r>
              <a:rPr lang="pt-BR" sz="3500" b="1" dirty="0" smtClean="0">
                <a:solidFill>
                  <a:schemeClr val="tx1"/>
                </a:solidFill>
              </a:rPr>
              <a:t>Tem um jeito </a:t>
            </a:r>
            <a:r>
              <a:rPr lang="pt-BR" sz="3500" b="1" dirty="0" smtClean="0">
                <a:solidFill>
                  <a:schemeClr val="tx1"/>
                </a:solidFill>
              </a:rPr>
              <a:t>simples!!!</a:t>
            </a:r>
            <a:endParaRPr lang="pt-BR" sz="3500" dirty="0"/>
          </a:p>
        </p:txBody>
      </p:sp>
      <p:pic>
        <p:nvPicPr>
          <p:cNvPr id="1026" name="Picture 2" descr="http://noticias.universia.com.br/br/images/docentes/e/en/ent/entenda-como-ser-pessoa-mais-confiante-notici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17" y="3863662"/>
            <a:ext cx="5220894" cy="29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3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472</Words>
  <Application>Microsoft Office PowerPoint</Application>
  <PresentationFormat>Apresentação na tela (4:3)</PresentationFormat>
  <Paragraphs>91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Elephant</vt:lpstr>
      <vt:lpstr>Segoe UI</vt:lpstr>
      <vt:lpstr>Segoe UI Light</vt:lpstr>
      <vt:lpstr>Welcome to PowerPoint_TP102923943</vt:lpstr>
      <vt:lpstr>ANÁLISE DE PONTO DE FUNÇÃO</vt:lpstr>
      <vt:lpstr>Análise de Pontos de Função</vt:lpstr>
      <vt:lpstr>Por Que Medir Software?</vt:lpstr>
      <vt:lpstr>Alguns Motivos...</vt:lpstr>
      <vt:lpstr>Alguns Motivos...</vt:lpstr>
      <vt:lpstr>Empresas Que Fazem Uso Da APF</vt:lpstr>
      <vt:lpstr> </vt:lpstr>
      <vt:lpstr>PASSO-A-PASSO</vt:lpstr>
      <vt:lpstr>Calma...</vt:lpstr>
      <vt:lpstr>SAPF – Software de Análise de Ponto de Função</vt:lpstr>
      <vt:lpstr>Apresentação do PowerPoint</vt:lpstr>
      <vt:lpstr>Funções</vt:lpstr>
      <vt:lpstr>Funções</vt:lpstr>
      <vt:lpstr>Funções</vt:lpstr>
      <vt:lpstr>Funções</vt:lpstr>
      <vt:lpstr>Funções</vt:lpstr>
      <vt:lpstr>Apresentação do PowerPoint</vt:lpstr>
      <vt:lpstr>Estimativa de Software</vt:lpstr>
      <vt:lpstr>Estimativa de Esforço</vt:lpstr>
      <vt:lpstr>Estimativa de Esforço - H/PF</vt:lpstr>
      <vt:lpstr>Estimativas de Prazo</vt:lpstr>
      <vt:lpstr>Estimativas de Prazo - Exemplo</vt:lpstr>
      <vt:lpstr>Estimativas de Prazo - Exemplo</vt:lpstr>
      <vt:lpstr>Estimativas de Prazo - Exemplo</vt:lpstr>
      <vt:lpstr>Estimativas de Custo</vt:lpstr>
      <vt:lpstr>Estimativas de Custo</vt:lpstr>
      <vt:lpstr>Apresentação do PowerPoint</vt:lpstr>
      <vt:lpstr>Diagrama de Caso de Uso</vt:lpstr>
      <vt:lpstr>MRN</vt:lpstr>
      <vt:lpstr>Identificando as Funções no Caso de Uso</vt:lpstr>
      <vt:lpstr>Identificando as Funções no Caso de Uso</vt:lpstr>
      <vt:lpstr>Linguagem(ALI):</vt:lpstr>
      <vt:lpstr>Cadastrar Linguagem(EE):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2014-03-15T12:16:55Z</dcterms:created>
  <dcterms:modified xsi:type="dcterms:W3CDTF">2014-07-05T01:29:11Z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