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notesMasterIdLst>
    <p:notesMasterId r:id="rId37"/>
  </p:notesMasterIdLst>
  <p:sldIdLst>
    <p:sldId id="257" r:id="rId2"/>
    <p:sldId id="335" r:id="rId3"/>
    <p:sldId id="337" r:id="rId4"/>
    <p:sldId id="338" r:id="rId5"/>
    <p:sldId id="339" r:id="rId6"/>
    <p:sldId id="340" r:id="rId7"/>
    <p:sldId id="267" r:id="rId8"/>
    <p:sldId id="258" r:id="rId9"/>
    <p:sldId id="269" r:id="rId10"/>
    <p:sldId id="263" r:id="rId11"/>
    <p:sldId id="307" r:id="rId12"/>
    <p:sldId id="314" r:id="rId13"/>
    <p:sldId id="316" r:id="rId14"/>
    <p:sldId id="317" r:id="rId15"/>
    <p:sldId id="318" r:id="rId16"/>
    <p:sldId id="319" r:id="rId17"/>
    <p:sldId id="323" r:id="rId18"/>
    <p:sldId id="322" r:id="rId19"/>
    <p:sldId id="321" r:id="rId20"/>
    <p:sldId id="320" r:id="rId21"/>
    <p:sldId id="324" r:id="rId22"/>
    <p:sldId id="325" r:id="rId23"/>
    <p:sldId id="326" r:id="rId24"/>
    <p:sldId id="327" r:id="rId25"/>
    <p:sldId id="328" r:id="rId26"/>
    <p:sldId id="271" r:id="rId27"/>
    <p:sldId id="300" r:id="rId28"/>
    <p:sldId id="288" r:id="rId29"/>
    <p:sldId id="329" r:id="rId30"/>
    <p:sldId id="330" r:id="rId31"/>
    <p:sldId id="332" r:id="rId32"/>
    <p:sldId id="331" r:id="rId33"/>
    <p:sldId id="333" r:id="rId34"/>
    <p:sldId id="334" r:id="rId35"/>
    <p:sldId id="280" r:id="rId36"/>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7B671C6-67BD-4036-A186-6B478DBDB07A}" v="1" dt="2023-08-15T01:32:58.42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294" autoAdjust="0"/>
    <p:restoredTop sz="94660"/>
  </p:normalViewPr>
  <p:slideViewPr>
    <p:cSldViewPr snapToGrid="0">
      <p:cViewPr varScale="1">
        <p:scale>
          <a:sx n="68" d="100"/>
          <a:sy n="68" d="100"/>
        </p:scale>
        <p:origin x="80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42"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notesMaster" Target="notesMasters/notesMaster1.xml"/><Relationship Id="rId40" Type="http://schemas.openxmlformats.org/officeDocument/2006/relationships/theme" Target="theme/theme1.xml"/><Relationship Id="rId45" Type="http://schemas.openxmlformats.org/officeDocument/2006/relationships/customXml" Target="../customXml/item2.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customXml" Target="../customXml/item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5/10/relationships/revisionInfo" Target="revisionInfo.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46" Type="http://schemas.openxmlformats.org/officeDocument/2006/relationships/customXml" Target="../customXml/item3.xml"/><Relationship Id="rId20" Type="http://schemas.openxmlformats.org/officeDocument/2006/relationships/slide" Target="slides/slide19.xml"/><Relationship Id="rId41"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Usuário Convidado" providerId="Windows Live" clId="Web-{47B671C6-67BD-4036-A186-6B478DBDB07A}"/>
    <pc:docChg chg="modSld">
      <pc:chgData name="Usuário Convidado" userId="" providerId="Windows Live" clId="Web-{47B671C6-67BD-4036-A186-6B478DBDB07A}" dt="2023-08-15T01:32:58.428" v="0" actId="1076"/>
      <pc:docMkLst>
        <pc:docMk/>
      </pc:docMkLst>
      <pc:sldChg chg="modSp">
        <pc:chgData name="Usuário Convidado" userId="" providerId="Windows Live" clId="Web-{47B671C6-67BD-4036-A186-6B478DBDB07A}" dt="2023-08-15T01:32:58.428" v="0" actId="1076"/>
        <pc:sldMkLst>
          <pc:docMk/>
          <pc:sldMk cId="3206453374" sldId="337"/>
        </pc:sldMkLst>
        <pc:picChg chg="mod">
          <ac:chgData name="Usuário Convidado" userId="" providerId="Windows Live" clId="Web-{47B671C6-67BD-4036-A186-6B478DBDB07A}" dt="2023-08-15T01:32:58.428" v="0" actId="1076"/>
          <ac:picMkLst>
            <pc:docMk/>
            <pc:sldMk cId="3206453374" sldId="337"/>
            <ac:picMk id="4" creationId="{00000000-0000-0000-0000-000000000000}"/>
          </ac:picMkLst>
        </pc:picChg>
      </pc:sldChg>
    </pc:docChg>
  </pc:docChgLst>
  <pc:docChgLst>
    <pc:chgData name="MÔNICA ARRUDA Lima" userId="S::monicalima@ce.sebrae.com.br::d5e25ac9-e7d0-409c-9d02-0360d751f548" providerId="AD" clId="Web-{BCFC0E11-F1A6-18EA-D67B-CF7F67A2BB01}"/>
    <pc:docChg chg="mod modMainMaster">
      <pc:chgData name="MÔNICA ARRUDA Lima" userId="S::monicalima@ce.sebrae.com.br::d5e25ac9-e7d0-409c-9d02-0360d751f548" providerId="AD" clId="Web-{BCFC0E11-F1A6-18EA-D67B-CF7F67A2BB01}" dt="2023-07-28T11:35:34.094" v="1" actId="33475"/>
      <pc:docMkLst>
        <pc:docMk/>
      </pc:docMkLst>
      <pc:sldMasterChg chg="addSp">
        <pc:chgData name="MÔNICA ARRUDA Lima" userId="S::monicalima@ce.sebrae.com.br::d5e25ac9-e7d0-409c-9d02-0360d751f548" providerId="AD" clId="Web-{BCFC0E11-F1A6-18EA-D67B-CF7F67A2BB01}" dt="2023-07-28T11:35:34.094" v="0" actId="33475"/>
        <pc:sldMasterMkLst>
          <pc:docMk/>
          <pc:sldMasterMk cId="3406778941" sldId="2147483696"/>
        </pc:sldMasterMkLst>
        <pc:spChg chg="add">
          <ac:chgData name="MÔNICA ARRUDA Lima" userId="S::monicalima@ce.sebrae.com.br::d5e25ac9-e7d0-409c-9d02-0360d751f548" providerId="AD" clId="Web-{BCFC0E11-F1A6-18EA-D67B-CF7F67A2BB01}" dt="2023-07-28T11:35:34.094" v="0" actId="33475"/>
          <ac:spMkLst>
            <pc:docMk/>
            <pc:sldMasterMk cId="3406778941" sldId="2147483696"/>
            <ac:spMk id="9" creationId="{2B6DE56A-DD65-79C9-F6F3-1201714CE230}"/>
          </ac:spMkLst>
        </pc:sp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Espaço Reservado para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7C5BACA-E4E7-4CBC-A2B1-04CBEF5DAE43}" type="datetimeFigureOut">
              <a:rPr lang="pt-BR" smtClean="0"/>
              <a:t>14/08/2023</a:t>
            </a:fld>
            <a:endParaRPr lang="pt-BR"/>
          </a:p>
        </p:txBody>
      </p:sp>
      <p:sp>
        <p:nvSpPr>
          <p:cNvPr id="4" name="Espaço Reservado para Imagem de Slide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Espaço Reservado para Anotações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Espaço Reservado para Número de Slide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2787D20-D6BD-4842-9E2F-023BEC9A9C2D}" type="slidenum">
              <a:rPr lang="pt-BR" smtClean="0"/>
              <a:t>‹nº›</a:t>
            </a:fld>
            <a:endParaRPr lang="pt-BR"/>
          </a:p>
        </p:txBody>
      </p:sp>
    </p:spTree>
    <p:extLst>
      <p:ext uri="{BB962C8B-B14F-4D97-AF65-F5344CB8AC3E}">
        <p14:creationId xmlns:p14="http://schemas.microsoft.com/office/powerpoint/2010/main" val="33086252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pt-BR"/>
              <a:t>Clique para editar o título mestre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pt-BR"/>
              <a:t>Clique para editar o estilo do subtítulo Mestre</a:t>
            </a:r>
            <a:endParaRPr lang="en-US" dirty="0"/>
          </a:p>
        </p:txBody>
      </p:sp>
      <p:sp>
        <p:nvSpPr>
          <p:cNvPr id="4" name="Date Placeholder 3"/>
          <p:cNvSpPr>
            <a:spLocks noGrp="1"/>
          </p:cNvSpPr>
          <p:nvPr>
            <p:ph type="dt" sz="half" idx="10"/>
          </p:nvPr>
        </p:nvSpPr>
        <p:spPr/>
        <p:txBody>
          <a:bodyPr/>
          <a:lstStyle/>
          <a:p>
            <a:fld id="{27C7FE7B-4C5C-4946-BECF-83BE6F1FFFB5}" type="datetimeFigureOut">
              <a:rPr lang="pt-BR" smtClean="0"/>
              <a:t>14/08/2023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24898641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e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27C7FE7B-4C5C-4946-BECF-83BE6F1FFFB5}" type="datetimeFigureOut">
              <a:rPr lang="pt-BR" smtClean="0"/>
              <a:t>14/08/2023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862646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çã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27C7FE7B-4C5C-4946-BECF-83BE6F1FFFB5}" type="datetimeFigureOut">
              <a:rPr lang="pt-BR" smtClean="0"/>
              <a:t>14/08/2023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B3BDC2-B4A7-4CC0-AC6A-E3C10241A804}" type="slidenum">
              <a:rPr lang="pt-BR" smtClean="0"/>
              <a:t>‹nº›</a:t>
            </a:fld>
            <a:endParaRPr lang="pt-BR"/>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38388389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27C7FE7B-4C5C-4946-BECF-83BE6F1FFFB5}" type="datetimeFigureOut">
              <a:rPr lang="pt-BR" smtClean="0"/>
              <a:t>14/08/2023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112421088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o Cartão de Nome">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27C7FE7B-4C5C-4946-BECF-83BE6F1FFFB5}" type="datetimeFigureOut">
              <a:rPr lang="pt-BR" smtClean="0"/>
              <a:t>14/08/2023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B3BDC2-B4A7-4CC0-AC6A-E3C10241A804}" type="slidenum">
              <a:rPr lang="pt-BR" smtClean="0"/>
              <a:t>‹nº›</a:t>
            </a:fld>
            <a:endParaRPr lang="pt-BR"/>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02158425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iro ou Falso">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pt-BR"/>
              <a:t>Clique para editar o título mestre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pt-BR"/>
              <a:t>Editar estilos de texto Mestre</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27C7FE7B-4C5C-4946-BECF-83BE6F1FFFB5}" type="datetimeFigureOut">
              <a:rPr lang="pt-BR" smtClean="0"/>
              <a:t>14/08/2023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33622634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Vertical Text Placeholder 2"/>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7C7FE7B-4C5C-4946-BECF-83BE6F1FFFB5}" type="datetimeFigureOut">
              <a:rPr lang="pt-BR" smtClean="0"/>
              <a:t>14/08/2023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394086225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pt-BR"/>
              <a:t>Clique para editar o título mestre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7C7FE7B-4C5C-4946-BECF-83BE6F1FFFB5}" type="datetimeFigureOut">
              <a:rPr lang="pt-BR" smtClean="0"/>
              <a:t>14/08/2023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1426893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pt-BR"/>
              <a:t>Clique para editar o título mestre</a:t>
            </a:r>
            <a:endParaRPr lang="en-US" dirty="0"/>
          </a:p>
        </p:txBody>
      </p:sp>
      <p:sp>
        <p:nvSpPr>
          <p:cNvPr id="3" name="Content Placeholder 2"/>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10"/>
          </p:nvPr>
        </p:nvSpPr>
        <p:spPr/>
        <p:txBody>
          <a:bodyPr/>
          <a:lstStyle/>
          <a:p>
            <a:fld id="{27C7FE7B-4C5C-4946-BECF-83BE6F1FFFB5}" type="datetimeFigureOut">
              <a:rPr lang="pt-BR" smtClean="0"/>
              <a:t>14/08/2023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2083492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pt-BR"/>
              <a:t>Clique para editar o título mestre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a:t>Editar estilos de texto Mestre</a:t>
            </a:r>
          </a:p>
        </p:txBody>
      </p:sp>
      <p:sp>
        <p:nvSpPr>
          <p:cNvPr id="4" name="Date Placeholder 3"/>
          <p:cNvSpPr>
            <a:spLocks noGrp="1"/>
          </p:cNvSpPr>
          <p:nvPr>
            <p:ph type="dt" sz="half" idx="10"/>
          </p:nvPr>
        </p:nvSpPr>
        <p:spPr/>
        <p:txBody>
          <a:bodyPr/>
          <a:lstStyle/>
          <a:p>
            <a:fld id="{27C7FE7B-4C5C-4946-BECF-83BE6F1FFFB5}" type="datetimeFigureOut">
              <a:rPr lang="pt-BR" smtClean="0"/>
              <a:t>14/08/2023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547767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a:t>Clique para editar o título mestre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Date Placeholder 4"/>
          <p:cNvSpPr>
            <a:spLocks noGrp="1"/>
          </p:cNvSpPr>
          <p:nvPr>
            <p:ph type="dt" sz="half" idx="10"/>
          </p:nvPr>
        </p:nvSpPr>
        <p:spPr/>
        <p:txBody>
          <a:bodyPr/>
          <a:lstStyle/>
          <a:p>
            <a:fld id="{27C7FE7B-4C5C-4946-BECF-83BE6F1FFFB5}" type="datetimeFigureOut">
              <a:rPr lang="pt-BR" smtClean="0"/>
              <a:t>14/08/2023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26270326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pt-BR"/>
              <a:t>Clique para editar o título mestre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7" name="Date Placeholder 6"/>
          <p:cNvSpPr>
            <a:spLocks noGrp="1"/>
          </p:cNvSpPr>
          <p:nvPr>
            <p:ph type="dt" sz="half" idx="10"/>
          </p:nvPr>
        </p:nvSpPr>
        <p:spPr/>
        <p:txBody>
          <a:bodyPr/>
          <a:lstStyle/>
          <a:p>
            <a:fld id="{27C7FE7B-4C5C-4946-BECF-83BE6F1FFFB5}" type="datetimeFigureOut">
              <a:rPr lang="pt-BR" smtClean="0"/>
              <a:t>14/08/2023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24872705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pt-BR"/>
              <a:t>Clique para editar o título mestre</a:t>
            </a:r>
            <a:endParaRPr lang="en-US" dirty="0"/>
          </a:p>
        </p:txBody>
      </p:sp>
      <p:sp>
        <p:nvSpPr>
          <p:cNvPr id="3" name="Date Placeholder 2"/>
          <p:cNvSpPr>
            <a:spLocks noGrp="1"/>
          </p:cNvSpPr>
          <p:nvPr>
            <p:ph type="dt" sz="half" idx="10"/>
          </p:nvPr>
        </p:nvSpPr>
        <p:spPr/>
        <p:txBody>
          <a:bodyPr/>
          <a:lstStyle/>
          <a:p>
            <a:fld id="{27C7FE7B-4C5C-4946-BECF-83BE6F1FFFB5}" type="datetimeFigureOut">
              <a:rPr lang="pt-BR" smtClean="0"/>
              <a:t>14/08/2023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36145666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7C7FE7B-4C5C-4946-BECF-83BE6F1FFFB5}" type="datetimeFigureOut">
              <a:rPr lang="pt-BR" smtClean="0"/>
              <a:t>14/08/2023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318544311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pt-BR"/>
              <a:t>Clique para editar o título mestre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pt-BR"/>
              <a:t>Editar estilos de texto Mestre</a:t>
            </a:r>
          </a:p>
        </p:txBody>
      </p:sp>
      <p:sp>
        <p:nvSpPr>
          <p:cNvPr id="5" name="Date Placeholder 4"/>
          <p:cNvSpPr>
            <a:spLocks noGrp="1"/>
          </p:cNvSpPr>
          <p:nvPr>
            <p:ph type="dt" sz="half" idx="10"/>
          </p:nvPr>
        </p:nvSpPr>
        <p:spPr/>
        <p:txBody>
          <a:bodyPr/>
          <a:lstStyle/>
          <a:p>
            <a:fld id="{27C7FE7B-4C5C-4946-BECF-83BE6F1FFFB5}" type="datetimeFigureOut">
              <a:rPr lang="pt-BR" smtClean="0"/>
              <a:t>14/08/2023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37328305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pt-BR"/>
              <a:t>Clique para editar o título mestre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pt-BR"/>
              <a:t>Clique no ícone para adicionar uma imagem</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a:t>Editar estilos de texto Mestre</a:t>
            </a:r>
          </a:p>
        </p:txBody>
      </p:sp>
      <p:sp>
        <p:nvSpPr>
          <p:cNvPr id="5" name="Date Placeholder 4"/>
          <p:cNvSpPr>
            <a:spLocks noGrp="1"/>
          </p:cNvSpPr>
          <p:nvPr>
            <p:ph type="dt" sz="half" idx="10"/>
          </p:nvPr>
        </p:nvSpPr>
        <p:spPr/>
        <p:txBody>
          <a:bodyPr/>
          <a:lstStyle/>
          <a:p>
            <a:fld id="{27C7FE7B-4C5C-4946-BECF-83BE6F1FFFB5}" type="datetimeFigureOut">
              <a:rPr lang="pt-BR" smtClean="0"/>
              <a:t>14/08/2023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D0B3BDC2-B4A7-4CC0-AC6A-E3C10241A804}" type="slidenum">
              <a:rPr lang="pt-BR" smtClean="0"/>
              <a:t>‹nº›</a:t>
            </a:fld>
            <a:endParaRPr lang="pt-BR"/>
          </a:p>
        </p:txBody>
      </p:sp>
    </p:spTree>
    <p:extLst>
      <p:ext uri="{BB962C8B-B14F-4D97-AF65-F5344CB8AC3E}">
        <p14:creationId xmlns:p14="http://schemas.microsoft.com/office/powerpoint/2010/main" val="196229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pt-BR"/>
              <a:t>Clique para editar o título mestre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27C7FE7B-4C5C-4946-BECF-83BE6F1FFFB5}" type="datetimeFigureOut">
              <a:rPr lang="pt-BR" smtClean="0"/>
              <a:t>14/08/2023</a:t>
            </a:fld>
            <a:endParaRPr lang="pt-BR"/>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0B3BDC2-B4A7-4CC0-AC6A-E3C10241A804}" type="slidenum">
              <a:rPr lang="pt-BR" smtClean="0"/>
              <a:t>‹nº›</a:t>
            </a:fld>
            <a:endParaRPr lang="pt-BR"/>
          </a:p>
        </p:txBody>
      </p:sp>
      <p:sp>
        <p:nvSpPr>
          <p:cNvPr id="9" name="CaixaDeTexto 8">
            <a:extLst>
              <a:ext uri="{FF2B5EF4-FFF2-40B4-BE49-F238E27FC236}">
                <a16:creationId xmlns:a16="http://schemas.microsoft.com/office/drawing/2014/main" id="{2B6DE56A-DD65-79C9-F6F3-1201714CE230}"/>
              </a:ext>
            </a:extLst>
          </p:cNvPr>
          <p:cNvSpPr txBox="1"/>
          <p:nvPr>
            <p:extLst>
              <p:ext uri="{1162E1C5-73C7-4A58-AE30-91384D911F3F}">
                <p184:classification xmlns:p184="http://schemas.microsoft.com/office/powerpoint/2018/4/main" val="ftr"/>
              </p:ext>
            </p:extLst>
          </p:nvPr>
        </p:nvSpPr>
        <p:spPr>
          <a:xfrm>
            <a:off x="11491913" y="6642100"/>
            <a:ext cx="665162" cy="152400"/>
          </a:xfrm>
          <a:prstGeom prst="rect">
            <a:avLst/>
          </a:prstGeom>
        </p:spPr>
        <p:txBody>
          <a:bodyPr horzOverflow="overflow" lIns="0" tIns="0" rIns="0" bIns="0">
            <a:spAutoFit/>
          </a:bodyPr>
          <a:lstStyle/>
          <a:p>
            <a:pPr algn="l"/>
            <a:r>
              <a:rPr lang="pt-BR" sz="1000">
                <a:solidFill>
                  <a:srgbClr val="FF0000"/>
                </a:solidFill>
                <a:latin typeface="Calibri" panose="020F0502020204030204" pitchFamily="34" charset="0"/>
                <a:cs typeface="Calibri" panose="020F0502020204030204" pitchFamily="34" charset="0"/>
              </a:rPr>
              <a:t>Confidencial</a:t>
            </a:r>
          </a:p>
        </p:txBody>
      </p:sp>
    </p:spTree>
    <p:extLst>
      <p:ext uri="{BB962C8B-B14F-4D97-AF65-F5344CB8AC3E}">
        <p14:creationId xmlns:p14="http://schemas.microsoft.com/office/powerpoint/2010/main" val="3406778941"/>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posdigital.uninassau.edu.br/blog/descubra-area-para-especializar" TargetMode="External"/><Relationship Id="rId7" Type="http://schemas.openxmlformats.org/officeDocument/2006/relationships/image" Target="../media/image4.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3.png"/><Relationship Id="rId5" Type="http://schemas.openxmlformats.org/officeDocument/2006/relationships/hyperlink" Target="https://posdigital.uninassau.edu.br/blog/sindrome-do-impostor" TargetMode="Externa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hyperlink" Target="https://conteudo.jrconsultoria.com.br/solucao-plano-de-negocios"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deavor.org.br/desenvolvimento-pessoal/sem-luz-eletrica-ate-os-16-empreendedor-leva-banda-larga-milhares-de-casas-nordeste/" TargetMode="External"/><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hyperlink" Target="http://blog.damasemijoias.com.br/como-a-renda-extra-pode-te-ajudar-a-sair-das-dividas-de-vez/" TargetMode="External"/><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jpeg"/><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Imagem 5"/>
          <p:cNvPicPr>
            <a:picLocks noChangeAspect="1"/>
          </p:cNvPicPr>
          <p:nvPr/>
        </p:nvPicPr>
        <p:blipFill rotWithShape="1">
          <a:blip r:embed="rId2" cstate="print">
            <a:extLst>
              <a:ext uri="{28A0092B-C50C-407E-A947-70E740481C1C}">
                <a14:useLocalDpi xmlns:a14="http://schemas.microsoft.com/office/drawing/2010/main" val="0"/>
              </a:ext>
            </a:extLst>
          </a:blip>
          <a:srcRect l="9389" t="11269" r="9389" b="29916"/>
          <a:stretch/>
        </p:blipFill>
        <p:spPr>
          <a:xfrm>
            <a:off x="414705" y="188275"/>
            <a:ext cx="1933304" cy="1029456"/>
          </a:xfrm>
          <a:prstGeom prst="roundRect">
            <a:avLst>
              <a:gd name="adj" fmla="val 4167"/>
            </a:avLst>
          </a:prstGeom>
          <a:solidFill>
            <a:srgbClr val="FFFFFF"/>
          </a:solidFill>
          <a:ln w="76200" cap="sq">
            <a:solidFill>
              <a:srgbClr val="EAEAEA"/>
            </a:solidFill>
            <a:miter lim="800000"/>
          </a:ln>
          <a:effectLst>
            <a:reflection blurRad="12700" stA="33000" endPos="28000" dist="5000" dir="5400000" sy="-100000" algn="bl" rotWithShape="0"/>
          </a:effectLst>
          <a:scene3d>
            <a:camera prst="orthographicFront"/>
            <a:lightRig rig="threePt" dir="t">
              <a:rot lat="0" lon="0" rev="2700000"/>
            </a:lightRig>
          </a:scene3d>
          <a:sp3d contourW="6350">
            <a:bevelT h="38100"/>
            <a:contourClr>
              <a:srgbClr val="C0C0C0"/>
            </a:contourClr>
          </a:sp3d>
        </p:spPr>
      </p:pic>
      <p:sp>
        <p:nvSpPr>
          <p:cNvPr id="2" name="Explosão 1 1"/>
          <p:cNvSpPr/>
          <p:nvPr/>
        </p:nvSpPr>
        <p:spPr>
          <a:xfrm>
            <a:off x="2348009" y="-178237"/>
            <a:ext cx="11465169" cy="6323428"/>
          </a:xfrm>
          <a:prstGeom prst="irregularSeal1">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b="1" dirty="0">
                <a:solidFill>
                  <a:srgbClr val="FFFF00"/>
                </a:solidFill>
                <a:latin typeface="MV Boli" panose="02000500030200090000" pitchFamily="2" charset="0"/>
                <a:cs typeface="MV Boli" panose="02000500030200090000" pitchFamily="2" charset="0"/>
              </a:rPr>
              <a:t>EU, EMPREENDEDOR</a:t>
            </a:r>
            <a:endParaRPr lang="pt-BR" sz="6000" b="1" dirty="0">
              <a:solidFill>
                <a:srgbClr val="FF0000"/>
              </a:solidFill>
              <a:latin typeface="MV Boli" panose="02000500030200090000" pitchFamily="2" charset="0"/>
              <a:cs typeface="MV Boli" panose="02000500030200090000" pitchFamily="2" charset="0"/>
            </a:endParaRPr>
          </a:p>
        </p:txBody>
      </p:sp>
      <p:pic>
        <p:nvPicPr>
          <p:cNvPr id="7" name="Imagem 6" descr="Como descobrir a área ideal para se especializar?">
            <a:hlinkClick r:id="rId3"/>
          </p:cNvPr>
          <p:cNvPicPr/>
          <p:nvPr/>
        </p:nvPicPr>
        <p:blipFill>
          <a:blip r:embed="rId4">
            <a:extLst>
              <a:ext uri="{28A0092B-C50C-407E-A947-70E740481C1C}">
                <a14:useLocalDpi xmlns:a14="http://schemas.microsoft.com/office/drawing/2010/main" val="0"/>
              </a:ext>
            </a:extLst>
          </a:blip>
          <a:srcRect/>
          <a:stretch>
            <a:fillRect/>
          </a:stretch>
        </p:blipFill>
        <p:spPr bwMode="auto">
          <a:xfrm rot="354866">
            <a:off x="333831" y="1818621"/>
            <a:ext cx="2794761" cy="2329713"/>
          </a:xfrm>
          <a:prstGeom prst="rect">
            <a:avLst/>
          </a:prstGeom>
          <a:solidFill>
            <a:srgbClr val="FFFFFF">
              <a:shade val="85000"/>
            </a:srgbClr>
          </a:solidFill>
          <a:ln w="190500" cap="sq">
            <a:solidFill>
              <a:srgbClr val="FFFFFF"/>
            </a:solidFill>
            <a:miter lim="800000"/>
          </a:ln>
          <a:effectLst>
            <a:outerShdw blurRad="65000" dist="50800" dir="12900000" kx="195000" ky="145000" algn="tl" rotWithShape="0">
              <a:srgbClr val="000000">
                <a:alpha val="30000"/>
              </a:srgbClr>
            </a:outerShdw>
          </a:effectLst>
          <a:scene3d>
            <a:camera prst="orthographicFront">
              <a:rot lat="0" lon="0" rev="360000"/>
            </a:camera>
            <a:lightRig rig="twoPt" dir="t">
              <a:rot lat="0" lon="0" rev="7200000"/>
            </a:lightRig>
          </a:scene3d>
          <a:sp3d contourW="12700">
            <a:bevelT w="25400" h="19050"/>
            <a:contourClr>
              <a:srgbClr val="969696"/>
            </a:contourClr>
          </a:sp3d>
        </p:spPr>
      </p:pic>
      <p:pic>
        <p:nvPicPr>
          <p:cNvPr id="8" name="Imagem 7" descr="Síndrome do Impostor: 75% das executivas já passaram pelo sentimento">
            <a:hlinkClick r:id="rId5"/>
          </p:cNvPr>
          <p:cNvPicPr/>
          <p:nvPr/>
        </p:nvPicPr>
        <p:blipFill>
          <a:blip r:embed="rId6">
            <a:extLst>
              <a:ext uri="{28A0092B-C50C-407E-A947-70E740481C1C}">
                <a14:useLocalDpi xmlns:a14="http://schemas.microsoft.com/office/drawing/2010/main" val="0"/>
              </a:ext>
            </a:extLst>
          </a:blip>
          <a:srcRect/>
          <a:stretch>
            <a:fillRect/>
          </a:stretch>
        </p:blipFill>
        <p:spPr bwMode="auto">
          <a:xfrm>
            <a:off x="1688124" y="3862576"/>
            <a:ext cx="3173444" cy="232971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p:spPr>
      </p:pic>
      <p:pic>
        <p:nvPicPr>
          <p:cNvPr id="1026" name="Picture 2" descr="Empreendedorismo: o que é e como ser tornar um empreendedor? | Se Torne  Investidor"/>
          <p:cNvPicPr>
            <a:picLocks noChangeAspect="1" noChangeArrowheads="1"/>
          </p:cNvPicPr>
          <p:nvPr/>
        </p:nvPicPr>
        <p:blipFill>
          <a:blip r:embed="rId7" cstate="print">
            <a:extLst>
              <a:ext uri="{28A0092B-C50C-407E-A947-70E740481C1C}">
                <a14:useLocalDpi xmlns:a14="http://schemas.microsoft.com/office/drawing/2010/main" val="0"/>
              </a:ext>
            </a:extLst>
          </a:blip>
          <a:srcRect/>
          <a:stretch>
            <a:fillRect/>
          </a:stretch>
        </p:blipFill>
        <p:spPr bwMode="auto">
          <a:xfrm>
            <a:off x="4696562" y="4541625"/>
            <a:ext cx="3307955" cy="2310123"/>
          </a:xfrm>
          <a:prstGeom prst="rect">
            <a:avLst/>
          </a:prstGeom>
          <a:ln w="190500" cap="sq">
            <a:solidFill>
              <a:srgbClr val="C8C6BD"/>
            </a:solidFill>
            <a:prstDash val="solid"/>
            <a:miter lim="800000"/>
          </a:ln>
          <a:effectLst>
            <a:outerShdw blurRad="254000" algn="bl" rotWithShape="0">
              <a:srgbClr val="000000">
                <a:alpha val="43000"/>
              </a:srgbClr>
            </a:outerShdw>
          </a:effectLst>
          <a:scene3d>
            <a:camera prst="perspectiveFront" fov="5400000"/>
            <a:lightRig rig="threePt" dir="t">
              <a:rot lat="0" lon="0" rev="2100000"/>
            </a:lightRig>
          </a:scene3d>
          <a:sp3d extrusionH="25400">
            <a:bevelT w="304800" h="152400" prst="hardEdge"/>
            <a:extrusionClr>
              <a:srgbClr val="000000"/>
            </a:extrusionClr>
          </a:sp3d>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22061352"/>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tângulo 1"/>
          <p:cNvSpPr/>
          <p:nvPr/>
        </p:nvSpPr>
        <p:spPr>
          <a:xfrm>
            <a:off x="277334" y="3318733"/>
            <a:ext cx="11623934" cy="2308324"/>
          </a:xfrm>
          <a:prstGeom prst="rect">
            <a:avLst/>
          </a:prstGeom>
          <a:solidFill>
            <a:srgbClr val="FF0000"/>
          </a:solidFill>
          <a:ln w="57150">
            <a:solidFill>
              <a:srgbClr val="FFFF00"/>
            </a:solidFill>
          </a:ln>
        </p:spPr>
        <p:txBody>
          <a:bodyPr wrap="square">
            <a:spAutoFit/>
          </a:bodyPr>
          <a:lstStyle/>
          <a:p>
            <a:pPr algn="ctr"/>
            <a:r>
              <a:rPr lang="pt-BR" sz="2800" dirty="0">
                <a:solidFill>
                  <a:srgbClr val="002060"/>
                </a:solidFill>
                <a:latin typeface="arial" panose="020B0604020202020204" pitchFamily="34" charset="0"/>
              </a:rPr>
              <a:t> </a:t>
            </a:r>
            <a:r>
              <a:rPr lang="pt-BR" sz="3200" b="1" dirty="0">
                <a:solidFill>
                  <a:schemeClr val="bg1"/>
                </a:solidFill>
                <a:latin typeface="arial" panose="020B0604020202020204" pitchFamily="34" charset="0"/>
              </a:rPr>
              <a:t>Amigos, a literatura moderna classificou as habilidades e competências em três categorias; cada qual possui seus pilares.</a:t>
            </a:r>
          </a:p>
          <a:p>
            <a:pPr algn="ctr"/>
            <a:r>
              <a:rPr lang="pt-BR" sz="4800" b="1" dirty="0">
                <a:latin typeface="arial" panose="020B0604020202020204" pitchFamily="34" charset="0"/>
              </a:rPr>
              <a:t>Vamos conhecer!</a:t>
            </a:r>
            <a:endParaRPr lang="pt-BR" sz="4800" b="1" dirty="0"/>
          </a:p>
        </p:txBody>
      </p:sp>
      <p:pic>
        <p:nvPicPr>
          <p:cNvPr id="3" name="Picture 4" descr="Emoticon Apontando Para Baixo Ilustração do Vetor - Ilustração de sentido,  emoticon: 168543540"/>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653580" y="-182112"/>
            <a:ext cx="4454435" cy="3500845"/>
          </a:xfrm>
          <a:prstGeom prst="roundRect">
            <a:avLst>
              <a:gd name="adj" fmla="val 16667"/>
            </a:avLst>
          </a:prstGeom>
          <a:ln>
            <a:noFill/>
          </a:ln>
          <a:effectLst>
            <a:outerShdw blurRad="152400" dist="12000" dir="900000" sy="98000" kx="110000" ky="200000" algn="tl" rotWithShape="0">
              <a:srgbClr val="000000">
                <a:alpha val="30000"/>
              </a:srgbClr>
            </a:outerShdw>
          </a:effectLst>
          <a:scene3d>
            <a:camera prst="perspectiveRelaxed">
              <a:rot lat="19800000" lon="1200000" rev="20820000"/>
            </a:camera>
            <a:lightRig rig="threePt" dir="t"/>
          </a:scene3d>
          <a:sp3d contourW="6350" prstMaterial="matte">
            <a:bevelT w="101600" h="101600"/>
            <a:contourClr>
              <a:srgbClr val="969696"/>
            </a:contourClr>
          </a:sp3d>
          <a:extLst>
            <a:ext uri="{909E8E84-426E-40DD-AFC4-6F175D3DCCD1}">
              <a14:hiddenFill xmlns:a14="http://schemas.microsoft.com/office/drawing/2010/main">
                <a:solidFill>
                  <a:srgbClr val="FFFFFF"/>
                </a:solidFill>
              </a14:hiddenFill>
            </a:ext>
          </a:extLst>
        </p:spPr>
      </p:pic>
      <p:sp>
        <p:nvSpPr>
          <p:cNvPr id="4" name="CaixaDeTexto 3"/>
          <p:cNvSpPr txBox="1"/>
          <p:nvPr/>
        </p:nvSpPr>
        <p:spPr>
          <a:xfrm rot="313145">
            <a:off x="3652149" y="2984184"/>
            <a:ext cx="4022956" cy="151891"/>
          </a:xfrm>
          <a:prstGeom prst="rect">
            <a:avLst/>
          </a:prstGeom>
          <a:solidFill>
            <a:schemeClr val="accent5"/>
          </a:solidFill>
        </p:spPr>
        <p:txBody>
          <a:bodyPr wrap="square" rtlCol="0">
            <a:spAutoFit/>
          </a:bodyPr>
          <a:lstStyle/>
          <a:p>
            <a:endParaRPr lang="pt-BR" dirty="0"/>
          </a:p>
        </p:txBody>
      </p:sp>
    </p:spTree>
    <p:extLst>
      <p:ext uri="{BB962C8B-B14F-4D97-AF65-F5344CB8AC3E}">
        <p14:creationId xmlns:p14="http://schemas.microsoft.com/office/powerpoint/2010/main" val="1284795700"/>
      </p:ext>
    </p:extLst>
  </p:cSld>
  <p:clrMapOvr>
    <a:masterClrMapping/>
  </p:clrMapOvr>
  <mc:AlternateContent xmlns:mc="http://schemas.openxmlformats.org/markup-compatibility/2006" xmlns:p14="http://schemas.microsoft.com/office/powerpoint/2010/main">
    <mc:Choice Requires="p14">
      <p:transition spd="slow" p14:dur="1250">
        <p14:flip dir="r"/>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1249821" y="237754"/>
            <a:ext cx="8778239" cy="2585323"/>
          </a:xfrm>
          <a:prstGeom prst="rect">
            <a:avLst/>
          </a:prstGeom>
          <a:solidFill>
            <a:schemeClr val="accent2"/>
          </a:solidFill>
          <a:ln w="28575">
            <a:solidFill>
              <a:schemeClr val="tx1"/>
            </a:solidFill>
          </a:ln>
        </p:spPr>
        <p:txBody>
          <a:bodyPr wrap="square" rtlCol="0">
            <a:spAutoFit/>
          </a:bodyPr>
          <a:lstStyle/>
          <a:p>
            <a:pPr lvl="0" algn="ctr"/>
            <a:r>
              <a:rPr lang="pt-BR" sz="5400" b="1" dirty="0"/>
              <a:t>MOTIVAÇÃO </a:t>
            </a:r>
            <a:endParaRPr lang="pt-BR" sz="5400" dirty="0"/>
          </a:p>
          <a:p>
            <a:pPr algn="ctr"/>
            <a:r>
              <a:rPr lang="pt-BR" sz="5400" b="1" dirty="0">
                <a:solidFill>
                  <a:schemeClr val="bg1"/>
                </a:solidFill>
                <a:latin typeface="MV Boli" panose="02000500030200090000" pitchFamily="2" charset="0"/>
                <a:cs typeface="MV Boli" panose="02000500030200090000" pitchFamily="2" charset="0"/>
              </a:rPr>
              <a:t>e </a:t>
            </a:r>
          </a:p>
          <a:p>
            <a:pPr algn="ctr"/>
            <a:r>
              <a:rPr lang="pt-BR" sz="5400" b="1" dirty="0">
                <a:solidFill>
                  <a:schemeClr val="bg1"/>
                </a:solidFill>
                <a:latin typeface="MV Boli" panose="02000500030200090000" pitchFamily="2" charset="0"/>
                <a:cs typeface="MV Boli" panose="02000500030200090000" pitchFamily="2" charset="0"/>
              </a:rPr>
              <a:t>seus pilares</a:t>
            </a:r>
          </a:p>
        </p:txBody>
      </p:sp>
      <p:sp>
        <p:nvSpPr>
          <p:cNvPr id="6" name="Elipse 5"/>
          <p:cNvSpPr/>
          <p:nvPr/>
        </p:nvSpPr>
        <p:spPr>
          <a:xfrm>
            <a:off x="990532" y="2979334"/>
            <a:ext cx="600891" cy="50945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t>1</a:t>
            </a:r>
          </a:p>
        </p:txBody>
      </p:sp>
      <p:sp>
        <p:nvSpPr>
          <p:cNvPr id="11" name="Elipse 10"/>
          <p:cNvSpPr/>
          <p:nvPr/>
        </p:nvSpPr>
        <p:spPr>
          <a:xfrm>
            <a:off x="4259227" y="2979334"/>
            <a:ext cx="572753" cy="509451"/>
          </a:xfrm>
          <a:prstGeom prst="ellipse">
            <a:avLst/>
          </a:prstGeom>
          <a:solidFill>
            <a:schemeClr val="accent5"/>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t>2</a:t>
            </a:r>
          </a:p>
        </p:txBody>
      </p:sp>
      <p:sp>
        <p:nvSpPr>
          <p:cNvPr id="12" name="Elipse 11"/>
          <p:cNvSpPr/>
          <p:nvPr/>
        </p:nvSpPr>
        <p:spPr>
          <a:xfrm>
            <a:off x="10389193" y="2979333"/>
            <a:ext cx="533822" cy="509451"/>
          </a:xfrm>
          <a:prstGeom prst="ellipse">
            <a:avLst/>
          </a:prstGeom>
          <a:solidFill>
            <a:schemeClr val="accent6">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t>4</a:t>
            </a:r>
          </a:p>
        </p:txBody>
      </p:sp>
      <p:sp>
        <p:nvSpPr>
          <p:cNvPr id="13" name="Elipse 12"/>
          <p:cNvSpPr/>
          <p:nvPr/>
        </p:nvSpPr>
        <p:spPr>
          <a:xfrm>
            <a:off x="7324210" y="2991891"/>
            <a:ext cx="572753" cy="509451"/>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t>3</a:t>
            </a:r>
          </a:p>
        </p:txBody>
      </p:sp>
      <p:sp>
        <p:nvSpPr>
          <p:cNvPr id="5" name="Fluxograma: Disco Magnético 4"/>
          <p:cNvSpPr/>
          <p:nvPr/>
        </p:nvSpPr>
        <p:spPr>
          <a:xfrm>
            <a:off x="98474" y="3601330"/>
            <a:ext cx="2302695" cy="292607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solidFill>
              </a:rPr>
              <a:t>Persistência</a:t>
            </a:r>
          </a:p>
        </p:txBody>
      </p:sp>
      <p:sp>
        <p:nvSpPr>
          <p:cNvPr id="14" name="Fluxograma: Disco Magnético 13"/>
          <p:cNvSpPr/>
          <p:nvPr/>
        </p:nvSpPr>
        <p:spPr>
          <a:xfrm>
            <a:off x="3257726" y="3601331"/>
            <a:ext cx="2400183" cy="292607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solidFill>
              </a:rPr>
              <a:t>Comprometimento</a:t>
            </a:r>
          </a:p>
        </p:txBody>
      </p:sp>
      <p:sp>
        <p:nvSpPr>
          <p:cNvPr id="15" name="Fluxograma: Disco Magnético 14"/>
          <p:cNvSpPr/>
          <p:nvPr/>
        </p:nvSpPr>
        <p:spPr>
          <a:xfrm>
            <a:off x="6288190" y="3657599"/>
            <a:ext cx="2644795" cy="286980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solidFill>
              </a:rPr>
              <a:t>Coragem para riscos</a:t>
            </a:r>
          </a:p>
        </p:txBody>
      </p:sp>
      <p:sp>
        <p:nvSpPr>
          <p:cNvPr id="16" name="Fluxograma: Disco Magnético 15"/>
          <p:cNvSpPr/>
          <p:nvPr/>
        </p:nvSpPr>
        <p:spPr>
          <a:xfrm>
            <a:off x="9403877" y="3629465"/>
            <a:ext cx="2370782" cy="28698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solidFill>
              </a:rPr>
              <a:t>Autoconfiança</a:t>
            </a:r>
          </a:p>
        </p:txBody>
      </p:sp>
    </p:spTree>
    <p:extLst>
      <p:ext uri="{BB962C8B-B14F-4D97-AF65-F5344CB8AC3E}">
        <p14:creationId xmlns:p14="http://schemas.microsoft.com/office/powerpoint/2010/main" val="760890148"/>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uxograma: Disco Magnético 1"/>
          <p:cNvSpPr/>
          <p:nvPr/>
        </p:nvSpPr>
        <p:spPr>
          <a:xfrm>
            <a:off x="436098" y="1318022"/>
            <a:ext cx="2855741" cy="42343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Pilar </a:t>
            </a:r>
          </a:p>
          <a:p>
            <a:pPr algn="ctr"/>
            <a:r>
              <a:rPr lang="pt-BR" sz="2800" b="1" dirty="0">
                <a:solidFill>
                  <a:schemeClr val="bg1"/>
                </a:solidFill>
              </a:rPr>
              <a:t>da </a:t>
            </a:r>
          </a:p>
          <a:p>
            <a:pPr algn="ctr"/>
            <a:r>
              <a:rPr lang="pt-BR" sz="2800" b="1" dirty="0">
                <a:solidFill>
                  <a:schemeClr val="bg1"/>
                </a:solidFill>
              </a:rPr>
              <a:t>Persistência</a:t>
            </a:r>
          </a:p>
        </p:txBody>
      </p:sp>
      <p:sp>
        <p:nvSpPr>
          <p:cNvPr id="5" name="CaixaDeTexto 4"/>
          <p:cNvSpPr txBox="1"/>
          <p:nvPr/>
        </p:nvSpPr>
        <p:spPr>
          <a:xfrm>
            <a:off x="3460653" y="1318022"/>
            <a:ext cx="7962314" cy="5109091"/>
          </a:xfrm>
          <a:prstGeom prst="rect">
            <a:avLst/>
          </a:prstGeom>
          <a:noFill/>
        </p:spPr>
        <p:txBody>
          <a:bodyPr wrap="square" rtlCol="0">
            <a:spAutoFit/>
          </a:bodyPr>
          <a:lstStyle/>
          <a:p>
            <a:pPr algn="just" fontAlgn="t"/>
            <a:r>
              <a:rPr lang="pt-BR" sz="2800" b="1" dirty="0"/>
              <a:t>Aquela história de que a gente aprende com os erros é uma meia verdade. A realidade é que a gente aprende com a correção dos erros. Sendo assim, não desista depois de um fracasso. Desse modo, as dificuldades são as experiências de uma jornada de aprendizado. Com elas, são adquiridas muitas lições que podem ser úteis para reavaliar os planos e metas, ou até mesmo, um modelo de negócio.</a:t>
            </a:r>
          </a:p>
          <a:p>
            <a:pPr algn="just" fontAlgn="t"/>
            <a:r>
              <a:rPr lang="pt-BR" sz="2800" b="1" dirty="0"/>
              <a:t> </a:t>
            </a:r>
          </a:p>
          <a:p>
            <a:endParaRPr lang="pt-BR" dirty="0"/>
          </a:p>
        </p:txBody>
      </p:sp>
    </p:spTree>
    <p:extLst>
      <p:ext uri="{BB962C8B-B14F-4D97-AF65-F5344CB8AC3E}">
        <p14:creationId xmlns:p14="http://schemas.microsoft.com/office/powerpoint/2010/main" val="1244032966"/>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uxograma: Disco Magnético 1"/>
          <p:cNvSpPr/>
          <p:nvPr/>
        </p:nvSpPr>
        <p:spPr>
          <a:xfrm>
            <a:off x="196948" y="1505242"/>
            <a:ext cx="3418448" cy="42343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Pilar </a:t>
            </a:r>
          </a:p>
          <a:p>
            <a:pPr algn="ctr"/>
            <a:r>
              <a:rPr lang="pt-BR" sz="2800" b="1" dirty="0">
                <a:solidFill>
                  <a:schemeClr val="bg1"/>
                </a:solidFill>
              </a:rPr>
              <a:t>do</a:t>
            </a:r>
          </a:p>
          <a:p>
            <a:pPr algn="ctr"/>
            <a:r>
              <a:rPr lang="pt-BR" sz="2800" b="1" dirty="0">
                <a:solidFill>
                  <a:schemeClr val="bg1"/>
                </a:solidFill>
              </a:rPr>
              <a:t>comprometimento </a:t>
            </a:r>
          </a:p>
          <a:p>
            <a:pPr algn="ctr"/>
            <a:endParaRPr lang="pt-BR" sz="2800" b="1" dirty="0">
              <a:solidFill>
                <a:schemeClr val="bg1"/>
              </a:solidFill>
            </a:endParaRPr>
          </a:p>
        </p:txBody>
      </p:sp>
      <p:sp>
        <p:nvSpPr>
          <p:cNvPr id="5" name="CaixaDeTexto 4"/>
          <p:cNvSpPr txBox="1"/>
          <p:nvPr/>
        </p:nvSpPr>
        <p:spPr>
          <a:xfrm>
            <a:off x="3840480" y="998806"/>
            <a:ext cx="8131125" cy="6278642"/>
          </a:xfrm>
          <a:prstGeom prst="rect">
            <a:avLst/>
          </a:prstGeom>
          <a:noFill/>
        </p:spPr>
        <p:txBody>
          <a:bodyPr wrap="square" rtlCol="0">
            <a:spAutoFit/>
          </a:bodyPr>
          <a:lstStyle/>
          <a:p>
            <a:pPr algn="just" fontAlgn="t"/>
            <a:endParaRPr lang="pt-BR" sz="2400" b="1" dirty="0"/>
          </a:p>
          <a:p>
            <a:pPr algn="just" fontAlgn="t"/>
            <a:endParaRPr lang="pt-BR" sz="2400" b="1" dirty="0"/>
          </a:p>
          <a:p>
            <a:pPr algn="just" fontAlgn="t"/>
            <a:r>
              <a:rPr lang="pt-BR" sz="2800" b="1" dirty="0"/>
              <a:t>O comprometimento é expresso pela lealdade, é ser fiel às suas metas e objetivos e trabalhar de forma constante para alcançá-los. O empreendedor que possui esse comportamento traz para si mesmo as responsabilidades sobre sucesso e fracasso; atua em conjunto com a sua equipe para atingir os resultados; e coloca o relacionamento com os clientes acima das necessidades de curto prazo.</a:t>
            </a:r>
          </a:p>
          <a:p>
            <a:pPr algn="just" fontAlgn="t"/>
            <a:endParaRPr lang="pt-BR" sz="2800" b="1" dirty="0"/>
          </a:p>
          <a:p>
            <a:pPr algn="just" fontAlgn="t"/>
            <a:r>
              <a:rPr lang="pt-BR" sz="2800" b="1" dirty="0"/>
              <a:t> </a:t>
            </a:r>
            <a:endParaRPr lang="pt-BR" sz="2800" dirty="0"/>
          </a:p>
          <a:p>
            <a:endParaRPr lang="pt-BR" dirty="0"/>
          </a:p>
        </p:txBody>
      </p:sp>
    </p:spTree>
    <p:extLst>
      <p:ext uri="{BB962C8B-B14F-4D97-AF65-F5344CB8AC3E}">
        <p14:creationId xmlns:p14="http://schemas.microsoft.com/office/powerpoint/2010/main" val="3430970760"/>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uxograma: Disco Magnético 1"/>
          <p:cNvSpPr/>
          <p:nvPr/>
        </p:nvSpPr>
        <p:spPr>
          <a:xfrm>
            <a:off x="196948" y="1453264"/>
            <a:ext cx="3066757" cy="42343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Pilar </a:t>
            </a:r>
          </a:p>
          <a:p>
            <a:pPr algn="ctr"/>
            <a:r>
              <a:rPr lang="pt-BR" sz="2800" b="1" dirty="0">
                <a:solidFill>
                  <a:schemeClr val="bg1"/>
                </a:solidFill>
              </a:rPr>
              <a:t>da </a:t>
            </a:r>
          </a:p>
          <a:p>
            <a:pPr algn="ctr"/>
            <a:r>
              <a:rPr lang="pt-BR" sz="2800" b="1" dirty="0">
                <a:solidFill>
                  <a:schemeClr val="bg1"/>
                </a:solidFill>
              </a:rPr>
              <a:t>coragem para riscos</a:t>
            </a:r>
          </a:p>
        </p:txBody>
      </p:sp>
      <p:sp>
        <p:nvSpPr>
          <p:cNvPr id="5" name="CaixaDeTexto 4"/>
          <p:cNvSpPr txBox="1"/>
          <p:nvPr/>
        </p:nvSpPr>
        <p:spPr>
          <a:xfrm>
            <a:off x="3502856" y="1453264"/>
            <a:ext cx="8384344" cy="4524315"/>
          </a:xfrm>
          <a:prstGeom prst="rect">
            <a:avLst/>
          </a:prstGeom>
          <a:noFill/>
        </p:spPr>
        <p:txBody>
          <a:bodyPr wrap="square" rtlCol="0">
            <a:spAutoFit/>
          </a:bodyPr>
          <a:lstStyle/>
          <a:p>
            <a:pPr algn="just" fontAlgn="t"/>
            <a:r>
              <a:rPr lang="pt-PT" sz="3200" b="1" dirty="0"/>
              <a:t>A coragem te faz ultrapassar o limite do medo e chegar a alcançar a sua mais bela visão de negócio. Entretanto, a coragem para empreender é aquela capacidade que você tem de assumir riscos calculados, ponderados, analisados previamente, avaliando seus prós e contras de forma ética, profissional, séria e criteriosa.</a:t>
            </a:r>
            <a:endParaRPr lang="pt-BR" sz="3200" b="1" dirty="0"/>
          </a:p>
        </p:txBody>
      </p:sp>
    </p:spTree>
    <p:extLst>
      <p:ext uri="{BB962C8B-B14F-4D97-AF65-F5344CB8AC3E}">
        <p14:creationId xmlns:p14="http://schemas.microsoft.com/office/powerpoint/2010/main" val="1423757456"/>
      </p:ext>
    </p:extLst>
  </p:cSld>
  <p:clrMapOvr>
    <a:masterClrMapping/>
  </p:clrMapOvr>
  <mc:AlternateContent xmlns:mc="http://schemas.openxmlformats.org/markup-compatibility/2006" xmlns:p14="http://schemas.microsoft.com/office/powerpoint/2010/main">
    <mc:Choice Requires="p14">
      <p:transition spd="slow" p14:dur="1250">
        <p14:switch dir="r"/>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uxograma: Disco Magnético 1"/>
          <p:cNvSpPr/>
          <p:nvPr/>
        </p:nvSpPr>
        <p:spPr>
          <a:xfrm>
            <a:off x="196948" y="1505242"/>
            <a:ext cx="3319975" cy="42343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Pilar </a:t>
            </a:r>
          </a:p>
          <a:p>
            <a:pPr algn="ctr"/>
            <a:r>
              <a:rPr lang="pt-BR" sz="2800" b="1" dirty="0">
                <a:solidFill>
                  <a:schemeClr val="bg1"/>
                </a:solidFill>
              </a:rPr>
              <a:t>da </a:t>
            </a:r>
          </a:p>
          <a:p>
            <a:pPr algn="ctr"/>
            <a:r>
              <a:rPr lang="pt-BR" sz="2800" b="1" dirty="0">
                <a:solidFill>
                  <a:schemeClr val="bg1"/>
                </a:solidFill>
              </a:rPr>
              <a:t>autoconfiança</a:t>
            </a:r>
          </a:p>
        </p:txBody>
      </p:sp>
      <p:sp>
        <p:nvSpPr>
          <p:cNvPr id="5" name="CaixaDeTexto 4"/>
          <p:cNvSpPr txBox="1"/>
          <p:nvPr/>
        </p:nvSpPr>
        <p:spPr>
          <a:xfrm>
            <a:off x="3643532" y="1318022"/>
            <a:ext cx="7962314" cy="5355312"/>
          </a:xfrm>
          <a:prstGeom prst="rect">
            <a:avLst/>
          </a:prstGeom>
          <a:noFill/>
        </p:spPr>
        <p:txBody>
          <a:bodyPr wrap="square" rtlCol="0">
            <a:spAutoFit/>
          </a:bodyPr>
          <a:lstStyle/>
          <a:p>
            <a:pPr algn="just" fontAlgn="t"/>
            <a:r>
              <a:rPr lang="pt-PT" sz="3600" b="1" dirty="0"/>
              <a:t>A autoconfiança está diretamente associada ao autoconhecimento. É necessário conhecer a si mesmo e, também, conhecer a sua empresa, para que seja possível formar opiniões concretas e que façam sentido para a real situação do negócio</a:t>
            </a:r>
            <a:endParaRPr lang="pt-BR" sz="3600" b="1" dirty="0"/>
          </a:p>
          <a:p>
            <a:pPr algn="just" fontAlgn="t"/>
            <a:r>
              <a:rPr lang="pt-BR" sz="3600" b="1" dirty="0"/>
              <a:t> </a:t>
            </a:r>
          </a:p>
          <a:p>
            <a:endParaRPr lang="pt-BR" dirty="0"/>
          </a:p>
        </p:txBody>
      </p:sp>
    </p:spTree>
    <p:extLst>
      <p:ext uri="{BB962C8B-B14F-4D97-AF65-F5344CB8AC3E}">
        <p14:creationId xmlns:p14="http://schemas.microsoft.com/office/powerpoint/2010/main" val="2652442686"/>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1249821" y="237754"/>
            <a:ext cx="8778239" cy="2585323"/>
          </a:xfrm>
          <a:prstGeom prst="rect">
            <a:avLst/>
          </a:prstGeom>
          <a:solidFill>
            <a:schemeClr val="accent2"/>
          </a:solidFill>
          <a:ln w="28575">
            <a:solidFill>
              <a:schemeClr val="tx1"/>
            </a:solidFill>
          </a:ln>
        </p:spPr>
        <p:txBody>
          <a:bodyPr wrap="square" rtlCol="0">
            <a:spAutoFit/>
          </a:bodyPr>
          <a:lstStyle/>
          <a:p>
            <a:pPr lvl="0" algn="ctr"/>
            <a:r>
              <a:rPr lang="pt-BR" sz="5400" b="1" dirty="0"/>
              <a:t>REALIZAÇÃO </a:t>
            </a:r>
            <a:endParaRPr lang="pt-BR" sz="5400" dirty="0"/>
          </a:p>
          <a:p>
            <a:pPr algn="ctr"/>
            <a:r>
              <a:rPr lang="pt-BR" sz="5400" b="1" dirty="0">
                <a:solidFill>
                  <a:schemeClr val="bg1"/>
                </a:solidFill>
                <a:latin typeface="MV Boli" panose="02000500030200090000" pitchFamily="2" charset="0"/>
                <a:cs typeface="MV Boli" panose="02000500030200090000" pitchFamily="2" charset="0"/>
              </a:rPr>
              <a:t>e </a:t>
            </a:r>
          </a:p>
          <a:p>
            <a:pPr algn="ctr"/>
            <a:r>
              <a:rPr lang="pt-BR" sz="5400" b="1" dirty="0">
                <a:solidFill>
                  <a:schemeClr val="bg1"/>
                </a:solidFill>
                <a:latin typeface="MV Boli" panose="02000500030200090000" pitchFamily="2" charset="0"/>
                <a:cs typeface="MV Boli" panose="02000500030200090000" pitchFamily="2" charset="0"/>
              </a:rPr>
              <a:t>seus pilares</a:t>
            </a:r>
          </a:p>
        </p:txBody>
      </p:sp>
      <p:sp>
        <p:nvSpPr>
          <p:cNvPr id="6" name="Elipse 5"/>
          <p:cNvSpPr/>
          <p:nvPr/>
        </p:nvSpPr>
        <p:spPr>
          <a:xfrm>
            <a:off x="990532" y="2979334"/>
            <a:ext cx="600891" cy="50945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t>1</a:t>
            </a:r>
          </a:p>
        </p:txBody>
      </p:sp>
      <p:sp>
        <p:nvSpPr>
          <p:cNvPr id="11" name="Elipse 10"/>
          <p:cNvSpPr/>
          <p:nvPr/>
        </p:nvSpPr>
        <p:spPr>
          <a:xfrm>
            <a:off x="4259227" y="2979334"/>
            <a:ext cx="572753" cy="509451"/>
          </a:xfrm>
          <a:prstGeom prst="ellipse">
            <a:avLst/>
          </a:prstGeom>
          <a:solidFill>
            <a:schemeClr val="tx2">
              <a:lumMod val="60000"/>
              <a:lumOff val="40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t>2</a:t>
            </a:r>
          </a:p>
        </p:txBody>
      </p:sp>
      <p:sp>
        <p:nvSpPr>
          <p:cNvPr id="12" name="Elipse 11"/>
          <p:cNvSpPr/>
          <p:nvPr/>
        </p:nvSpPr>
        <p:spPr>
          <a:xfrm>
            <a:off x="10389193" y="2979333"/>
            <a:ext cx="533822" cy="509451"/>
          </a:xfrm>
          <a:prstGeom prst="ellipse">
            <a:avLst/>
          </a:prstGeom>
          <a:solidFill>
            <a:schemeClr val="accent6">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t>4</a:t>
            </a:r>
          </a:p>
        </p:txBody>
      </p:sp>
      <p:sp>
        <p:nvSpPr>
          <p:cNvPr id="13" name="Elipse 12"/>
          <p:cNvSpPr/>
          <p:nvPr/>
        </p:nvSpPr>
        <p:spPr>
          <a:xfrm>
            <a:off x="7324210" y="2991891"/>
            <a:ext cx="572753" cy="509451"/>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t>3</a:t>
            </a:r>
          </a:p>
        </p:txBody>
      </p:sp>
      <p:sp>
        <p:nvSpPr>
          <p:cNvPr id="5" name="Fluxograma: Disco Magnético 4"/>
          <p:cNvSpPr/>
          <p:nvPr/>
        </p:nvSpPr>
        <p:spPr>
          <a:xfrm>
            <a:off x="98474" y="3601330"/>
            <a:ext cx="2366137" cy="292607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t"/>
            <a:r>
              <a:rPr lang="pt-BR" b="1" dirty="0">
                <a:solidFill>
                  <a:schemeClr val="bg1"/>
                </a:solidFill>
              </a:rPr>
              <a:t>Criação inovadora</a:t>
            </a:r>
          </a:p>
        </p:txBody>
      </p:sp>
      <p:sp>
        <p:nvSpPr>
          <p:cNvPr id="14" name="Fluxograma: Disco Magnético 13"/>
          <p:cNvSpPr/>
          <p:nvPr/>
        </p:nvSpPr>
        <p:spPr>
          <a:xfrm>
            <a:off x="3094892" y="3601331"/>
            <a:ext cx="2563017" cy="289794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solidFill>
              </a:rPr>
              <a:t>Busca por oportunidades</a:t>
            </a:r>
          </a:p>
        </p:txBody>
      </p:sp>
      <p:sp>
        <p:nvSpPr>
          <p:cNvPr id="15" name="Fluxograma: Disco Magnético 14"/>
          <p:cNvSpPr/>
          <p:nvPr/>
        </p:nvSpPr>
        <p:spPr>
          <a:xfrm>
            <a:off x="6288190" y="3657599"/>
            <a:ext cx="2644795" cy="286980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solidFill>
              </a:rPr>
              <a:t>Planejamento</a:t>
            </a:r>
          </a:p>
        </p:txBody>
      </p:sp>
      <p:sp>
        <p:nvSpPr>
          <p:cNvPr id="16" name="Fluxograma: Disco Magnético 15"/>
          <p:cNvSpPr/>
          <p:nvPr/>
        </p:nvSpPr>
        <p:spPr>
          <a:xfrm>
            <a:off x="9403877" y="3629465"/>
            <a:ext cx="2427052" cy="28698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solidFill>
              </a:rPr>
              <a:t>Busca por aprendizagem</a:t>
            </a:r>
          </a:p>
        </p:txBody>
      </p:sp>
    </p:spTree>
    <p:extLst>
      <p:ext uri="{BB962C8B-B14F-4D97-AF65-F5344CB8AC3E}">
        <p14:creationId xmlns:p14="http://schemas.microsoft.com/office/powerpoint/2010/main" val="244753351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uxograma: Disco Magnético 1"/>
          <p:cNvSpPr/>
          <p:nvPr/>
        </p:nvSpPr>
        <p:spPr>
          <a:xfrm>
            <a:off x="436098" y="1318022"/>
            <a:ext cx="2855741" cy="42343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Pilar </a:t>
            </a:r>
          </a:p>
          <a:p>
            <a:pPr algn="ctr"/>
            <a:r>
              <a:rPr lang="pt-BR" sz="2800" b="1" dirty="0">
                <a:solidFill>
                  <a:schemeClr val="bg1"/>
                </a:solidFill>
              </a:rPr>
              <a:t>da </a:t>
            </a:r>
          </a:p>
          <a:p>
            <a:pPr algn="ctr"/>
            <a:r>
              <a:rPr lang="pt-BR" sz="2800" b="1" dirty="0">
                <a:solidFill>
                  <a:schemeClr val="bg1"/>
                </a:solidFill>
              </a:rPr>
              <a:t>criação inovadora</a:t>
            </a:r>
          </a:p>
        </p:txBody>
      </p:sp>
      <p:sp>
        <p:nvSpPr>
          <p:cNvPr id="5" name="CaixaDeTexto 4"/>
          <p:cNvSpPr txBox="1"/>
          <p:nvPr/>
        </p:nvSpPr>
        <p:spPr>
          <a:xfrm>
            <a:off x="3573195" y="1800664"/>
            <a:ext cx="7990448" cy="4031873"/>
          </a:xfrm>
          <a:prstGeom prst="rect">
            <a:avLst/>
          </a:prstGeom>
          <a:noFill/>
        </p:spPr>
        <p:txBody>
          <a:bodyPr wrap="square" rtlCol="0">
            <a:spAutoFit/>
          </a:bodyPr>
          <a:lstStyle/>
          <a:p>
            <a:pPr algn="just" fontAlgn="t"/>
            <a:r>
              <a:rPr lang="pt-PT" sz="3200" b="1" dirty="0"/>
              <a:t>A inovação é um processo definido por meio da implementação de novas ideias capazes de agregar valor a uma organização. Isso está relacionado com a criação de um produto/serviço, sistema ou processo, ou com o aprimoramento dos existentes.</a:t>
            </a:r>
            <a:endParaRPr lang="pt-BR" sz="3200" b="1" dirty="0"/>
          </a:p>
        </p:txBody>
      </p:sp>
    </p:spTree>
    <p:extLst>
      <p:ext uri="{BB962C8B-B14F-4D97-AF65-F5344CB8AC3E}">
        <p14:creationId xmlns:p14="http://schemas.microsoft.com/office/powerpoint/2010/main" val="3227771027"/>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uxograma: Disco Magnético 1"/>
          <p:cNvSpPr/>
          <p:nvPr/>
        </p:nvSpPr>
        <p:spPr>
          <a:xfrm>
            <a:off x="436098" y="1318022"/>
            <a:ext cx="2855741" cy="42343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Pilar da busca por oportunidades</a:t>
            </a:r>
          </a:p>
        </p:txBody>
      </p:sp>
      <p:sp>
        <p:nvSpPr>
          <p:cNvPr id="5" name="CaixaDeTexto 4"/>
          <p:cNvSpPr txBox="1"/>
          <p:nvPr/>
        </p:nvSpPr>
        <p:spPr>
          <a:xfrm>
            <a:off x="3868616" y="1665494"/>
            <a:ext cx="7962314" cy="3539430"/>
          </a:xfrm>
          <a:prstGeom prst="rect">
            <a:avLst/>
          </a:prstGeom>
          <a:noFill/>
        </p:spPr>
        <p:txBody>
          <a:bodyPr wrap="square" rtlCol="0">
            <a:spAutoFit/>
          </a:bodyPr>
          <a:lstStyle/>
          <a:p>
            <a:pPr lvl="0" algn="just"/>
            <a:r>
              <a:rPr lang="pt-PT" sz="2800" b="1" dirty="0"/>
              <a:t>Empreendedorismo por oportunidade é a abertura de novos negócios motivada pela percepção de uma demanda no mercado.</a:t>
            </a:r>
            <a:endParaRPr lang="pt-BR" sz="2800" b="1" dirty="0"/>
          </a:p>
          <a:p>
            <a:pPr lvl="0" algn="just"/>
            <a:r>
              <a:rPr lang="pt-BR" sz="2800" b="1" dirty="0"/>
              <a:t>Ser proativo, agir antes de solicitado ou forçado pelas circunstâncias. Agir para expandir o seu negócio a novas áreas, desenvolver novos produtos e criar novos serviços.</a:t>
            </a:r>
          </a:p>
        </p:txBody>
      </p:sp>
    </p:spTree>
    <p:extLst>
      <p:ext uri="{BB962C8B-B14F-4D97-AF65-F5344CB8AC3E}">
        <p14:creationId xmlns:p14="http://schemas.microsoft.com/office/powerpoint/2010/main" val="319318149"/>
      </p:ext>
    </p:extLst>
  </p:cSld>
  <p:clrMapOvr>
    <a:masterClrMapping/>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uxograma: Disco Magnético 1"/>
          <p:cNvSpPr/>
          <p:nvPr/>
        </p:nvSpPr>
        <p:spPr>
          <a:xfrm>
            <a:off x="436098" y="1318022"/>
            <a:ext cx="2855741" cy="42343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Pilar </a:t>
            </a:r>
          </a:p>
          <a:p>
            <a:pPr algn="ctr"/>
            <a:r>
              <a:rPr lang="pt-BR" sz="2800" b="1" dirty="0">
                <a:solidFill>
                  <a:schemeClr val="bg1"/>
                </a:solidFill>
              </a:rPr>
              <a:t>do </a:t>
            </a:r>
          </a:p>
          <a:p>
            <a:pPr algn="ctr"/>
            <a:r>
              <a:rPr lang="pt-BR" sz="2800" b="1" dirty="0">
                <a:solidFill>
                  <a:schemeClr val="bg1"/>
                </a:solidFill>
              </a:rPr>
              <a:t>Planejamento</a:t>
            </a:r>
          </a:p>
          <a:p>
            <a:pPr algn="ctr"/>
            <a:endParaRPr lang="pt-BR" sz="2800" b="1" dirty="0">
              <a:solidFill>
                <a:schemeClr val="bg1"/>
              </a:solidFill>
            </a:endParaRPr>
          </a:p>
        </p:txBody>
      </p:sp>
      <p:sp>
        <p:nvSpPr>
          <p:cNvPr id="5" name="CaixaDeTexto 4"/>
          <p:cNvSpPr txBox="1"/>
          <p:nvPr/>
        </p:nvSpPr>
        <p:spPr>
          <a:xfrm>
            <a:off x="3460653" y="1318022"/>
            <a:ext cx="7962314" cy="4832092"/>
          </a:xfrm>
          <a:prstGeom prst="rect">
            <a:avLst/>
          </a:prstGeom>
          <a:noFill/>
        </p:spPr>
        <p:txBody>
          <a:bodyPr wrap="square" rtlCol="0">
            <a:spAutoFit/>
          </a:bodyPr>
          <a:lstStyle/>
          <a:p>
            <a:pPr algn="just"/>
            <a:r>
              <a:rPr lang="pt-BR" sz="2800" b="1" dirty="0"/>
              <a:t>Antes de começar seu empreendimento, você necessitará de um </a:t>
            </a:r>
            <a:r>
              <a:rPr lang="pt-BR" sz="2800" b="1" dirty="0">
                <a:hlinkClick r:id="rId2"/>
              </a:rPr>
              <a:t>planejamento de negócios</a:t>
            </a:r>
            <a:r>
              <a:rPr lang="pt-BR" sz="2800" b="1" dirty="0"/>
              <a:t>. Um bom plano não apenas estabelece todos os seus objetivos com o projeto, como também traça todas as suas estratégias para atingi-los. Outra vantagem do plano de negócios é que, se bem elaborado, ele atrai o interesse de investidores; sendo isso, então, um bom passo para o desenvolvimento do seu negócio.</a:t>
            </a:r>
          </a:p>
        </p:txBody>
      </p:sp>
    </p:spTree>
    <p:extLst>
      <p:ext uri="{BB962C8B-B14F-4D97-AF65-F5344CB8AC3E}">
        <p14:creationId xmlns:p14="http://schemas.microsoft.com/office/powerpoint/2010/main" val="3071742628"/>
      </p:ext>
    </p:extLst>
  </p:cSld>
  <p:clrMapOvr>
    <a:masterClrMapping/>
  </p:clrMapOvr>
  <mc:AlternateContent xmlns:mc="http://schemas.openxmlformats.org/markup-compatibility/2006" xmlns:p14="http://schemas.microsoft.com/office/powerpoint/2010/main">
    <mc:Choice Requires="p14">
      <p:transition spd="slow" p14:dur="1600">
        <p14:prism isInverted="1"/>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10 Melhores Emojis para copiar e usar de todos os tempo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 y="1941341"/>
            <a:ext cx="4515729" cy="3981157"/>
          </a:xfrm>
          <a:prstGeom prst="rect">
            <a:avLst/>
          </a:prstGeom>
          <a:noFill/>
          <a:extLst>
            <a:ext uri="{909E8E84-426E-40DD-AFC4-6F175D3DCCD1}">
              <a14:hiddenFill xmlns:a14="http://schemas.microsoft.com/office/drawing/2010/main">
                <a:solidFill>
                  <a:srgbClr val="FFFFFF"/>
                </a:solidFill>
              </a14:hiddenFill>
            </a:ext>
          </a:extLst>
        </p:spPr>
      </p:pic>
      <p:sp>
        <p:nvSpPr>
          <p:cNvPr id="7" name="Texto Explicativo em Elipse 6"/>
          <p:cNvSpPr/>
          <p:nvPr/>
        </p:nvSpPr>
        <p:spPr>
          <a:xfrm>
            <a:off x="4572001" y="168812"/>
            <a:ext cx="7413674" cy="4965895"/>
          </a:xfrm>
          <a:prstGeom prst="wedgeEllipseCallout">
            <a:avLst>
              <a:gd name="adj1" fmla="val -47425"/>
              <a:gd name="adj2" fmla="val 32525"/>
            </a:avLst>
          </a:prstGeom>
          <a:solidFill>
            <a:schemeClr val="tx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3600" b="1" dirty="0">
                <a:latin typeface="Bahnschrift Light SemiCondensed" panose="020B0502040204020203" pitchFamily="34" charset="0"/>
              </a:rPr>
              <a:t>Estar com vocês é o </a:t>
            </a:r>
            <a:r>
              <a:rPr lang="pt-BR" sz="6600" b="1" dirty="0">
                <a:latin typeface="Bahnschrift Light SemiCondensed" panose="020B0502040204020203" pitchFamily="34" charset="0"/>
              </a:rPr>
              <a:t>máximo,</a:t>
            </a:r>
          </a:p>
          <a:p>
            <a:pPr algn="ctr"/>
            <a:r>
              <a:rPr lang="pt-BR" sz="3600" b="1" dirty="0">
                <a:latin typeface="Bahnschrift Light SemiCondensed" panose="020B0502040204020203" pitchFamily="34" charset="0"/>
              </a:rPr>
              <a:t>Vamos </a:t>
            </a:r>
          </a:p>
          <a:p>
            <a:pPr algn="ctr"/>
            <a:r>
              <a:rPr lang="pt-BR" sz="3600" b="1" dirty="0">
                <a:latin typeface="Bahnschrift Light SemiCondensed" panose="020B0502040204020203" pitchFamily="34" charset="0"/>
              </a:rPr>
              <a:t>se </a:t>
            </a:r>
          </a:p>
          <a:p>
            <a:pPr algn="ctr"/>
            <a:r>
              <a:rPr lang="pt-BR" sz="5400" b="1" dirty="0">
                <a:latin typeface="Bahnschrift Light SemiCondensed" panose="020B0502040204020203" pitchFamily="34" charset="0"/>
              </a:rPr>
              <a:t>conhecer !</a:t>
            </a:r>
          </a:p>
        </p:txBody>
      </p:sp>
    </p:spTree>
    <p:extLst>
      <p:ext uri="{BB962C8B-B14F-4D97-AF65-F5344CB8AC3E}">
        <p14:creationId xmlns:p14="http://schemas.microsoft.com/office/powerpoint/2010/main" val="135804232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uxograma: Disco Magnético 1"/>
          <p:cNvSpPr/>
          <p:nvPr/>
        </p:nvSpPr>
        <p:spPr>
          <a:xfrm>
            <a:off x="140678" y="1725985"/>
            <a:ext cx="3291839" cy="42343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Pilar da busca por aprendizagem</a:t>
            </a:r>
          </a:p>
          <a:p>
            <a:pPr algn="ctr"/>
            <a:endParaRPr lang="pt-BR" sz="2800" b="1" dirty="0">
              <a:solidFill>
                <a:schemeClr val="bg1"/>
              </a:solidFill>
            </a:endParaRPr>
          </a:p>
        </p:txBody>
      </p:sp>
      <p:sp>
        <p:nvSpPr>
          <p:cNvPr id="5" name="CaixaDeTexto 4"/>
          <p:cNvSpPr txBox="1"/>
          <p:nvPr/>
        </p:nvSpPr>
        <p:spPr>
          <a:xfrm>
            <a:off x="3573194" y="1477107"/>
            <a:ext cx="8482819" cy="4401205"/>
          </a:xfrm>
          <a:prstGeom prst="rect">
            <a:avLst/>
          </a:prstGeom>
          <a:noFill/>
        </p:spPr>
        <p:txBody>
          <a:bodyPr wrap="square" rtlCol="0">
            <a:spAutoFit/>
          </a:bodyPr>
          <a:lstStyle/>
          <a:p>
            <a:pPr algn="just" fontAlgn="t"/>
            <a:r>
              <a:rPr lang="pt-BR" sz="2800" b="1" dirty="0"/>
              <a:t>Ser empreendedor é realizar uma busca constante por informações. Aprender o tempo todo e consumir conhecimento sempre que possível. Dessa forma, facilita suas tomadas de decisões, e ainda, torna você mais autoconfiante. Essa busca por informações não pode ser uma fase é essencial estar atualizado o tempo inteiro, é um trabalho contínuo, por isso deve ser uma forte característica do empreendedor</a:t>
            </a:r>
          </a:p>
        </p:txBody>
      </p:sp>
    </p:spTree>
    <p:extLst>
      <p:ext uri="{BB962C8B-B14F-4D97-AF65-F5344CB8AC3E}">
        <p14:creationId xmlns:p14="http://schemas.microsoft.com/office/powerpoint/2010/main" val="1839135112"/>
      </p:ext>
    </p:extLst>
  </p:cSld>
  <p:clrMapOvr>
    <a:masterClrMapping/>
  </p:clrMapOvr>
  <mc:AlternateContent xmlns:mc="http://schemas.openxmlformats.org/markup-compatibility/2006" xmlns:p14="http://schemas.microsoft.com/office/powerpoint/2010/main">
    <mc:Choice Requires="p14">
      <p:transition spd="slow" p14:dur="3000">
        <p14:shred/>
      </p:transition>
    </mc:Choice>
    <mc:Fallback xmlns="">
      <p:transition spd="slow">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aixaDeTexto 2"/>
          <p:cNvSpPr txBox="1"/>
          <p:nvPr/>
        </p:nvSpPr>
        <p:spPr>
          <a:xfrm>
            <a:off x="1249821" y="237754"/>
            <a:ext cx="8778239" cy="2585323"/>
          </a:xfrm>
          <a:prstGeom prst="rect">
            <a:avLst/>
          </a:prstGeom>
          <a:solidFill>
            <a:schemeClr val="accent2"/>
          </a:solidFill>
          <a:ln w="28575">
            <a:solidFill>
              <a:schemeClr val="tx1"/>
            </a:solidFill>
          </a:ln>
        </p:spPr>
        <p:txBody>
          <a:bodyPr wrap="square" rtlCol="0">
            <a:spAutoFit/>
          </a:bodyPr>
          <a:lstStyle/>
          <a:p>
            <a:pPr lvl="0" algn="ctr"/>
            <a:r>
              <a:rPr lang="pt-BR" sz="5400" b="1" dirty="0"/>
              <a:t>  RELAÇÃO </a:t>
            </a:r>
            <a:endParaRPr lang="pt-BR" sz="5400" dirty="0"/>
          </a:p>
          <a:p>
            <a:pPr algn="ctr"/>
            <a:r>
              <a:rPr lang="pt-BR" sz="5400" b="1" dirty="0">
                <a:solidFill>
                  <a:schemeClr val="bg1"/>
                </a:solidFill>
                <a:latin typeface="MV Boli" panose="02000500030200090000" pitchFamily="2" charset="0"/>
                <a:cs typeface="MV Boli" panose="02000500030200090000" pitchFamily="2" charset="0"/>
              </a:rPr>
              <a:t>e </a:t>
            </a:r>
          </a:p>
          <a:p>
            <a:pPr algn="ctr"/>
            <a:r>
              <a:rPr lang="pt-BR" sz="5400" b="1" dirty="0">
                <a:solidFill>
                  <a:schemeClr val="bg1"/>
                </a:solidFill>
                <a:latin typeface="MV Boli" panose="02000500030200090000" pitchFamily="2" charset="0"/>
                <a:cs typeface="MV Boli" panose="02000500030200090000" pitchFamily="2" charset="0"/>
              </a:rPr>
              <a:t>seus pilares</a:t>
            </a:r>
          </a:p>
        </p:txBody>
      </p:sp>
      <p:sp>
        <p:nvSpPr>
          <p:cNvPr id="6" name="Elipse 5"/>
          <p:cNvSpPr/>
          <p:nvPr/>
        </p:nvSpPr>
        <p:spPr>
          <a:xfrm>
            <a:off x="990532" y="2979334"/>
            <a:ext cx="600891" cy="509451"/>
          </a:xfrm>
          <a:prstGeom prst="ellipse">
            <a:avLst/>
          </a:prstGeom>
          <a:solidFill>
            <a:srgbClr val="00206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t>1</a:t>
            </a:r>
          </a:p>
        </p:txBody>
      </p:sp>
      <p:sp>
        <p:nvSpPr>
          <p:cNvPr id="11" name="Elipse 10"/>
          <p:cNvSpPr/>
          <p:nvPr/>
        </p:nvSpPr>
        <p:spPr>
          <a:xfrm>
            <a:off x="4259227" y="2979334"/>
            <a:ext cx="572753" cy="509451"/>
          </a:xfrm>
          <a:prstGeom prst="ellipse">
            <a:avLst/>
          </a:prstGeom>
          <a:solidFill>
            <a:schemeClr val="accent5"/>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t>2</a:t>
            </a:r>
          </a:p>
        </p:txBody>
      </p:sp>
      <p:sp>
        <p:nvSpPr>
          <p:cNvPr id="12" name="Elipse 11"/>
          <p:cNvSpPr/>
          <p:nvPr/>
        </p:nvSpPr>
        <p:spPr>
          <a:xfrm>
            <a:off x="10389193" y="2979333"/>
            <a:ext cx="533822" cy="509451"/>
          </a:xfrm>
          <a:prstGeom prst="ellipse">
            <a:avLst/>
          </a:prstGeom>
          <a:solidFill>
            <a:schemeClr val="accent6">
              <a:lumMod val="7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t>4</a:t>
            </a:r>
          </a:p>
        </p:txBody>
      </p:sp>
      <p:sp>
        <p:nvSpPr>
          <p:cNvPr id="13" name="Elipse 12"/>
          <p:cNvSpPr/>
          <p:nvPr/>
        </p:nvSpPr>
        <p:spPr>
          <a:xfrm>
            <a:off x="7324210" y="2991891"/>
            <a:ext cx="572753" cy="509451"/>
          </a:xfrm>
          <a:prstGeom prst="ellipse">
            <a:avLst/>
          </a:prstGeom>
          <a:solidFill>
            <a:srgbClr val="FF0000"/>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pt-BR" b="1" dirty="0"/>
              <a:t>3</a:t>
            </a:r>
          </a:p>
        </p:txBody>
      </p:sp>
      <p:sp>
        <p:nvSpPr>
          <p:cNvPr id="5" name="Fluxograma: Disco Magnético 4"/>
          <p:cNvSpPr/>
          <p:nvPr/>
        </p:nvSpPr>
        <p:spPr>
          <a:xfrm>
            <a:off x="88111" y="3573195"/>
            <a:ext cx="2771335" cy="292607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t"/>
            <a:r>
              <a:rPr lang="pt-BR" b="1" dirty="0">
                <a:solidFill>
                  <a:schemeClr val="bg1"/>
                </a:solidFill>
              </a:rPr>
              <a:t>Parceria e Inspiração</a:t>
            </a:r>
          </a:p>
        </p:txBody>
      </p:sp>
      <p:sp>
        <p:nvSpPr>
          <p:cNvPr id="14" name="Fluxograma: Disco Magnético 13"/>
          <p:cNvSpPr/>
          <p:nvPr/>
        </p:nvSpPr>
        <p:spPr>
          <a:xfrm>
            <a:off x="3073798" y="3629465"/>
            <a:ext cx="2940148" cy="289794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solidFill>
              </a:rPr>
              <a:t>Liderança</a:t>
            </a:r>
          </a:p>
        </p:txBody>
      </p:sp>
      <p:sp>
        <p:nvSpPr>
          <p:cNvPr id="15" name="Fluxograma: Disco Magnético 14"/>
          <p:cNvSpPr/>
          <p:nvPr/>
        </p:nvSpPr>
        <p:spPr>
          <a:xfrm>
            <a:off x="6228298" y="3601329"/>
            <a:ext cx="2883945" cy="2869809"/>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b="1" dirty="0">
                <a:solidFill>
                  <a:schemeClr val="bg1"/>
                </a:solidFill>
              </a:rPr>
              <a:t>Plano de ação</a:t>
            </a:r>
          </a:p>
        </p:txBody>
      </p:sp>
      <p:sp>
        <p:nvSpPr>
          <p:cNvPr id="16" name="Fluxograma: Disco Magnético 15"/>
          <p:cNvSpPr/>
          <p:nvPr/>
        </p:nvSpPr>
        <p:spPr>
          <a:xfrm>
            <a:off x="9326595" y="3629465"/>
            <a:ext cx="2788123" cy="2869808"/>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fontAlgn="t"/>
            <a:r>
              <a:rPr lang="pt-BR" b="1" dirty="0">
                <a:solidFill>
                  <a:schemeClr val="bg1"/>
                </a:solidFill>
              </a:rPr>
              <a:t>Network ou formação de rede</a:t>
            </a:r>
            <a:endParaRPr lang="pt-BR" dirty="0">
              <a:solidFill>
                <a:schemeClr val="bg1"/>
              </a:solidFill>
            </a:endParaRPr>
          </a:p>
        </p:txBody>
      </p:sp>
    </p:spTree>
    <p:extLst>
      <p:ext uri="{BB962C8B-B14F-4D97-AF65-F5344CB8AC3E}">
        <p14:creationId xmlns:p14="http://schemas.microsoft.com/office/powerpoint/2010/main" val="339318331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uxograma: Disco Magnético 1"/>
          <p:cNvSpPr/>
          <p:nvPr/>
        </p:nvSpPr>
        <p:spPr>
          <a:xfrm>
            <a:off x="126609" y="1261753"/>
            <a:ext cx="3446585" cy="4252782"/>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2800" b="1" dirty="0">
              <a:solidFill>
                <a:schemeClr val="bg1"/>
              </a:solidFill>
            </a:endParaRPr>
          </a:p>
          <a:p>
            <a:pPr algn="ctr"/>
            <a:endParaRPr lang="pt-BR" sz="2800" b="1" dirty="0">
              <a:solidFill>
                <a:schemeClr val="bg1"/>
              </a:solidFill>
            </a:endParaRPr>
          </a:p>
          <a:p>
            <a:pPr algn="ctr"/>
            <a:endParaRPr lang="pt-BR" sz="2800" b="1" dirty="0">
              <a:solidFill>
                <a:schemeClr val="bg1"/>
              </a:solidFill>
            </a:endParaRPr>
          </a:p>
          <a:p>
            <a:pPr algn="ctr"/>
            <a:r>
              <a:rPr lang="pt-BR" sz="2800" b="1" dirty="0">
                <a:solidFill>
                  <a:schemeClr val="bg1"/>
                </a:solidFill>
              </a:rPr>
              <a:t>Pilar da</a:t>
            </a:r>
          </a:p>
          <a:p>
            <a:pPr algn="ctr"/>
            <a:endParaRPr lang="pt-BR" sz="2800" b="1" dirty="0">
              <a:solidFill>
                <a:schemeClr val="bg1"/>
              </a:solidFill>
            </a:endParaRPr>
          </a:p>
          <a:p>
            <a:pPr algn="ctr"/>
            <a:r>
              <a:rPr lang="pt-BR" sz="2800" b="1" dirty="0">
                <a:solidFill>
                  <a:schemeClr val="bg1"/>
                </a:solidFill>
              </a:rPr>
              <a:t>Parceria</a:t>
            </a:r>
          </a:p>
          <a:p>
            <a:pPr algn="ctr"/>
            <a:r>
              <a:rPr lang="pt-BR" sz="2800" b="1" dirty="0">
                <a:solidFill>
                  <a:schemeClr val="bg1"/>
                </a:solidFill>
              </a:rPr>
              <a:t> e</a:t>
            </a:r>
          </a:p>
          <a:p>
            <a:pPr algn="ctr"/>
            <a:r>
              <a:rPr lang="pt-BR" sz="2800" b="1" dirty="0">
                <a:solidFill>
                  <a:schemeClr val="bg1"/>
                </a:solidFill>
              </a:rPr>
              <a:t> Inspiração</a:t>
            </a:r>
          </a:p>
          <a:p>
            <a:pPr algn="ctr"/>
            <a:endParaRPr lang="pt-BR" sz="2800" b="1" dirty="0">
              <a:solidFill>
                <a:schemeClr val="bg1"/>
              </a:solidFill>
            </a:endParaRPr>
          </a:p>
        </p:txBody>
      </p:sp>
      <p:sp>
        <p:nvSpPr>
          <p:cNvPr id="5" name="CaixaDeTexto 4"/>
          <p:cNvSpPr txBox="1"/>
          <p:nvPr/>
        </p:nvSpPr>
        <p:spPr>
          <a:xfrm>
            <a:off x="3573194" y="1477107"/>
            <a:ext cx="8482819" cy="4893647"/>
          </a:xfrm>
          <a:prstGeom prst="rect">
            <a:avLst/>
          </a:prstGeom>
          <a:noFill/>
        </p:spPr>
        <p:txBody>
          <a:bodyPr wrap="square" rtlCol="0">
            <a:spAutoFit/>
          </a:bodyPr>
          <a:lstStyle/>
          <a:p>
            <a:pPr algn="just" fontAlgn="t"/>
            <a:r>
              <a:rPr lang="pt-BR" sz="2400" b="1" dirty="0"/>
              <a:t>Parcerias são acordos mutuamente benéficos entre duas ou mais partes, com responsabilidades partilhadas aos mais diversos níveis. São relações de colaboração entre entidades para trabalhar em conjunto com vista ao alcançar de objetivos comuns através de um acordo entre as partes sobre a divisão de tarefas. Para a ciência, inspiração nada mais é do que a capacidade de fazer novas conexões com aquilo que já possuímos. E o empreendedorismo é justamente isso: a disposição para identificar problemas sem solução e investir recursos e habilidades para mudar esse quadro</a:t>
            </a:r>
          </a:p>
          <a:p>
            <a:pPr algn="just" fontAlgn="t"/>
            <a:endParaRPr lang="pt-BR" sz="2400" b="1" dirty="0"/>
          </a:p>
        </p:txBody>
      </p:sp>
    </p:spTree>
    <p:extLst>
      <p:ext uri="{BB962C8B-B14F-4D97-AF65-F5344CB8AC3E}">
        <p14:creationId xmlns:p14="http://schemas.microsoft.com/office/powerpoint/2010/main" val="1372138897"/>
      </p:ext>
    </p:extLst>
  </p:cSld>
  <p:clrMapOvr>
    <a:masterClrMapping/>
  </p:clrMapOvr>
  <mc:AlternateContent xmlns:mc="http://schemas.openxmlformats.org/markup-compatibility/2006" xmlns:p14="http://schemas.microsoft.com/office/powerpoint/2010/main">
    <mc:Choice Requires="p14">
      <p:transition spd="slow" p14:dur="2500">
        <p:checker/>
      </p:transition>
    </mc:Choice>
    <mc:Fallback xmlns="">
      <p:transition spd="slow">
        <p:checker/>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uxograma: Disco Magnético 1"/>
          <p:cNvSpPr/>
          <p:nvPr/>
        </p:nvSpPr>
        <p:spPr>
          <a:xfrm>
            <a:off x="140678" y="1725985"/>
            <a:ext cx="3291839" cy="42343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Pilar </a:t>
            </a:r>
          </a:p>
          <a:p>
            <a:pPr algn="ctr"/>
            <a:r>
              <a:rPr lang="pt-BR" sz="2800" b="1" dirty="0">
                <a:solidFill>
                  <a:schemeClr val="bg1"/>
                </a:solidFill>
              </a:rPr>
              <a:t>da </a:t>
            </a:r>
          </a:p>
          <a:p>
            <a:pPr algn="ctr"/>
            <a:r>
              <a:rPr lang="pt-BR" sz="2800" b="1" dirty="0">
                <a:solidFill>
                  <a:schemeClr val="bg1"/>
                </a:solidFill>
              </a:rPr>
              <a:t>Liderança</a:t>
            </a:r>
          </a:p>
          <a:p>
            <a:pPr algn="ctr"/>
            <a:endParaRPr lang="pt-BR" sz="2800" b="1" dirty="0">
              <a:solidFill>
                <a:schemeClr val="bg1"/>
              </a:solidFill>
            </a:endParaRPr>
          </a:p>
          <a:p>
            <a:pPr algn="ctr"/>
            <a:endParaRPr lang="pt-BR" sz="2800" b="1" dirty="0">
              <a:solidFill>
                <a:schemeClr val="bg1"/>
              </a:solidFill>
            </a:endParaRPr>
          </a:p>
        </p:txBody>
      </p:sp>
      <p:sp>
        <p:nvSpPr>
          <p:cNvPr id="5" name="CaixaDeTexto 4"/>
          <p:cNvSpPr txBox="1"/>
          <p:nvPr/>
        </p:nvSpPr>
        <p:spPr>
          <a:xfrm>
            <a:off x="3587262" y="1223889"/>
            <a:ext cx="8482819" cy="5016758"/>
          </a:xfrm>
          <a:prstGeom prst="rect">
            <a:avLst/>
          </a:prstGeom>
          <a:noFill/>
        </p:spPr>
        <p:txBody>
          <a:bodyPr wrap="square" rtlCol="0">
            <a:spAutoFit/>
          </a:bodyPr>
          <a:lstStyle/>
          <a:p>
            <a:pPr algn="just" fontAlgn="t"/>
            <a:r>
              <a:rPr lang="pt-BR" sz="3200" b="1" dirty="0"/>
              <a:t>Um bom líder sabe conquistar o respeito da equipe e um bom empreendedor sabe identificar oportunidades e transformá-las em uma organização lucrativa. O líder é aquele que tem a capacidade de administrar pessoas e equipes de personalidades diferentes e gerenciá-las, mobilizando-as para objetivos comuns.</a:t>
            </a:r>
          </a:p>
          <a:p>
            <a:pPr algn="just" fontAlgn="t"/>
            <a:endParaRPr lang="pt-BR" sz="3200" b="1" dirty="0"/>
          </a:p>
        </p:txBody>
      </p:sp>
    </p:spTree>
    <p:extLst>
      <p:ext uri="{BB962C8B-B14F-4D97-AF65-F5344CB8AC3E}">
        <p14:creationId xmlns:p14="http://schemas.microsoft.com/office/powerpoint/2010/main" val="3552075517"/>
      </p:ext>
    </p:extLst>
  </p:cSld>
  <p:clrMapOvr>
    <a:masterClrMapping/>
  </p:clrMapOvr>
  <mc:AlternateContent xmlns:mc="http://schemas.openxmlformats.org/markup-compatibility/2006" xmlns:p14="http://schemas.microsoft.com/office/powerpoint/2010/main">
    <mc:Choice Requires="p14">
      <p:transition spd="slow" p14:dur="1400">
        <p14:doors dir="vert"/>
      </p:transition>
    </mc:Choice>
    <mc:Fallback xmlns="">
      <p:transition spd="slow">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uxograma: Disco Magnético 1"/>
          <p:cNvSpPr/>
          <p:nvPr/>
        </p:nvSpPr>
        <p:spPr>
          <a:xfrm>
            <a:off x="140678" y="1725985"/>
            <a:ext cx="3291839" cy="42343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solidFill>
                  <a:schemeClr val="bg1"/>
                </a:solidFill>
              </a:rPr>
              <a:t>Pilar</a:t>
            </a:r>
          </a:p>
          <a:p>
            <a:pPr algn="ctr"/>
            <a:r>
              <a:rPr lang="pt-BR" sz="2800" b="1" dirty="0">
                <a:solidFill>
                  <a:schemeClr val="bg1"/>
                </a:solidFill>
              </a:rPr>
              <a:t> do</a:t>
            </a:r>
          </a:p>
          <a:p>
            <a:pPr algn="ctr"/>
            <a:r>
              <a:rPr lang="pt-BR" sz="2800" b="1" dirty="0">
                <a:solidFill>
                  <a:schemeClr val="bg1"/>
                </a:solidFill>
              </a:rPr>
              <a:t>plano de ação</a:t>
            </a:r>
          </a:p>
          <a:p>
            <a:pPr algn="ctr"/>
            <a:endParaRPr lang="pt-BR" sz="2800" b="1" dirty="0">
              <a:solidFill>
                <a:schemeClr val="bg1"/>
              </a:solidFill>
            </a:endParaRPr>
          </a:p>
          <a:p>
            <a:pPr algn="ctr"/>
            <a:endParaRPr lang="pt-BR" sz="2800" b="1" dirty="0">
              <a:solidFill>
                <a:schemeClr val="bg1"/>
              </a:solidFill>
            </a:endParaRPr>
          </a:p>
        </p:txBody>
      </p:sp>
      <p:sp>
        <p:nvSpPr>
          <p:cNvPr id="5" name="CaixaDeTexto 4"/>
          <p:cNvSpPr txBox="1"/>
          <p:nvPr/>
        </p:nvSpPr>
        <p:spPr>
          <a:xfrm>
            <a:off x="3573194" y="1477107"/>
            <a:ext cx="8482819" cy="5693866"/>
          </a:xfrm>
          <a:prstGeom prst="rect">
            <a:avLst/>
          </a:prstGeom>
          <a:noFill/>
        </p:spPr>
        <p:txBody>
          <a:bodyPr wrap="square" rtlCol="0">
            <a:spAutoFit/>
          </a:bodyPr>
          <a:lstStyle/>
          <a:p>
            <a:pPr algn="just" fontAlgn="t"/>
            <a:r>
              <a:rPr lang="pt-BR" sz="2400" b="1" dirty="0"/>
              <a:t>O plano de ação é um documento em que sistematizamos a lista de ações a serem executadas para o alcance de determinado objetivo: </a:t>
            </a:r>
          </a:p>
          <a:p>
            <a:pPr algn="just" fontAlgn="t"/>
            <a:endParaRPr lang="pt-BR" sz="2400" b="1" dirty="0"/>
          </a:p>
          <a:p>
            <a:pPr marL="342900" indent="-342900" algn="just" fontAlgn="t">
              <a:buFont typeface="Wingdings" panose="05000000000000000000" pitchFamily="2" charset="2"/>
              <a:buChar char="ü"/>
            </a:pPr>
            <a:r>
              <a:rPr lang="pt-BR" sz="2400" b="1" dirty="0"/>
              <a:t> O que fazer</a:t>
            </a:r>
          </a:p>
          <a:p>
            <a:pPr marL="342900" lvl="0" indent="-342900" algn="just">
              <a:buFont typeface="Wingdings" panose="05000000000000000000" pitchFamily="2" charset="2"/>
              <a:buChar char="ü"/>
            </a:pPr>
            <a:r>
              <a:rPr lang="pt-BR" sz="2400" b="1" dirty="0"/>
              <a:t>Saber aonde quer chegar;</a:t>
            </a:r>
          </a:p>
          <a:p>
            <a:pPr marL="342900" lvl="0" indent="-342900" algn="just">
              <a:buFont typeface="Wingdings" panose="05000000000000000000" pitchFamily="2" charset="2"/>
              <a:buChar char="ü"/>
            </a:pPr>
            <a:r>
              <a:rPr lang="pt-BR" sz="2400" b="1" dirty="0"/>
              <a:t>Criar metas mensuráveis;</a:t>
            </a:r>
          </a:p>
          <a:p>
            <a:pPr marL="342900" lvl="0" indent="-342900" algn="just">
              <a:buFont typeface="Wingdings" panose="05000000000000000000" pitchFamily="2" charset="2"/>
              <a:buChar char="ü"/>
            </a:pPr>
            <a:r>
              <a:rPr lang="pt-BR" sz="2400" b="1" dirty="0"/>
              <a:t>Listar as tarefas a serem executadas;</a:t>
            </a:r>
          </a:p>
          <a:p>
            <a:pPr marL="342900" lvl="0" indent="-342900" algn="just">
              <a:buFont typeface="Wingdings" panose="05000000000000000000" pitchFamily="2" charset="2"/>
              <a:buChar char="ü"/>
            </a:pPr>
            <a:r>
              <a:rPr lang="pt-BR" sz="2400" b="1" dirty="0"/>
              <a:t>Dividir as grandes tarefas em partes menores e mais gerenciáveis;</a:t>
            </a:r>
          </a:p>
          <a:p>
            <a:pPr marL="342900" lvl="0" indent="-342900" algn="just">
              <a:buFont typeface="Wingdings" panose="05000000000000000000" pitchFamily="2" charset="2"/>
              <a:buChar char="ü"/>
            </a:pPr>
            <a:r>
              <a:rPr lang="pt-BR" sz="2400" b="1" dirty="0"/>
              <a:t>Decidir os prazos para as entregas cotidianas;</a:t>
            </a:r>
          </a:p>
          <a:p>
            <a:pPr marL="342900" lvl="0" indent="-342900" algn="just">
              <a:buFont typeface="Wingdings" panose="05000000000000000000" pitchFamily="2" charset="2"/>
              <a:buChar char="ü"/>
            </a:pPr>
            <a:r>
              <a:rPr lang="pt-BR" sz="2400" b="1" dirty="0"/>
              <a:t>Criar uma representação visual para o seu plano de ação.</a:t>
            </a:r>
          </a:p>
          <a:p>
            <a:pPr algn="just" fontAlgn="t"/>
            <a:r>
              <a:rPr lang="pt-BR" sz="2400" b="1" dirty="0"/>
              <a:t> </a:t>
            </a:r>
          </a:p>
          <a:p>
            <a:pPr algn="just" fontAlgn="t"/>
            <a:endParaRPr lang="pt-BR" sz="2800" b="1" dirty="0"/>
          </a:p>
        </p:txBody>
      </p:sp>
    </p:spTree>
    <p:extLst>
      <p:ext uri="{BB962C8B-B14F-4D97-AF65-F5344CB8AC3E}">
        <p14:creationId xmlns:p14="http://schemas.microsoft.com/office/powerpoint/2010/main" val="1499979363"/>
      </p:ext>
    </p:extLst>
  </p:cSld>
  <p:clrMapOvr>
    <a:masterClrMapping/>
  </p:clrMapOvr>
  <p:transition spd="med">
    <p:pull/>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luxograma: Disco Magnético 1"/>
          <p:cNvSpPr/>
          <p:nvPr/>
        </p:nvSpPr>
        <p:spPr>
          <a:xfrm>
            <a:off x="140678" y="1477107"/>
            <a:ext cx="3291839" cy="4234375"/>
          </a:xfrm>
          <a:prstGeom prst="flowChartMagneticDisk">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r>
              <a:rPr lang="pt-BR" sz="2800" b="1" dirty="0">
                <a:solidFill>
                  <a:schemeClr val="bg1"/>
                </a:solidFill>
              </a:rPr>
              <a:t>Pilar do network ou formação de rede</a:t>
            </a:r>
            <a:endParaRPr lang="pt-BR" sz="2800" dirty="0">
              <a:solidFill>
                <a:schemeClr val="bg1"/>
              </a:solidFill>
            </a:endParaRPr>
          </a:p>
          <a:p>
            <a:pPr algn="ctr"/>
            <a:endParaRPr lang="pt-BR" sz="2800" b="1" dirty="0">
              <a:solidFill>
                <a:schemeClr val="bg1"/>
              </a:solidFill>
            </a:endParaRPr>
          </a:p>
          <a:p>
            <a:pPr algn="ctr"/>
            <a:endParaRPr lang="pt-BR" sz="2800" b="1" dirty="0">
              <a:solidFill>
                <a:schemeClr val="bg1"/>
              </a:solidFill>
            </a:endParaRPr>
          </a:p>
        </p:txBody>
      </p:sp>
      <p:sp>
        <p:nvSpPr>
          <p:cNvPr id="5" name="CaixaDeTexto 4"/>
          <p:cNvSpPr txBox="1"/>
          <p:nvPr/>
        </p:nvSpPr>
        <p:spPr>
          <a:xfrm>
            <a:off x="3573194" y="1477107"/>
            <a:ext cx="8482819" cy="4832092"/>
          </a:xfrm>
          <a:prstGeom prst="rect">
            <a:avLst/>
          </a:prstGeom>
          <a:noFill/>
        </p:spPr>
        <p:txBody>
          <a:bodyPr wrap="square" rtlCol="0">
            <a:spAutoFit/>
          </a:bodyPr>
          <a:lstStyle/>
          <a:p>
            <a:pPr algn="just" fontAlgn="base"/>
            <a:r>
              <a:rPr lang="pt-BR" sz="2800" b="1" dirty="0"/>
              <a:t>Ter uma vasta rede de contatos é um fator crucial para se tornar um grande empreendedor. O networking, além de facilitar o alcance de investidores para o seu negócio, te possibilita ter contatos com pessoas com as mesmas ou diferentes habilidades que a sua, podendo, assim, agregar valor, trocar experiências e garantir maior conhecimento para ambos os lados.</a:t>
            </a:r>
          </a:p>
          <a:p>
            <a:pPr algn="just" fontAlgn="t"/>
            <a:r>
              <a:rPr lang="pt-BR" sz="2800" b="1" dirty="0"/>
              <a:t> </a:t>
            </a:r>
          </a:p>
          <a:p>
            <a:pPr algn="just" fontAlgn="t"/>
            <a:endParaRPr lang="pt-BR" sz="2800" b="1" dirty="0"/>
          </a:p>
        </p:txBody>
      </p:sp>
    </p:spTree>
    <p:extLst>
      <p:ext uri="{BB962C8B-B14F-4D97-AF65-F5344CB8AC3E}">
        <p14:creationId xmlns:p14="http://schemas.microsoft.com/office/powerpoint/2010/main" val="357875302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fallOver"/>
      </p:transition>
    </mc:Choice>
    <mc:Fallback xmlns="">
      <p:transition spd="slow">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Pensando emoji ilustração, pessoa Cartoon, Tanda tanya, balão de fala,  smiley png | PNGEg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25083" y="1406768"/>
            <a:ext cx="5713493" cy="5008099"/>
          </a:xfrm>
          <a:prstGeom prst="ellipse">
            <a:avLst/>
          </a:prstGeom>
          <a:ln w="63500" cap="rnd">
            <a:solidFill>
              <a:srgbClr val="333333"/>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a:extLst>
            <a:ext uri="{909E8E84-426E-40DD-AFC4-6F175D3DCCD1}">
              <a14:hiddenFill xmlns:a14="http://schemas.microsoft.com/office/drawing/2010/main">
                <a:solidFill>
                  <a:srgbClr val="FFFFFF"/>
                </a:solidFill>
              </a14:hiddenFill>
            </a:ext>
          </a:extLst>
        </p:spPr>
      </p:pic>
      <p:sp>
        <p:nvSpPr>
          <p:cNvPr id="3" name="Texto Explicativo em Nuvem 2"/>
          <p:cNvSpPr/>
          <p:nvPr/>
        </p:nvSpPr>
        <p:spPr>
          <a:xfrm>
            <a:off x="5938576" y="542109"/>
            <a:ext cx="6029011" cy="4010297"/>
          </a:xfrm>
          <a:prstGeom prst="cloudCallout">
            <a:avLst>
              <a:gd name="adj1" fmla="val -60202"/>
              <a:gd name="adj2" fmla="val 4651"/>
            </a:avLst>
          </a:prstGeom>
          <a:solidFill>
            <a:srgbClr val="C0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2800" b="1" dirty="0"/>
              <a:t>MAS,  </a:t>
            </a:r>
          </a:p>
          <a:p>
            <a:pPr algn="ctr"/>
            <a:endParaRPr lang="pt-BR" sz="2800" b="1" dirty="0"/>
          </a:p>
          <a:p>
            <a:pPr algn="ctr"/>
            <a:r>
              <a:rPr lang="pt-BR" sz="2800" b="1" dirty="0"/>
              <a:t>será se sou capaz de me tornar um empreendedor ?</a:t>
            </a:r>
          </a:p>
          <a:p>
            <a:pPr algn="ctr"/>
            <a:endParaRPr lang="pt-BR" sz="2800" b="1" dirty="0"/>
          </a:p>
          <a:p>
            <a:pPr algn="ctr"/>
            <a:r>
              <a:rPr lang="pt-BR" sz="2800" b="1" dirty="0"/>
              <a:t>... Quais meus pontos fortes e fracos?</a:t>
            </a:r>
            <a:endParaRPr lang="pt-BR" sz="4800" b="1" i="1" dirty="0">
              <a:solidFill>
                <a:srgbClr val="FFFF00"/>
              </a:solidFill>
              <a:latin typeface="Bahnschrift SemiLight SemiConde" panose="020B0502040204020203" pitchFamily="34" charset="0"/>
            </a:endParaRPr>
          </a:p>
        </p:txBody>
      </p:sp>
    </p:spTree>
    <p:extLst>
      <p:ext uri="{BB962C8B-B14F-4D97-AF65-F5344CB8AC3E}">
        <p14:creationId xmlns:p14="http://schemas.microsoft.com/office/powerpoint/2010/main" val="764857847"/>
      </p:ext>
    </p:extLst>
  </p:cSld>
  <p:clrMapOvr>
    <a:masterClrMapping/>
  </p:clrMapOvr>
  <p:transition spd="slow">
    <p:wheel spokes="1"/>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Vetores de Caminhada Emoticon e mais imagens de Emoticon - Emoticon,  Correr, Rosto humano sorridente - iStock"/>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6659" y="868179"/>
            <a:ext cx="5721531" cy="4824639"/>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a:extLst>
            <a:ext uri="{909E8E84-426E-40DD-AFC4-6F175D3DCCD1}">
              <a14:hiddenFill xmlns:a14="http://schemas.microsoft.com/office/drawing/2010/main">
                <a:solidFill>
                  <a:srgbClr val="FFFFFF"/>
                </a:solidFill>
              </a14:hiddenFill>
            </a:ext>
          </a:extLst>
        </p:spPr>
      </p:pic>
      <p:sp>
        <p:nvSpPr>
          <p:cNvPr id="2" name="Texto Explicativo em Elipse 1"/>
          <p:cNvSpPr/>
          <p:nvPr/>
        </p:nvSpPr>
        <p:spPr>
          <a:xfrm>
            <a:off x="5252274" y="676254"/>
            <a:ext cx="6747467" cy="3579224"/>
          </a:xfrm>
          <a:prstGeom prst="wedgeEllipseCallout">
            <a:avLst>
              <a:gd name="adj1" fmla="val -58659"/>
              <a:gd name="adj2" fmla="val 26780"/>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lang="pt-BR" sz="3600" b="1" dirty="0">
                <a:latin typeface="MV Boli" panose="02000500030200090000" pitchFamily="2" charset="0"/>
                <a:cs typeface="MV Boli" panose="02000500030200090000" pitchFamily="2" charset="0"/>
              </a:rPr>
              <a:t>Vamos testar nosso perfil empreendedor atual</a:t>
            </a:r>
          </a:p>
          <a:p>
            <a:pPr algn="ctr"/>
            <a:r>
              <a:rPr lang="pt-BR" sz="5400" b="1" dirty="0">
                <a:solidFill>
                  <a:schemeClr val="bg1"/>
                </a:solidFill>
                <a:latin typeface="MV Boli" panose="02000500030200090000" pitchFamily="2" charset="0"/>
                <a:cs typeface="MV Boli" panose="02000500030200090000" pitchFamily="2" charset="0"/>
              </a:rPr>
              <a:t>?</a:t>
            </a:r>
          </a:p>
        </p:txBody>
      </p:sp>
    </p:spTree>
    <p:extLst>
      <p:ext uri="{BB962C8B-B14F-4D97-AF65-F5344CB8AC3E}">
        <p14:creationId xmlns:p14="http://schemas.microsoft.com/office/powerpoint/2010/main" val="1934392273"/>
      </p:ext>
    </p:extLst>
  </p:cSld>
  <p:clrMapOvr>
    <a:masterClrMapping/>
  </p:clrMapOvr>
  <mc:AlternateContent xmlns:mc="http://schemas.openxmlformats.org/markup-compatibility/2006" xmlns:p14="http://schemas.microsoft.com/office/powerpoint/2010/main">
    <mc:Choice Requires="p14">
      <p:transition spd="slow" p14:dur="800">
        <p14:flythrough/>
      </p:transition>
    </mc:Choice>
    <mc:Fallback xmlns="">
      <p:transition spd="slow">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6" name="Picture 4" descr="Faz-Tudo Montador Trabalhar - Imagens grátis no Pixaba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 y="1972492"/>
            <a:ext cx="8433581" cy="4442376"/>
          </a:xfrm>
          <a:prstGeom prst="rect">
            <a:avLst/>
          </a:prstGeom>
          <a:noFill/>
          <a:extLst>
            <a:ext uri="{909E8E84-426E-40DD-AFC4-6F175D3DCCD1}">
              <a14:hiddenFill xmlns:a14="http://schemas.microsoft.com/office/drawing/2010/main">
                <a:solidFill>
                  <a:srgbClr val="FFFFFF"/>
                </a:solidFill>
              </a14:hiddenFill>
            </a:ext>
          </a:extLst>
        </p:spPr>
      </p:pic>
      <p:sp>
        <p:nvSpPr>
          <p:cNvPr id="2" name="Texto Explicativo em Elipse 1"/>
          <p:cNvSpPr/>
          <p:nvPr/>
        </p:nvSpPr>
        <p:spPr>
          <a:xfrm>
            <a:off x="5409028" y="108524"/>
            <a:ext cx="5551715" cy="2560320"/>
          </a:xfrm>
          <a:prstGeom prst="wedgeEllipseCallout">
            <a:avLst>
              <a:gd name="adj1" fmla="val -39185"/>
              <a:gd name="adj2" fmla="val 73764"/>
            </a:avLst>
          </a:prstGeom>
          <a:solidFill>
            <a:srgbClr val="FFC000"/>
          </a:solidFill>
        </p:spPr>
        <p:style>
          <a:lnRef idx="1">
            <a:schemeClr val="accent4"/>
          </a:lnRef>
          <a:fillRef idx="2">
            <a:schemeClr val="accent4"/>
          </a:fillRef>
          <a:effectRef idx="1">
            <a:schemeClr val="accent4"/>
          </a:effectRef>
          <a:fontRef idx="minor">
            <a:schemeClr val="dk1"/>
          </a:fontRef>
        </p:style>
        <p:txBody>
          <a:bodyPr rtlCol="0" anchor="ctr"/>
          <a:lstStyle/>
          <a:p>
            <a:pPr algn="ctr"/>
            <a:r>
              <a:rPr lang="pt-BR" sz="3200" b="1" i="1" dirty="0">
                <a:solidFill>
                  <a:srgbClr val="C00000"/>
                </a:solidFill>
                <a:latin typeface="Mongolian Baiti" panose="03000500000000000000" pitchFamily="66" charset="0"/>
                <a:cs typeface="Mongolian Baiti" panose="03000500000000000000" pitchFamily="66" charset="0"/>
              </a:rPr>
              <a:t>CASES DE SUCESSO</a:t>
            </a:r>
          </a:p>
        </p:txBody>
      </p:sp>
    </p:spTree>
    <p:extLst>
      <p:ext uri="{BB962C8B-B14F-4D97-AF65-F5344CB8AC3E}">
        <p14:creationId xmlns:p14="http://schemas.microsoft.com/office/powerpoint/2010/main" val="2689195255"/>
      </p:ext>
    </p:extLst>
  </p:cSld>
  <p:clrMapOvr>
    <a:masterClrMapping/>
  </p:clrMapOvr>
  <mc:AlternateContent xmlns:mc="http://schemas.openxmlformats.org/markup-compatibility/2006" xmlns:p14="http://schemas.microsoft.com/office/powerpoint/2010/main">
    <mc:Choice Requires="p14">
      <p:transition spd="slow" p14:dur="3900">
        <p14:glitter pattern="hexagon"/>
      </p:transition>
    </mc:Choice>
    <mc:Fallback xmlns="">
      <p:transition spd="slow">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569" y="1406769"/>
            <a:ext cx="5950634" cy="2369880"/>
          </a:xfrm>
          <a:prstGeom prst="rect">
            <a:avLst/>
          </a:prstGeom>
          <a:noFill/>
        </p:spPr>
        <p:txBody>
          <a:bodyPr wrap="square" rtlCol="0">
            <a:spAutoFit/>
          </a:bodyPr>
          <a:lstStyle/>
          <a:p>
            <a:pPr algn="ctr"/>
            <a:r>
              <a:rPr lang="pt-BR" sz="6000" dirty="0"/>
              <a:t>CASE </a:t>
            </a:r>
          </a:p>
          <a:p>
            <a:pPr algn="ctr"/>
            <a:r>
              <a:rPr lang="pt-BR" sz="8800" b="1" dirty="0"/>
              <a:t>LOCAL</a:t>
            </a:r>
          </a:p>
        </p:txBody>
      </p:sp>
    </p:spTree>
    <p:extLst>
      <p:ext uri="{BB962C8B-B14F-4D97-AF65-F5344CB8AC3E}">
        <p14:creationId xmlns:p14="http://schemas.microsoft.com/office/powerpoint/2010/main" val="3570470528"/>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4000" y="-16799"/>
            <a:ext cx="9144000" cy="1357298"/>
          </a:xfrm>
          <a:noFill/>
          <a:ln w="76200">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fontScale="90000"/>
          </a:bodyPr>
          <a:lstStyle/>
          <a:p>
            <a:pPr algn="ctr"/>
            <a:br>
              <a:rPr lang="pt-BR" dirty="0">
                <a:solidFill>
                  <a:srgbClr val="FFFF00"/>
                </a:solidFill>
                <a:latin typeface="Arial Black" pitchFamily="34" charset="0"/>
              </a:rPr>
            </a:br>
            <a:r>
              <a:rPr lang="pt-BR" sz="6000" dirty="0">
                <a:solidFill>
                  <a:srgbClr val="002060"/>
                </a:solidFill>
                <a:latin typeface="Arial Black" pitchFamily="34" charset="0"/>
              </a:rPr>
              <a:t>REVELE-ME !!!</a:t>
            </a:r>
          </a:p>
        </p:txBody>
      </p:sp>
      <p:pic>
        <p:nvPicPr>
          <p:cNvPr id="4" name="Espaço Reservado para Conteúdo 3" descr="C:\Users\Orlando\Downloads\golden-eagle-shane-bechler.jpg"/>
          <p:cNvPicPr>
            <a:picLocks noGrp="1"/>
          </p:cNvPicPr>
          <p:nvPr>
            <p:ph idx="1"/>
          </p:nvPr>
        </p:nvPicPr>
        <p:blipFill>
          <a:blip r:embed="rId2" cstate="print"/>
          <a:stretch>
            <a:fillRect/>
          </a:stretch>
        </p:blipFill>
        <p:spPr bwMode="auto">
          <a:xfrm>
            <a:off x="2347741" y="1427639"/>
            <a:ext cx="7652825" cy="5496399"/>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206453374"/>
      </p:ext>
    </p:extLst>
  </p:cSld>
  <p:clrMapOvr>
    <a:masterClrMapping/>
  </p:clrMapOvr>
  <mc:AlternateContent xmlns:mc="http://schemas.openxmlformats.org/markup-compatibility/2006" xmlns:p14="http://schemas.microsoft.com/office/powerpoint/2010/main">
    <mc:Choice Requires="p14">
      <p:transition spd="slow" p14:dur="4000">
        <p14:vortex dir="r"/>
      </p:transition>
    </mc:Choice>
    <mc:Fallback xmlns="">
      <p:transition spd="slow">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m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26527"/>
            <a:ext cx="4872112" cy="546969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6" name="CaixaDeTexto 5"/>
          <p:cNvSpPr txBox="1"/>
          <p:nvPr/>
        </p:nvSpPr>
        <p:spPr>
          <a:xfrm>
            <a:off x="4515729" y="829993"/>
            <a:ext cx="7413674" cy="6001643"/>
          </a:xfrm>
          <a:prstGeom prst="rect">
            <a:avLst/>
          </a:prstGeom>
          <a:noFill/>
        </p:spPr>
        <p:txBody>
          <a:bodyPr wrap="square" rtlCol="0">
            <a:spAutoFit/>
          </a:bodyPr>
          <a:lstStyle/>
          <a:p>
            <a:pPr algn="ctr"/>
            <a:r>
              <a:rPr lang="pt-BR" sz="2400" b="1" dirty="0"/>
              <a:t>José Roberto Nogueira</a:t>
            </a:r>
          </a:p>
          <a:p>
            <a:pPr algn="ctr"/>
            <a:endParaRPr lang="pt-BR" sz="2400" b="1" dirty="0"/>
          </a:p>
          <a:p>
            <a:pPr algn="just"/>
            <a:r>
              <a:rPr lang="pt-BR" sz="2400" b="1" dirty="0"/>
              <a:t> Nasceu em 1965 em uma zona rural de Pereiro, cidade cearense que na época tinha apenas 5.000 habitantes, em uma casa sem vizinhos: ali na região só moravam ele, os pais e os dez irmãos. A família vivia isolada, sem energia elétrica e cultivava o próprio alimento e se não houvesse safra, passava-se fome. Uma vida sem conexão. 51 anos depois, é na mesma Pereiro, a apenas alguns quilômetros de distância, que Roberto empreende a </a:t>
            </a:r>
            <a:r>
              <a:rPr lang="pt-BR" sz="2400" b="1" u="sng" dirty="0" err="1">
                <a:hlinkClick r:id="rId3"/>
              </a:rPr>
              <a:t>Brisanet</a:t>
            </a:r>
            <a:r>
              <a:rPr lang="pt-BR" sz="2400" b="1" dirty="0"/>
              <a:t>, a empresa de capital aberto que permite que moradores de 115 mil residências de 150 cidades de Ceará, Rio Grande do Norte e Paraíba se conectem ao mundo em alta velocidade </a:t>
            </a:r>
          </a:p>
        </p:txBody>
      </p:sp>
    </p:spTree>
    <p:extLst>
      <p:ext uri="{BB962C8B-B14F-4D97-AF65-F5344CB8AC3E}">
        <p14:creationId xmlns:p14="http://schemas.microsoft.com/office/powerpoint/2010/main" val="2640445835"/>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crush"/>
      </p:transition>
    </mc:Choice>
    <mc:Fallback xmlns="">
      <p:transition spd="slow">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235568" y="1406769"/>
            <a:ext cx="6893169" cy="2369880"/>
          </a:xfrm>
          <a:prstGeom prst="rect">
            <a:avLst/>
          </a:prstGeom>
          <a:noFill/>
        </p:spPr>
        <p:txBody>
          <a:bodyPr wrap="square" rtlCol="0">
            <a:spAutoFit/>
          </a:bodyPr>
          <a:lstStyle/>
          <a:p>
            <a:pPr algn="ctr"/>
            <a:r>
              <a:rPr lang="pt-BR" sz="6000" dirty="0"/>
              <a:t>CASE </a:t>
            </a:r>
          </a:p>
          <a:p>
            <a:pPr algn="ctr"/>
            <a:r>
              <a:rPr lang="pt-BR" sz="8800" b="1" dirty="0"/>
              <a:t>NACIONAL</a:t>
            </a:r>
          </a:p>
        </p:txBody>
      </p:sp>
    </p:spTree>
    <p:extLst>
      <p:ext uri="{BB962C8B-B14F-4D97-AF65-F5344CB8AC3E}">
        <p14:creationId xmlns:p14="http://schemas.microsoft.com/office/powerpoint/2010/main" val="3732997673"/>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Alzira Ramos Empreendedora"/>
          <p:cNvPicPr/>
          <p:nvPr/>
        </p:nvPicPr>
        <p:blipFill>
          <a:blip r:embed="rId2">
            <a:extLst>
              <a:ext uri="{28A0092B-C50C-407E-A947-70E740481C1C}">
                <a14:useLocalDpi xmlns:a14="http://schemas.microsoft.com/office/drawing/2010/main" val="0"/>
              </a:ext>
            </a:extLst>
          </a:blip>
          <a:srcRect/>
          <a:stretch>
            <a:fillRect/>
          </a:stretch>
        </p:blipFill>
        <p:spPr bwMode="auto">
          <a:xfrm>
            <a:off x="140677" y="618979"/>
            <a:ext cx="3812345" cy="5303520"/>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 name="CaixaDeTexto 2"/>
          <p:cNvSpPr txBox="1"/>
          <p:nvPr/>
        </p:nvSpPr>
        <p:spPr>
          <a:xfrm>
            <a:off x="3756074" y="618979"/>
            <a:ext cx="8215532" cy="6001643"/>
          </a:xfrm>
          <a:prstGeom prst="rect">
            <a:avLst/>
          </a:prstGeom>
          <a:noFill/>
        </p:spPr>
        <p:txBody>
          <a:bodyPr wrap="square" rtlCol="0">
            <a:spAutoFit/>
          </a:bodyPr>
          <a:lstStyle/>
          <a:p>
            <a:pPr algn="ctr" fontAlgn="base"/>
            <a:endParaRPr lang="pt-BR" sz="2400" b="1" dirty="0"/>
          </a:p>
          <a:p>
            <a:pPr algn="ctr" fontAlgn="base"/>
            <a:r>
              <a:rPr lang="pt-BR" sz="2400" b="1" dirty="0"/>
              <a:t>Dona Alzira Ramos, ou melhor,  </a:t>
            </a:r>
          </a:p>
          <a:p>
            <a:pPr algn="ctr" fontAlgn="base"/>
            <a:r>
              <a:rPr lang="pt-BR" sz="2400" b="1" dirty="0"/>
              <a:t>Vó Alzira.</a:t>
            </a:r>
          </a:p>
          <a:p>
            <a:pPr algn="ctr" fontAlgn="base"/>
            <a:endParaRPr lang="pt-BR" sz="2400" b="1" dirty="0"/>
          </a:p>
          <a:p>
            <a:pPr algn="just" fontAlgn="base"/>
            <a:r>
              <a:rPr lang="pt-BR" sz="2400" b="1" dirty="0"/>
              <a:t> Com uma loja denominada fábrica de bolos que se espalhou pelo Brasil, essa senhora de 60 anos, conseguiu realizar um sonho. Mas não foi fácil começar. Alzira sofria com o falecimento de sua mãe, enquanto </a:t>
            </a:r>
            <a:r>
              <a:rPr lang="pt-BR" sz="2400" b="1" u="sng" dirty="0">
                <a:hlinkClick r:id="rId3"/>
              </a:rPr>
              <a:t>as dívidas</a:t>
            </a:r>
            <a:r>
              <a:rPr lang="pt-BR" sz="2400" b="1" dirty="0"/>
              <a:t> aumentavam a cada dia. Apenas com a lojinha do marido, de produtos para pipoqueiros, não era possível manter as contas. Foi quando um amigo do casal propôs que ela fizesse um bolo para vender na loja dele e o resultado impressionou. As encomendas só aumentaram. A empreitada de Alzira rendeu mais de 200 lojas e 20 sabores de bolos. Agora está partindo para o exterior.</a:t>
            </a:r>
          </a:p>
        </p:txBody>
      </p:sp>
    </p:spTree>
    <p:extLst>
      <p:ext uri="{BB962C8B-B14F-4D97-AF65-F5344CB8AC3E}">
        <p14:creationId xmlns:p14="http://schemas.microsoft.com/office/powerpoint/2010/main" val="3935989340"/>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ixaDeTexto 1"/>
          <p:cNvSpPr txBox="1"/>
          <p:nvPr/>
        </p:nvSpPr>
        <p:spPr>
          <a:xfrm>
            <a:off x="309489" y="1406769"/>
            <a:ext cx="9973994" cy="2369880"/>
          </a:xfrm>
          <a:prstGeom prst="rect">
            <a:avLst/>
          </a:prstGeom>
          <a:noFill/>
        </p:spPr>
        <p:txBody>
          <a:bodyPr wrap="square" rtlCol="0">
            <a:spAutoFit/>
          </a:bodyPr>
          <a:lstStyle/>
          <a:p>
            <a:pPr algn="ctr"/>
            <a:r>
              <a:rPr lang="pt-BR" sz="6000" dirty="0"/>
              <a:t>CASE </a:t>
            </a:r>
          </a:p>
          <a:p>
            <a:pPr algn="ctr"/>
            <a:r>
              <a:rPr lang="pt-BR" sz="8800" b="1" dirty="0"/>
              <a:t>INTERNACIONAL</a:t>
            </a:r>
          </a:p>
        </p:txBody>
      </p:sp>
    </p:spTree>
    <p:extLst>
      <p:ext uri="{BB962C8B-B14F-4D97-AF65-F5344CB8AC3E}">
        <p14:creationId xmlns:p14="http://schemas.microsoft.com/office/powerpoint/2010/main" val="85984258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Elon Musk Responds To Game Develope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50635" y="1223889"/>
            <a:ext cx="5903740" cy="4712678"/>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
        <p:nvSpPr>
          <p:cNvPr id="4" name="CaixaDeTexto 3"/>
          <p:cNvSpPr txBox="1"/>
          <p:nvPr/>
        </p:nvSpPr>
        <p:spPr>
          <a:xfrm>
            <a:off x="182880" y="492369"/>
            <a:ext cx="6217919" cy="5601533"/>
          </a:xfrm>
          <a:prstGeom prst="rect">
            <a:avLst/>
          </a:prstGeom>
          <a:noFill/>
        </p:spPr>
        <p:txBody>
          <a:bodyPr wrap="square" rtlCol="0">
            <a:spAutoFit/>
          </a:bodyPr>
          <a:lstStyle/>
          <a:p>
            <a:pPr algn="ctr" fontAlgn="base"/>
            <a:r>
              <a:rPr lang="pt-BR" sz="2000" b="1" cap="all" dirty="0"/>
              <a:t>ELON MUSK </a:t>
            </a:r>
            <a:endParaRPr lang="pt-BR" sz="2000" b="1" dirty="0"/>
          </a:p>
          <a:p>
            <a:pPr algn="just" fontAlgn="base"/>
            <a:r>
              <a:rPr lang="pt-BR" sz="2000" b="1" cap="all" dirty="0"/>
              <a:t> </a:t>
            </a:r>
            <a:endParaRPr lang="pt-BR" sz="2000" b="1" dirty="0"/>
          </a:p>
          <a:p>
            <a:pPr algn="just" fontAlgn="base"/>
            <a:r>
              <a:rPr lang="pt-BR" sz="2000" b="1" dirty="0"/>
              <a:t>Fundador da </a:t>
            </a:r>
            <a:r>
              <a:rPr lang="pt-BR" sz="2000" b="1" dirty="0" err="1"/>
              <a:t>SpaceX</a:t>
            </a:r>
            <a:r>
              <a:rPr lang="pt-BR" sz="2000" b="1" dirty="0"/>
              <a:t> e CEO da Tesla Motors, um dos maiores empreendedores de sucesso,  atua em diversas áreas, como:</a:t>
            </a:r>
          </a:p>
          <a:p>
            <a:pPr marL="342900" lvl="0" indent="-342900" algn="just" fontAlgn="base">
              <a:buFont typeface="Wingdings" panose="05000000000000000000" pitchFamily="2" charset="2"/>
              <a:buChar char="v"/>
            </a:pPr>
            <a:r>
              <a:rPr lang="pt-BR" sz="2000" b="1" dirty="0"/>
              <a:t>Produção de energia limpa;</a:t>
            </a:r>
          </a:p>
          <a:p>
            <a:pPr marL="342900" lvl="0" indent="-342900" algn="just" fontAlgn="base">
              <a:buFont typeface="Wingdings" panose="05000000000000000000" pitchFamily="2" charset="2"/>
              <a:buChar char="v"/>
            </a:pPr>
            <a:r>
              <a:rPr lang="pt-BR" sz="2000" b="1" dirty="0"/>
              <a:t>Internet;</a:t>
            </a:r>
          </a:p>
          <a:p>
            <a:pPr marL="342900" lvl="0" indent="-342900" algn="just" fontAlgn="base">
              <a:buFont typeface="Wingdings" panose="05000000000000000000" pitchFamily="2" charset="2"/>
              <a:buChar char="v"/>
            </a:pPr>
            <a:r>
              <a:rPr lang="pt-BR" sz="2000" b="1" dirty="0"/>
              <a:t>Desenvolvimento de projetos aeroespaciais;</a:t>
            </a:r>
          </a:p>
          <a:p>
            <a:pPr marL="342900" lvl="0" indent="-342900" algn="just" fontAlgn="base">
              <a:buFont typeface="Wingdings" panose="05000000000000000000" pitchFamily="2" charset="2"/>
              <a:buChar char="v"/>
            </a:pPr>
            <a:r>
              <a:rPr lang="pt-BR" sz="2000" b="1" dirty="0"/>
              <a:t>Inovações automobilísticas;</a:t>
            </a:r>
          </a:p>
          <a:p>
            <a:pPr marL="342900" lvl="0" indent="-342900" algn="just" fontAlgn="base">
              <a:buFont typeface="Wingdings" panose="05000000000000000000" pitchFamily="2" charset="2"/>
              <a:buChar char="v"/>
            </a:pPr>
            <a:r>
              <a:rPr lang="pt-BR" sz="2000" b="1" dirty="0"/>
              <a:t>Além de pesquisas na área de inteligência artificial</a:t>
            </a:r>
          </a:p>
          <a:p>
            <a:pPr lvl="0" algn="just" fontAlgn="base"/>
            <a:r>
              <a:rPr lang="pt-BR" sz="2000" b="1" dirty="0"/>
              <a:t> Com uma fortuna de cerca de 150 bilhões de dólares, contudo, sua maior preocupação é com o futuro da humanidade. Por isso, investe em projetos que visam transformar o planeta em um lugar melhor.</a:t>
            </a:r>
          </a:p>
          <a:p>
            <a:pPr algn="just" fontAlgn="t"/>
            <a:r>
              <a:rPr lang="pt-BR" sz="2000" b="1" dirty="0"/>
              <a:t> </a:t>
            </a:r>
          </a:p>
          <a:p>
            <a:pPr lvl="0" fontAlgn="base"/>
            <a:endParaRPr lang="pt-BR" dirty="0"/>
          </a:p>
        </p:txBody>
      </p:sp>
    </p:spTree>
    <p:extLst>
      <p:ext uri="{BB962C8B-B14F-4D97-AF65-F5344CB8AC3E}">
        <p14:creationId xmlns:p14="http://schemas.microsoft.com/office/powerpoint/2010/main" val="3543127442"/>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ítulo 4"/>
          <p:cNvSpPr>
            <a:spLocks noGrp="1"/>
          </p:cNvSpPr>
          <p:nvPr>
            <p:ph type="title"/>
          </p:nvPr>
        </p:nvSpPr>
        <p:spPr>
          <a:xfrm rot="10800000" flipV="1">
            <a:off x="297684" y="143692"/>
            <a:ext cx="3738737" cy="1084218"/>
          </a:xfrm>
          <a:noFill/>
        </p:spPr>
        <p:txBody>
          <a:bodyPr>
            <a:normAutofit/>
          </a:bodyPr>
          <a:lstStyle/>
          <a:p>
            <a:r>
              <a:rPr lang="pt-BR" dirty="0">
                <a:latin typeface="Agency FB" panose="020B0503020202020204" pitchFamily="34" charset="0"/>
              </a:rPr>
              <a:t>REALIZAÇÃO: </a:t>
            </a:r>
            <a:br>
              <a:rPr lang="pt-BR" dirty="0">
                <a:latin typeface="Agency FB" panose="020B0503020202020204" pitchFamily="34" charset="0"/>
              </a:rPr>
            </a:br>
            <a:r>
              <a:rPr lang="pt-BR" dirty="0">
                <a:latin typeface="Arial Black" pitchFamily="34" charset="0"/>
              </a:rPr>
              <a:t>SEBRAE/CE</a:t>
            </a:r>
          </a:p>
        </p:txBody>
      </p:sp>
      <p:sp>
        <p:nvSpPr>
          <p:cNvPr id="3" name="Espaço Reservado para Conteúdo 2"/>
          <p:cNvSpPr>
            <a:spLocks noGrp="1"/>
          </p:cNvSpPr>
          <p:nvPr>
            <p:ph idx="1"/>
          </p:nvPr>
        </p:nvSpPr>
        <p:spPr>
          <a:xfrm>
            <a:off x="6439989" y="1500175"/>
            <a:ext cx="5068388" cy="4992065"/>
          </a:xfrm>
        </p:spPr>
        <p:txBody>
          <a:bodyPr>
            <a:normAutofit/>
          </a:bodyPr>
          <a:lstStyle/>
          <a:p>
            <a:pPr>
              <a:buNone/>
            </a:pPr>
            <a:endParaRPr lang="pt-BR" dirty="0"/>
          </a:p>
          <a:p>
            <a:pPr>
              <a:buNone/>
            </a:pPr>
            <a:endParaRPr lang="pt-BR" dirty="0"/>
          </a:p>
          <a:p>
            <a:pPr algn="ctr">
              <a:buNone/>
            </a:pPr>
            <a:endParaRPr lang="pt-BR" dirty="0">
              <a:latin typeface="Arial Black" pitchFamily="34" charset="0"/>
            </a:endParaRPr>
          </a:p>
          <a:p>
            <a:pPr algn="ctr">
              <a:buNone/>
            </a:pPr>
            <a:endParaRPr lang="pt-BR" dirty="0">
              <a:latin typeface="Arial Black" pitchFamily="34" charset="0"/>
            </a:endParaRPr>
          </a:p>
          <a:p>
            <a:pPr algn="ctr">
              <a:buNone/>
            </a:pPr>
            <a:endParaRPr lang="pt-BR" dirty="0">
              <a:latin typeface="Agency FB" panose="020B0503020202020204" pitchFamily="34" charset="0"/>
            </a:endParaRPr>
          </a:p>
          <a:p>
            <a:pPr>
              <a:buNone/>
            </a:pPr>
            <a:endParaRPr lang="pt-BR" dirty="0">
              <a:latin typeface="Arial Black" pitchFamily="34" charset="0"/>
            </a:endParaRPr>
          </a:p>
          <a:p>
            <a:pPr>
              <a:buNone/>
            </a:pPr>
            <a:r>
              <a:rPr lang="pt-BR" sz="2400" dirty="0">
                <a:latin typeface="Arial Black" pitchFamily="34" charset="0"/>
              </a:rPr>
              <a:t>  </a:t>
            </a:r>
          </a:p>
          <a:p>
            <a:pPr>
              <a:buNone/>
            </a:pPr>
            <a:endParaRPr lang="pt-BR" sz="2400" dirty="0">
              <a:latin typeface="Arial Black" pitchFamily="34" charset="0"/>
            </a:endParaRPr>
          </a:p>
          <a:p>
            <a:pPr>
              <a:buNone/>
            </a:pPr>
            <a:r>
              <a:rPr lang="pt-BR" sz="2000" dirty="0">
                <a:latin typeface="Arial Black" pitchFamily="34" charset="0"/>
              </a:rPr>
              <a:t> </a:t>
            </a:r>
          </a:p>
        </p:txBody>
      </p:sp>
      <p:sp>
        <p:nvSpPr>
          <p:cNvPr id="4" name="Espaço Reservado para Texto 3"/>
          <p:cNvSpPr>
            <a:spLocks noGrp="1"/>
          </p:cNvSpPr>
          <p:nvPr>
            <p:ph type="body" sz="half" idx="2"/>
          </p:nvPr>
        </p:nvSpPr>
        <p:spPr/>
        <p:txBody>
          <a:bodyPr/>
          <a:lstStyle/>
          <a:p>
            <a:endParaRPr lang="pt-BR" dirty="0"/>
          </a:p>
        </p:txBody>
      </p:sp>
      <p:pic>
        <p:nvPicPr>
          <p:cNvPr id="5123" name="Picture 3" descr="C:\Users\Orlando\Downloads\BN-JJ338_toshib_M_20150714061957.jpg"/>
          <p:cNvPicPr>
            <a:picLocks noChangeAspect="1" noChangeArrowheads="1"/>
          </p:cNvPicPr>
          <p:nvPr/>
        </p:nvPicPr>
        <p:blipFill>
          <a:blip r:embed="rId2"/>
          <a:srcRect/>
          <a:stretch>
            <a:fillRect/>
          </a:stretch>
        </p:blipFill>
        <p:spPr bwMode="auto">
          <a:xfrm>
            <a:off x="757646" y="1718978"/>
            <a:ext cx="5937723" cy="4554457"/>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pic>
        <p:nvPicPr>
          <p:cNvPr id="2050" name="Picture 2" descr="Imagens de &quot;Muito Obrigado&quot; – Explore Fotografias do Stock, Vetores e  Vídeos de 8 | Adobe Stock"/>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8139" y="365761"/>
            <a:ext cx="6511422" cy="4963883"/>
          </a:xfrm>
          <a:prstGeom prst="rect">
            <a:avLst/>
          </a:prstGeom>
          <a:solidFill>
            <a:srgbClr val="FFFFFF">
              <a:shade val="85000"/>
            </a:srgbClr>
          </a:solidFill>
          <a:ln w="190500" cap="rnd">
            <a:solidFill>
              <a:srgbClr val="FFFFFF"/>
            </a:solidFill>
          </a:ln>
          <a:effectLst>
            <a:outerShdw blurRad="36195" dist="12700" dir="11400000" algn="tl" rotWithShape="0">
              <a:srgbClr val="000000">
                <a:alpha val="33000"/>
              </a:srgbClr>
            </a:outerShdw>
          </a:effectLst>
          <a:scene3d>
            <a:camera prst="perspectiveContrastingLeftFacing">
              <a:rot lat="540000" lon="2100000" rev="0"/>
            </a:camera>
            <a:lightRig rig="soft" dir="t"/>
          </a:scene3d>
          <a:sp3d contourW="12700" prstMaterial="matte">
            <a:bevelT w="63500" h="50800"/>
            <a:contourClr>
              <a:srgbClr val="C0C0C0"/>
            </a:contourClr>
          </a:sp3d>
        </p:spPr>
      </p:pic>
    </p:spTree>
    <p:extLst>
      <p:ext uri="{BB962C8B-B14F-4D97-AF65-F5344CB8AC3E}">
        <p14:creationId xmlns:p14="http://schemas.microsoft.com/office/powerpoint/2010/main" val="267059484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524000" y="0"/>
            <a:ext cx="9144000" cy="2060848"/>
          </a:xfrm>
          <a:noFill/>
          <a:ln w="76200">
            <a:noFill/>
          </a:ln>
        </p:spPr>
        <p:txBody>
          <a:bodyPr>
            <a:normAutofit fontScale="90000"/>
          </a:bodyPr>
          <a:lstStyle/>
          <a:p>
            <a:pPr algn="ctr"/>
            <a:r>
              <a:rPr lang="pt-BR" dirty="0">
                <a:solidFill>
                  <a:srgbClr val="FF0000"/>
                </a:solidFill>
                <a:latin typeface="Bodoni MT Black" pitchFamily="18" charset="0"/>
              </a:rPr>
              <a:t>EU SOU A </a:t>
            </a:r>
            <a:r>
              <a:rPr lang="pt-BR" sz="6000" dirty="0">
                <a:solidFill>
                  <a:srgbClr val="FF0000"/>
                </a:solidFill>
                <a:latin typeface="Bodoni MT Black" pitchFamily="18" charset="0"/>
              </a:rPr>
              <a:t>ENERGIA</a:t>
            </a:r>
            <a:br>
              <a:rPr lang="pt-BR" sz="6000" dirty="0">
                <a:solidFill>
                  <a:srgbClr val="FF0000"/>
                </a:solidFill>
                <a:latin typeface="Bodoni MT Black" pitchFamily="18" charset="0"/>
              </a:rPr>
            </a:br>
            <a:r>
              <a:rPr lang="pt-BR" dirty="0">
                <a:solidFill>
                  <a:srgbClr val="FF0000"/>
                </a:solidFill>
                <a:latin typeface="Bodoni MT Black" pitchFamily="18" charset="0"/>
              </a:rPr>
              <a:t> DA</a:t>
            </a:r>
            <a:br>
              <a:rPr lang="pt-BR" dirty="0">
                <a:solidFill>
                  <a:srgbClr val="FF0000"/>
                </a:solidFill>
                <a:latin typeface="Bodoni MT Black" pitchFamily="18" charset="0"/>
              </a:rPr>
            </a:br>
            <a:r>
              <a:rPr lang="pt-BR" dirty="0">
                <a:solidFill>
                  <a:srgbClr val="FF0000"/>
                </a:solidFill>
                <a:latin typeface="Bodoni MT Black" pitchFamily="18" charset="0"/>
              </a:rPr>
              <a:t> TRANSFORMAÇÃO</a:t>
            </a:r>
          </a:p>
        </p:txBody>
      </p:sp>
      <p:pic>
        <p:nvPicPr>
          <p:cNvPr id="4" name="Espaço Reservado para Conteúdo 3" descr="C:\Users\Orlando\Downloads\49bcacc4e5a679e2ba6cd7ac6962ca83.jpg"/>
          <p:cNvPicPr>
            <a:picLocks noGrp="1"/>
          </p:cNvPicPr>
          <p:nvPr>
            <p:ph idx="1"/>
          </p:nvPr>
        </p:nvPicPr>
        <p:blipFill>
          <a:blip r:embed="rId2"/>
          <a:stretch>
            <a:fillRect/>
          </a:stretch>
        </p:blipFill>
        <p:spPr bwMode="auto">
          <a:xfrm>
            <a:off x="2058572" y="1793561"/>
            <a:ext cx="8074856" cy="4565035"/>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Tree>
    <p:extLst>
      <p:ext uri="{BB962C8B-B14F-4D97-AF65-F5344CB8AC3E}">
        <p14:creationId xmlns:p14="http://schemas.microsoft.com/office/powerpoint/2010/main" val="3848897380"/>
      </p:ext>
    </p:extLst>
  </p:cSld>
  <p:clrMapOvr>
    <a:masterClrMapping/>
  </p:clrMapOvr>
  <mc:AlternateContent xmlns:mc="http://schemas.openxmlformats.org/markup-compatibility/2006" xmlns:p14="http://schemas.microsoft.com/office/powerpoint/2010/main">
    <mc:Choice Requires="p14">
      <p:transition spd="slow" p14:dur="2000">
        <p14:ferris dir="l"/>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a:xfrm>
            <a:off x="1270782" y="128626"/>
            <a:ext cx="9144000" cy="1500174"/>
          </a:xfrm>
          <a:noFill/>
          <a:ln w="76200">
            <a:noFill/>
            <a:prstDash val="lgDashDotDot"/>
          </a:ln>
        </p:spPr>
        <p:txBody>
          <a:bodyPr>
            <a:normAutofit/>
          </a:bodyPr>
          <a:lstStyle/>
          <a:p>
            <a:pPr algn="ctr"/>
            <a:r>
              <a:rPr lang="pt-BR" dirty="0">
                <a:solidFill>
                  <a:schemeClr val="tx1"/>
                </a:solidFill>
                <a:latin typeface="Bodoni MT Black" pitchFamily="18" charset="0"/>
              </a:rPr>
              <a:t>CHAMAM-ME DE MUITAS FORMAS:</a:t>
            </a:r>
          </a:p>
        </p:txBody>
      </p:sp>
      <p:sp>
        <p:nvSpPr>
          <p:cNvPr id="3" name="Espaço Reservado para Conteúdo 2"/>
          <p:cNvSpPr>
            <a:spLocks noGrp="1"/>
          </p:cNvSpPr>
          <p:nvPr>
            <p:ph idx="1"/>
          </p:nvPr>
        </p:nvSpPr>
        <p:spPr>
          <a:xfrm>
            <a:off x="759655" y="878713"/>
            <a:ext cx="10592973" cy="5229200"/>
          </a:xfrm>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normAutofit/>
          </a:bodyPr>
          <a:lstStyle/>
          <a:p>
            <a:pPr>
              <a:buNone/>
            </a:pPr>
            <a:r>
              <a:rPr lang="pt-BR" sz="2800" b="1" dirty="0">
                <a:solidFill>
                  <a:srgbClr val="C00000"/>
                </a:solidFill>
              </a:rPr>
              <a:t>VONTADE</a:t>
            </a:r>
          </a:p>
          <a:p>
            <a:pPr>
              <a:buNone/>
            </a:pPr>
            <a:r>
              <a:rPr lang="pt-BR" b="1" dirty="0">
                <a:solidFill>
                  <a:srgbClr val="92D050"/>
                </a:solidFill>
              </a:rPr>
              <a:t>              </a:t>
            </a:r>
            <a:r>
              <a:rPr lang="pt-BR" sz="2800" b="1" dirty="0">
                <a:solidFill>
                  <a:schemeClr val="accent5"/>
                </a:solidFill>
              </a:rPr>
              <a:t>PERSISTÊNCIA</a:t>
            </a:r>
            <a:endParaRPr lang="pt-BR" sz="2800" b="1" u="sng" dirty="0">
              <a:solidFill>
                <a:schemeClr val="accent5"/>
              </a:solidFill>
            </a:endParaRPr>
          </a:p>
          <a:p>
            <a:pPr>
              <a:buNone/>
            </a:pPr>
            <a:r>
              <a:rPr lang="pt-BR" dirty="0"/>
              <a:t>                             </a:t>
            </a:r>
            <a:r>
              <a:rPr lang="pt-BR" sz="2800" b="1" dirty="0">
                <a:solidFill>
                  <a:schemeClr val="accent5"/>
                </a:solidFill>
              </a:rPr>
              <a:t>DETERMINAÇÃO</a:t>
            </a:r>
          </a:p>
          <a:p>
            <a:pPr>
              <a:buNone/>
            </a:pPr>
            <a:r>
              <a:rPr lang="pt-BR" b="1" dirty="0">
                <a:solidFill>
                  <a:schemeClr val="accent1"/>
                </a:solidFill>
              </a:rPr>
              <a:t>                                                       </a:t>
            </a:r>
            <a:r>
              <a:rPr lang="pt-BR" sz="2800" b="1" dirty="0">
                <a:solidFill>
                  <a:schemeClr val="accent5"/>
                </a:solidFill>
              </a:rPr>
              <a:t>CORAGEM</a:t>
            </a:r>
          </a:p>
          <a:p>
            <a:pPr>
              <a:buNone/>
            </a:pPr>
            <a:r>
              <a:rPr lang="pt-BR" dirty="0"/>
              <a:t>                                                                           </a:t>
            </a:r>
            <a:r>
              <a:rPr lang="pt-BR" sz="2800" b="1" dirty="0">
                <a:solidFill>
                  <a:schemeClr val="accent5"/>
                </a:solidFill>
              </a:rPr>
              <a:t>FOCO</a:t>
            </a:r>
          </a:p>
          <a:p>
            <a:pPr>
              <a:buNone/>
            </a:pPr>
            <a:r>
              <a:rPr lang="pt-BR" sz="2800" dirty="0">
                <a:solidFill>
                  <a:schemeClr val="accent5"/>
                </a:solidFill>
              </a:rPr>
              <a:t>                                                      </a:t>
            </a:r>
            <a:r>
              <a:rPr lang="pt-BR" sz="2800" b="1" dirty="0">
                <a:solidFill>
                  <a:schemeClr val="accent5"/>
                </a:solidFill>
              </a:rPr>
              <a:t>FORTALEZA</a:t>
            </a:r>
          </a:p>
          <a:p>
            <a:pPr>
              <a:buNone/>
            </a:pPr>
            <a:endParaRPr lang="pt-BR" dirty="0"/>
          </a:p>
          <a:p>
            <a:pPr>
              <a:buNone/>
            </a:pPr>
            <a:r>
              <a:rPr lang="pt-BR" dirty="0">
                <a:latin typeface="Arial Black" pitchFamily="34" charset="0"/>
              </a:rPr>
              <a:t>          </a:t>
            </a:r>
            <a:r>
              <a:rPr lang="pt-BR" sz="2400" dirty="0">
                <a:latin typeface="Arial Black" pitchFamily="34" charset="0"/>
              </a:rPr>
              <a:t>CONTUDO, NUNCA ESQUEÇAM ESSA CHAVE:</a:t>
            </a:r>
          </a:p>
          <a:p>
            <a:pPr algn="ctr">
              <a:buNone/>
            </a:pPr>
            <a:r>
              <a:rPr lang="pt-BR" sz="2400" dirty="0">
                <a:solidFill>
                  <a:schemeClr val="tx1"/>
                </a:solidFill>
                <a:latin typeface="Arial Black" pitchFamily="34" charset="0"/>
              </a:rPr>
              <a:t>ÀQUELE QUE ME POSSUIR, PORTARÁ </a:t>
            </a:r>
            <a:r>
              <a:rPr lang="pt-BR" sz="4400" dirty="0">
                <a:solidFill>
                  <a:schemeClr val="tx1"/>
                </a:solidFill>
                <a:latin typeface="Arial Black" pitchFamily="34" charset="0"/>
              </a:rPr>
              <a:t>CONSIGO...</a:t>
            </a:r>
          </a:p>
          <a:p>
            <a:pPr>
              <a:buNone/>
            </a:pPr>
            <a:endParaRPr lang="pt-BR" dirty="0"/>
          </a:p>
          <a:p>
            <a:pPr>
              <a:buNone/>
            </a:pPr>
            <a:endParaRPr lang="pt-BR" dirty="0"/>
          </a:p>
        </p:txBody>
      </p:sp>
    </p:spTree>
    <p:extLst>
      <p:ext uri="{BB962C8B-B14F-4D97-AF65-F5344CB8AC3E}">
        <p14:creationId xmlns:p14="http://schemas.microsoft.com/office/powerpoint/2010/main" val="2447856109"/>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3250">
        <p15:prstTrans prst="origami"/>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 </a:t>
            </a:r>
          </a:p>
        </p:txBody>
      </p:sp>
      <p:sp>
        <p:nvSpPr>
          <p:cNvPr id="3" name="Espaço Reservado para Conteúdo 2"/>
          <p:cNvSpPr>
            <a:spLocks noGrp="1"/>
          </p:cNvSpPr>
          <p:nvPr>
            <p:ph idx="1"/>
          </p:nvPr>
        </p:nvSpPr>
        <p:spPr>
          <a:xfrm>
            <a:off x="0" y="0"/>
            <a:ext cx="12192000" cy="6857999"/>
          </a:xfrm>
          <a:solidFill>
            <a:schemeClr val="accent1"/>
          </a:solidFill>
          <a:ln>
            <a:solidFill>
              <a:schemeClr val="tx1"/>
            </a:solidFill>
            <a:prstDash val="dashDot"/>
          </a:ln>
        </p:spPr>
        <p:txBody>
          <a:bodyPr/>
          <a:lstStyle/>
          <a:p>
            <a:endParaRPr lang="pt-BR" dirty="0"/>
          </a:p>
        </p:txBody>
      </p:sp>
      <p:pic>
        <p:nvPicPr>
          <p:cNvPr id="5" name="Picture 2" descr="C:\Users\Orlando\Downloads\_images (85).jpg"/>
          <p:cNvPicPr>
            <a:picLocks noChangeAspect="1" noChangeArrowheads="1"/>
          </p:cNvPicPr>
          <p:nvPr/>
        </p:nvPicPr>
        <p:blipFill>
          <a:blip r:embed="rId2"/>
          <a:srcRect/>
          <a:stretch>
            <a:fillRect/>
          </a:stretch>
        </p:blipFill>
        <p:spPr bwMode="auto">
          <a:xfrm>
            <a:off x="1125415" y="2244122"/>
            <a:ext cx="10438228" cy="4531006"/>
          </a:xfrm>
          <a:prstGeom prst="rect">
            <a:avLst/>
          </a:prstGeom>
          <a:ln w="76200">
            <a:solidFill>
              <a:srgbClr val="FFFF00"/>
            </a:solidFill>
          </a:ln>
          <a:effectLst>
            <a:softEdge rad="112500"/>
          </a:effectLst>
        </p:spPr>
      </p:pic>
      <p:sp>
        <p:nvSpPr>
          <p:cNvPr id="6" name="CaixaDeTexto 5"/>
          <p:cNvSpPr txBox="1"/>
          <p:nvPr/>
        </p:nvSpPr>
        <p:spPr>
          <a:xfrm>
            <a:off x="1125415" y="99149"/>
            <a:ext cx="10339754" cy="2062103"/>
          </a:xfrm>
          <a:prstGeom prst="rect">
            <a:avLst/>
          </a:prstGeom>
          <a:solidFill>
            <a:schemeClr val="bg1"/>
          </a:solidFill>
          <a:ln>
            <a:noFill/>
          </a:ln>
        </p:spPr>
        <p:style>
          <a:lnRef idx="2">
            <a:schemeClr val="accent1"/>
          </a:lnRef>
          <a:fillRef idx="1">
            <a:schemeClr val="lt1"/>
          </a:fillRef>
          <a:effectRef idx="0">
            <a:schemeClr val="accent1"/>
          </a:effectRef>
          <a:fontRef idx="minor">
            <a:schemeClr val="dk1"/>
          </a:fontRef>
        </p:style>
        <p:txBody>
          <a:bodyPr wrap="square" rtlCol="0">
            <a:spAutoFit/>
          </a:bodyPr>
          <a:lstStyle/>
          <a:p>
            <a:pPr algn="ctr"/>
            <a:r>
              <a:rPr lang="pt-BR" sz="3200" b="1" dirty="0">
                <a:solidFill>
                  <a:srgbClr val="C00000"/>
                </a:solidFill>
                <a:latin typeface="Arial Black" pitchFamily="34" charset="0"/>
              </a:rPr>
              <a:t>O DOM DA REALIZAÇÃO</a:t>
            </a:r>
          </a:p>
          <a:p>
            <a:pPr algn="r"/>
            <a:endParaRPr lang="pt-BR" sz="2000" b="1" dirty="0">
              <a:solidFill>
                <a:srgbClr val="C00000"/>
              </a:solidFill>
              <a:latin typeface="Arial Black" pitchFamily="34" charset="0"/>
            </a:endParaRPr>
          </a:p>
          <a:p>
            <a:pPr algn="r"/>
            <a:endParaRPr lang="pt-BR" sz="2000" b="1" dirty="0">
              <a:solidFill>
                <a:srgbClr val="C00000"/>
              </a:solidFill>
              <a:latin typeface="Arial Black" pitchFamily="34" charset="0"/>
            </a:endParaRPr>
          </a:p>
          <a:p>
            <a:pPr algn="ctr"/>
            <a:r>
              <a:rPr lang="pt-BR" sz="2400" b="1" dirty="0">
                <a:solidFill>
                  <a:srgbClr val="002060"/>
                </a:solidFill>
              </a:rPr>
              <a:t>“A </a:t>
            </a:r>
            <a:r>
              <a:rPr lang="pt-BR" sz="3600" b="1" dirty="0">
                <a:solidFill>
                  <a:srgbClr val="002060"/>
                </a:solidFill>
              </a:rPr>
              <a:t>realização</a:t>
            </a:r>
            <a:r>
              <a:rPr lang="pt-BR" sz="2400" b="1" dirty="0">
                <a:solidFill>
                  <a:srgbClr val="002060"/>
                </a:solidFill>
              </a:rPr>
              <a:t> nasce de uma </a:t>
            </a:r>
            <a:r>
              <a:rPr lang="pt-BR" sz="3600" b="1" dirty="0">
                <a:solidFill>
                  <a:srgbClr val="002060"/>
                </a:solidFill>
              </a:rPr>
              <a:t>mente positiva “</a:t>
            </a:r>
            <a:endParaRPr lang="pt-BR" sz="2400" b="1" dirty="0">
              <a:solidFill>
                <a:srgbClr val="002060"/>
              </a:solidFill>
            </a:endParaRPr>
          </a:p>
          <a:p>
            <a:pPr algn="r"/>
            <a:r>
              <a:rPr lang="pt-BR" sz="2000" b="1" dirty="0">
                <a:solidFill>
                  <a:srgbClr val="C00000"/>
                </a:solidFill>
              </a:rPr>
              <a:t>Mahatma Gandhi</a:t>
            </a:r>
          </a:p>
        </p:txBody>
      </p:sp>
    </p:spTree>
    <p:extLst>
      <p:ext uri="{BB962C8B-B14F-4D97-AF65-F5344CB8AC3E}">
        <p14:creationId xmlns:p14="http://schemas.microsoft.com/office/powerpoint/2010/main" val="231079643"/>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1250">
        <p15:prstTrans prst="peelOff"/>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descr="Emoji de rosto inteligente ou nerd | Vetor Premium"/>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0" y="796834"/>
            <a:ext cx="4846320" cy="5786846"/>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 name="Texto Explicativo em Elipse 2"/>
          <p:cNvSpPr/>
          <p:nvPr/>
        </p:nvSpPr>
        <p:spPr>
          <a:xfrm>
            <a:off x="3927565" y="796834"/>
            <a:ext cx="8264435" cy="4918166"/>
          </a:xfrm>
          <a:prstGeom prst="wedgeEllipseCallout">
            <a:avLst>
              <a:gd name="adj1" fmla="val -54970"/>
              <a:gd name="adj2" fmla="val 15492"/>
            </a:avLst>
          </a:prstGeom>
          <a:solidFill>
            <a:srgbClr val="00206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sz="6000" b="1" i="1" dirty="0">
                <a:solidFill>
                  <a:srgbClr val="FFFF00"/>
                </a:solidFill>
              </a:rPr>
              <a:t>MAS</a:t>
            </a:r>
            <a:r>
              <a:rPr lang="pt-BR" sz="4400" dirty="0"/>
              <a:t>, afinal,</a:t>
            </a:r>
          </a:p>
          <a:p>
            <a:pPr algn="ctr"/>
            <a:r>
              <a:rPr lang="pt-BR" sz="2400" b="1" dirty="0">
                <a:solidFill>
                  <a:schemeClr val="tx1"/>
                </a:solidFill>
              </a:rPr>
              <a:t>O QUE DEVO ENTENDER POR </a:t>
            </a:r>
          </a:p>
          <a:p>
            <a:pPr algn="ctr"/>
            <a:r>
              <a:rPr lang="pt-BR" sz="4400" b="1" dirty="0">
                <a:solidFill>
                  <a:srgbClr val="FF0000"/>
                </a:solidFill>
              </a:rPr>
              <a:t>EU, EMPREENDEDOR</a:t>
            </a:r>
            <a:endParaRPr lang="pt-BR" sz="6600" b="1" dirty="0">
              <a:solidFill>
                <a:srgbClr val="FF0000"/>
              </a:solidFill>
            </a:endParaRPr>
          </a:p>
          <a:p>
            <a:pPr algn="ctr"/>
            <a:r>
              <a:rPr lang="pt-BR" sz="9600" dirty="0"/>
              <a:t>?</a:t>
            </a:r>
          </a:p>
        </p:txBody>
      </p:sp>
    </p:spTree>
    <p:extLst>
      <p:ext uri="{BB962C8B-B14F-4D97-AF65-F5344CB8AC3E}">
        <p14:creationId xmlns:p14="http://schemas.microsoft.com/office/powerpoint/2010/main" val="388308986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6000">
        <p15:prstTrans prst="curtains"/>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agem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6022" y="0"/>
            <a:ext cx="10763794" cy="67703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5" name="CaixaDeTexto 4"/>
          <p:cNvSpPr txBox="1"/>
          <p:nvPr/>
        </p:nvSpPr>
        <p:spPr>
          <a:xfrm rot="152399">
            <a:off x="1155257" y="487109"/>
            <a:ext cx="10125324" cy="4524315"/>
          </a:xfrm>
          <a:prstGeom prst="rect">
            <a:avLst/>
          </a:prstGeom>
          <a:solidFill>
            <a:schemeClr val="accent3">
              <a:lumMod val="20000"/>
              <a:lumOff val="80000"/>
            </a:schemeClr>
          </a:solidFill>
        </p:spPr>
        <p:txBody>
          <a:bodyPr wrap="square" rtlCol="0">
            <a:spAutoFit/>
          </a:bodyPr>
          <a:lstStyle/>
          <a:p>
            <a:pPr algn="ctr"/>
            <a:r>
              <a:rPr lang="pt-BR" i="1" dirty="0"/>
              <a:t> Em uma visão mais simplista, podemos entender como empreendedor  aquele que inicia algo novo, que vê o que ninguém vê, enfim, aquele que realiza antes, aquele que sai da área do sonho, do desejo e parte para a ação, portanto, significa ser um ator, capaz de... </a:t>
            </a:r>
            <a:endParaRPr lang="pt-BR" dirty="0"/>
          </a:p>
          <a:p>
            <a:pPr marL="285750" lvl="0" indent="-285750" fontAlgn="t">
              <a:buFont typeface="Wingdings" panose="05000000000000000000" pitchFamily="2" charset="2"/>
              <a:buChar char="ü"/>
            </a:pPr>
            <a:r>
              <a:rPr lang="pt-BR" i="1" dirty="0"/>
              <a:t>correr riscos</a:t>
            </a:r>
            <a:endParaRPr lang="pt-BR" dirty="0"/>
          </a:p>
          <a:p>
            <a:pPr marL="285750" lvl="0" indent="-285750" fontAlgn="t">
              <a:buFont typeface="Wingdings" panose="05000000000000000000" pitchFamily="2" charset="2"/>
              <a:buChar char="ü"/>
            </a:pPr>
            <a:r>
              <a:rPr lang="pt-BR" i="1" dirty="0"/>
              <a:t>possuir visão aguçada </a:t>
            </a:r>
            <a:endParaRPr lang="pt-BR" dirty="0"/>
          </a:p>
          <a:p>
            <a:pPr marL="285750" lvl="0" indent="-285750" fontAlgn="t">
              <a:buFont typeface="Wingdings" panose="05000000000000000000" pitchFamily="2" charset="2"/>
              <a:buChar char="ü"/>
            </a:pPr>
            <a:r>
              <a:rPr lang="pt-BR" i="1" dirty="0"/>
              <a:t>vencer medos</a:t>
            </a:r>
            <a:endParaRPr lang="pt-BR" dirty="0"/>
          </a:p>
          <a:p>
            <a:pPr marL="285750" lvl="0" indent="-285750" fontAlgn="t">
              <a:buFont typeface="Wingdings" panose="05000000000000000000" pitchFamily="2" charset="2"/>
              <a:buChar char="ü"/>
            </a:pPr>
            <a:r>
              <a:rPr lang="pt-BR" i="1" dirty="0"/>
              <a:t>está sempre inquieto e com sede de desafios</a:t>
            </a:r>
            <a:endParaRPr lang="pt-BR" dirty="0"/>
          </a:p>
          <a:p>
            <a:pPr marL="285750" lvl="0" indent="-285750" fontAlgn="t">
              <a:buFont typeface="Wingdings" panose="05000000000000000000" pitchFamily="2" charset="2"/>
              <a:buChar char="ü"/>
            </a:pPr>
            <a:r>
              <a:rPr lang="pt-BR" i="1" dirty="0"/>
              <a:t>ter prazer e paixão no que faz</a:t>
            </a:r>
            <a:endParaRPr lang="pt-BR" dirty="0"/>
          </a:p>
          <a:p>
            <a:pPr marL="285750" lvl="0" indent="-285750" fontAlgn="t">
              <a:buFont typeface="Wingdings" panose="05000000000000000000" pitchFamily="2" charset="2"/>
              <a:buChar char="ü"/>
            </a:pPr>
            <a:r>
              <a:rPr lang="pt-BR" i="1" dirty="0"/>
              <a:t>possuir uma postura ativa capaz de sair da zona de conforto </a:t>
            </a:r>
            <a:endParaRPr lang="pt-BR" dirty="0"/>
          </a:p>
          <a:p>
            <a:pPr marL="285750" indent="-285750">
              <a:buFont typeface="Wingdings" panose="05000000000000000000" pitchFamily="2" charset="2"/>
              <a:buChar char="ü"/>
            </a:pPr>
            <a:r>
              <a:rPr lang="pt-BR" i="1" dirty="0"/>
              <a:t>ter força de vontade</a:t>
            </a:r>
          </a:p>
          <a:p>
            <a:pPr marL="285750" lvl="0" indent="-285750">
              <a:buFont typeface="Wingdings" panose="05000000000000000000" pitchFamily="2" charset="2"/>
              <a:buChar char="ü"/>
            </a:pPr>
            <a:r>
              <a:rPr lang="pt-BR" i="1" dirty="0"/>
              <a:t>está aberto para o novo mundo</a:t>
            </a:r>
          </a:p>
          <a:p>
            <a:pPr marL="285750" lvl="0" indent="-285750">
              <a:buFont typeface="Wingdings" panose="05000000000000000000" pitchFamily="2" charset="2"/>
              <a:buChar char="ü"/>
            </a:pPr>
            <a:endParaRPr lang="pt-BR" i="1" dirty="0"/>
          </a:p>
          <a:p>
            <a:pPr marL="285750" lvl="0" indent="-285750">
              <a:buFont typeface="Wingdings" panose="05000000000000000000" pitchFamily="2" charset="2"/>
              <a:buChar char="ü"/>
            </a:pPr>
            <a:endParaRPr lang="pt-BR" dirty="0"/>
          </a:p>
          <a:p>
            <a:r>
              <a:rPr lang="pt-BR" i="1" dirty="0"/>
              <a:t>“Empreender é sair na chuva pra se molhar. E se encantar com isso.” </a:t>
            </a:r>
          </a:p>
          <a:p>
            <a:r>
              <a:rPr lang="pt-BR" i="1" dirty="0"/>
              <a:t>                                         Wellington Nogueira (Fundador da ONG Doutores da Alegria) </a:t>
            </a:r>
            <a:endParaRPr lang="pt-BR" b="1" dirty="0"/>
          </a:p>
        </p:txBody>
      </p:sp>
    </p:spTree>
    <p:extLst>
      <p:ext uri="{BB962C8B-B14F-4D97-AF65-F5344CB8AC3E}">
        <p14:creationId xmlns:p14="http://schemas.microsoft.com/office/powerpoint/2010/main" val="2490204479"/>
      </p:ext>
    </p:extLst>
  </p:cSld>
  <p:clrMapOvr>
    <a:masterClrMapping/>
  </p:clrMapOvr>
  <mc:AlternateContent xmlns:mc="http://schemas.openxmlformats.org/markup-compatibility/2006" xmlns:p14="http://schemas.microsoft.com/office/powerpoint/2010/main">
    <mc:Choice Requires="p14">
      <p:transition spd="slow" p14:dur="4400">
        <p14:honeycomb/>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descr="Pin en imogi"/>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067135" y="3922877"/>
            <a:ext cx="5355772" cy="2808514"/>
          </a:xfrm>
          <a:prstGeom prst="rect">
            <a:avLst/>
          </a:prstGeom>
          <a:ln>
            <a:noFill/>
          </a:ln>
          <a:effectLst>
            <a:reflection blurRad="12700" stA="30000" endPos="30000" dist="5000" dir="5400000" sy="-100000" algn="bl" rotWithShape="0"/>
          </a:effectLst>
          <a:scene3d>
            <a:camera prst="perspectiveContrastingLeftFacing">
              <a:rot lat="300000" lon="19800000" rev="0"/>
            </a:camera>
            <a:lightRig rig="threePt" dir="t">
              <a:rot lat="0" lon="0" rev="2700000"/>
            </a:lightRig>
          </a:scene3d>
          <a:sp3d>
            <a:bevelT w="63500" h="50800"/>
          </a:sp3d>
        </p:spPr>
      </p:pic>
      <p:sp>
        <p:nvSpPr>
          <p:cNvPr id="3" name="Texto Explicativo em Elipse 2"/>
          <p:cNvSpPr/>
          <p:nvPr/>
        </p:nvSpPr>
        <p:spPr>
          <a:xfrm>
            <a:off x="487680" y="214029"/>
            <a:ext cx="11704320" cy="3396344"/>
          </a:xfrm>
          <a:prstGeom prst="wedgeEllipseCallout">
            <a:avLst>
              <a:gd name="adj1" fmla="val -10811"/>
              <a:gd name="adj2" fmla="val 67934"/>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3200" dirty="0"/>
          </a:p>
          <a:p>
            <a:pPr algn="ctr"/>
            <a:endParaRPr lang="pt-BR" sz="3200" dirty="0"/>
          </a:p>
          <a:p>
            <a:pPr algn="ctr"/>
            <a:r>
              <a:rPr lang="pt-BR" sz="3200" b="1" i="1" dirty="0">
                <a:solidFill>
                  <a:srgbClr val="C00000"/>
                </a:solidFill>
              </a:rPr>
              <a:t>Legal, entendi !</a:t>
            </a:r>
          </a:p>
          <a:p>
            <a:pPr algn="ctr"/>
            <a:endParaRPr lang="pt-BR" sz="3200" dirty="0"/>
          </a:p>
          <a:p>
            <a:pPr algn="ctr"/>
            <a:endParaRPr lang="pt-BR" sz="3200" dirty="0"/>
          </a:p>
          <a:p>
            <a:pPr algn="ctr"/>
            <a:r>
              <a:rPr lang="pt-BR" sz="3200" b="1" dirty="0">
                <a:solidFill>
                  <a:schemeClr val="bg1"/>
                </a:solidFill>
              </a:rPr>
              <a:t>E quais são as habilidades e competências que preciso possuir</a:t>
            </a:r>
          </a:p>
          <a:p>
            <a:pPr algn="ctr"/>
            <a:r>
              <a:rPr lang="pt-BR" sz="3200" b="1" dirty="0">
                <a:solidFill>
                  <a:schemeClr val="bg1"/>
                </a:solidFill>
              </a:rPr>
              <a:t>?</a:t>
            </a:r>
          </a:p>
          <a:p>
            <a:pPr algn="ctr"/>
            <a:endParaRPr lang="pt-BR" sz="1600" dirty="0"/>
          </a:p>
          <a:p>
            <a:pPr algn="ctr"/>
            <a:endParaRPr lang="pt-BR" sz="7200" dirty="0"/>
          </a:p>
        </p:txBody>
      </p:sp>
    </p:spTree>
    <p:extLst>
      <p:ext uri="{BB962C8B-B14F-4D97-AF65-F5344CB8AC3E}">
        <p14:creationId xmlns:p14="http://schemas.microsoft.com/office/powerpoint/2010/main" val="2849775272"/>
      </p:ext>
    </p:extLst>
  </p:cSld>
  <p:clrMapOvr>
    <a:masterClrMapping/>
  </p:clrMapOvr>
  <mc:AlternateContent xmlns:mc="http://schemas.openxmlformats.org/markup-compatibility/2006" xmlns:p14="http://schemas.microsoft.com/office/powerpoint/2010/main">
    <mc:Choice Requires="p14">
      <p:transition spd="slow" p14:dur="1200">
        <p14:prism/>
      </p:transition>
    </mc:Choice>
    <mc:Fallback xmlns="">
      <p:transition spd="slow">
        <p:fade/>
      </p:transition>
    </mc:Fallback>
  </mc:AlternateContent>
</p:sld>
</file>

<file path=ppt/theme/theme1.xml><?xml version="1.0" encoding="utf-8"?>
<a:theme xmlns:a="http://schemas.openxmlformats.org/drawingml/2006/main" name="Facetado">
  <a:themeElements>
    <a:clrScheme name="Facetado">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ado">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ado">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611560BB2DC73441B33CA26D70EAA3DE" ma:contentTypeVersion="15" ma:contentTypeDescription="Crie um novo documento." ma:contentTypeScope="" ma:versionID="46aaeb94c3ec6cc35ff5255a60409c12">
  <xsd:schema xmlns:xsd="http://www.w3.org/2001/XMLSchema" xmlns:xs="http://www.w3.org/2001/XMLSchema" xmlns:p="http://schemas.microsoft.com/office/2006/metadata/properties" xmlns:ns2="7ca9ca12-fede-4166-8f3c-5dcf9a804965" xmlns:ns3="7a586f57-5c4c-4870-90e5-7dcbceac0c59" xmlns:ns4="4972bdeb-71e7-4f78-a412-0e79ef21ab88" targetNamespace="http://schemas.microsoft.com/office/2006/metadata/properties" ma:root="true" ma:fieldsID="99247781523e8e030ee8a8c929d45e5c" ns2:_="" ns3:_="" ns4:_="">
    <xsd:import namespace="7ca9ca12-fede-4166-8f3c-5dcf9a804965"/>
    <xsd:import namespace="7a586f57-5c4c-4870-90e5-7dcbceac0c59"/>
    <xsd:import namespace="4972bdeb-71e7-4f78-a412-0e79ef21ab88"/>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LengthInSeconds" minOccurs="0"/>
                <xsd:element ref="ns2:lcf76f155ced4ddcb4097134ff3c332f" minOccurs="0"/>
                <xsd:element ref="ns4:TaxCatchAll" minOccurs="0"/>
                <xsd:element ref="ns2:MediaServiceOCR" minOccurs="0"/>
                <xsd:element ref="ns2:MediaServiceGenerationTime" minOccurs="0"/>
                <xsd:element ref="ns2:MediaServiceEventHashCode" minOccurs="0"/>
                <xsd:element ref="ns2:MediaServiceDateTaken" minOccurs="0"/>
                <xsd:element ref="ns2:Datacriado"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ca9ca12-fede-4166-8f3c-5dcf9a80496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LengthInSeconds" ma:index="12" nillable="true" ma:displayName="MediaLengthInSeconds" ma:hidden="true" ma:internalName="MediaLengthInSeconds" ma:readOnly="true">
      <xsd:simpleType>
        <xsd:restriction base="dms:Unknown"/>
      </xsd:simpleType>
    </xsd:element>
    <xsd:element name="lcf76f155ced4ddcb4097134ff3c332f" ma:index="14" nillable="true" ma:taxonomy="true" ma:internalName="lcf76f155ced4ddcb4097134ff3c332f" ma:taxonomyFieldName="MediaServiceImageTags" ma:displayName="Marcações de imagem" ma:readOnly="false" ma:fieldId="{5cf76f15-5ced-4ddc-b409-7134ff3c332f}" ma:taxonomyMulti="true" ma:sspId="9cc491fe-547a-4263-97dd-51df7dc18ea8" ma:termSetId="09814cd3-568e-fe90-9814-8d621ff8fb84" ma:anchorId="fba54fb3-c3e1-fe81-a776-ca4b69148c4d" ma:open="true" ma:isKeyword="false">
      <xsd:complexType>
        <xsd:sequence>
          <xsd:element ref="pc:Terms" minOccurs="0" maxOccurs="1"/>
        </xsd:sequence>
      </xsd:complex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Datacriado" ma:index="20" nillable="true" ma:displayName="Data criado" ma:default="[today]" ma:format="DateTime" ma:internalName="Datacriado">
      <xsd:simpleType>
        <xsd:restriction base="dms:DateTime"/>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earchProperties" ma:index="22"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7a586f57-5c4c-4870-90e5-7dcbceac0c59" elementFormDefault="qualified">
    <xsd:import namespace="http://schemas.microsoft.com/office/2006/documentManagement/types"/>
    <xsd:import namespace="http://schemas.microsoft.com/office/infopath/2007/PartnerControls"/>
    <xsd:element name="SharedWithUsers" ma:index="10" nillable="true" ma:displayName="Compartilhado com"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Detalhes de Compartilhado Com"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4972bdeb-71e7-4f78-a412-0e79ef21ab88" elementFormDefault="qualified">
    <xsd:import namespace="http://schemas.microsoft.com/office/2006/documentManagement/types"/>
    <xsd:import namespace="http://schemas.microsoft.com/office/infopath/2007/PartnerControls"/>
    <xsd:element name="TaxCatchAll" ma:index="15" nillable="true" ma:displayName="Taxonomy Catch All Column" ma:hidden="true" ma:list="{4c122622-9774-4f52-ba9d-f5d51811d0fd}" ma:internalName="TaxCatchAll" ma:showField="CatchAllData" ma:web="7a586f57-5c4c-4870-90e5-7dcbceac0c59">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ú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Datacriado xmlns="7ca9ca12-fede-4166-8f3c-5dcf9a804965">2024-01-30T20:16:46+00:00</Datacriado>
    <lcf76f155ced4ddcb4097134ff3c332f xmlns="7ca9ca12-fede-4166-8f3c-5dcf9a804965">
      <Terms xmlns="http://schemas.microsoft.com/office/infopath/2007/PartnerControls"/>
    </lcf76f155ced4ddcb4097134ff3c332f>
    <TaxCatchAll xmlns="4972bdeb-71e7-4f78-a412-0e79ef21ab88" xsi:nil="true"/>
  </documentManagement>
</p:properties>
</file>

<file path=customXml/itemProps1.xml><?xml version="1.0" encoding="utf-8"?>
<ds:datastoreItem xmlns:ds="http://schemas.openxmlformats.org/officeDocument/2006/customXml" ds:itemID="{A52E43E2-793A-47DB-8732-3641FC621C7D}"/>
</file>

<file path=customXml/itemProps2.xml><?xml version="1.0" encoding="utf-8"?>
<ds:datastoreItem xmlns:ds="http://schemas.openxmlformats.org/officeDocument/2006/customXml" ds:itemID="{7F93D5D2-D855-4B23-8C83-5E07B4CC3337}"/>
</file>

<file path=customXml/itemProps3.xml><?xml version="1.0" encoding="utf-8"?>
<ds:datastoreItem xmlns:ds="http://schemas.openxmlformats.org/officeDocument/2006/customXml" ds:itemID="{A1AB466B-67C9-4DF0-87FC-2AA77A3B6728}"/>
</file>

<file path=docProps/app.xml><?xml version="1.0" encoding="utf-8"?>
<Properties xmlns="http://schemas.openxmlformats.org/officeDocument/2006/extended-properties" xmlns:vt="http://schemas.openxmlformats.org/officeDocument/2006/docPropsVTypes">
  <Template>Facet</Template>
  <TotalTime>1227</TotalTime>
  <Words>731</Words>
  <Application>Microsoft Office PowerPoint</Application>
  <PresentationFormat>Widescreen</PresentationFormat>
  <Paragraphs>188</Paragraphs>
  <Slides>35</Slides>
  <Notes>0</Notes>
  <HiddenSlides>0</HiddenSlides>
  <MMClips>0</MMClips>
  <ScaleCrop>false</ScaleCrop>
  <HeadingPairs>
    <vt:vector size="4" baseType="variant">
      <vt:variant>
        <vt:lpstr>Tema</vt:lpstr>
      </vt:variant>
      <vt:variant>
        <vt:i4>1</vt:i4>
      </vt:variant>
      <vt:variant>
        <vt:lpstr>Títulos de slides</vt:lpstr>
      </vt:variant>
      <vt:variant>
        <vt:i4>35</vt:i4>
      </vt:variant>
    </vt:vector>
  </HeadingPairs>
  <TitlesOfParts>
    <vt:vector size="36" baseType="lpstr">
      <vt:lpstr>Facetado</vt:lpstr>
      <vt:lpstr>Apresentação do PowerPoint</vt:lpstr>
      <vt:lpstr>Apresentação do PowerPoint</vt:lpstr>
      <vt:lpstr> REVELE-ME !!!</vt:lpstr>
      <vt:lpstr>EU SOU A ENERGIA  DA  TRANSFORMAÇÃO</vt:lpstr>
      <vt:lpstr>CHAMAM-ME DE MUITAS FORMAS:</vt:lpstr>
      <vt:lpstr> </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Apresentação do PowerPoint</vt:lpstr>
      <vt:lpstr>REALIZAÇÃO:  SEBRAE/CE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Clara</dc:creator>
  <cp:lastModifiedBy>Orlando Bezerra</cp:lastModifiedBy>
  <cp:revision>160</cp:revision>
  <dcterms:created xsi:type="dcterms:W3CDTF">2022-10-02T11:21:39Z</dcterms:created>
  <dcterms:modified xsi:type="dcterms:W3CDTF">2023-08-15T01:32:58Z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c7a868c0-b938-4094-967a-b1475bff4cf2_Enabled">
    <vt:lpwstr>true</vt:lpwstr>
  </property>
  <property fmtid="{D5CDD505-2E9C-101B-9397-08002B2CF9AE}" pid="3" name="MSIP_Label_c7a868c0-b938-4094-967a-b1475bff4cf2_SetDate">
    <vt:lpwstr>2023-07-28T11:35:34Z</vt:lpwstr>
  </property>
  <property fmtid="{D5CDD505-2E9C-101B-9397-08002B2CF9AE}" pid="4" name="MSIP_Label_c7a868c0-b938-4094-967a-b1475bff4cf2_Method">
    <vt:lpwstr>Standard</vt:lpwstr>
  </property>
  <property fmtid="{D5CDD505-2E9C-101B-9397-08002B2CF9AE}" pid="5" name="MSIP_Label_c7a868c0-b938-4094-967a-b1475bff4cf2_Name">
    <vt:lpwstr>CE - Confidencial</vt:lpwstr>
  </property>
  <property fmtid="{D5CDD505-2E9C-101B-9397-08002B2CF9AE}" pid="6" name="MSIP_Label_c7a868c0-b938-4094-967a-b1475bff4cf2_SiteId">
    <vt:lpwstr>97298271-1bd7-4ac5-935b-88addef636cc</vt:lpwstr>
  </property>
  <property fmtid="{D5CDD505-2E9C-101B-9397-08002B2CF9AE}" pid="7" name="MSIP_Label_c7a868c0-b938-4094-967a-b1475bff4cf2_ActionId">
    <vt:lpwstr>00aa9026-5c52-47fc-b51a-24f77568ea79</vt:lpwstr>
  </property>
  <property fmtid="{D5CDD505-2E9C-101B-9397-08002B2CF9AE}" pid="8" name="MSIP_Label_c7a868c0-b938-4094-967a-b1475bff4cf2_ContentBits">
    <vt:lpwstr>2</vt:lpwstr>
  </property>
  <property fmtid="{D5CDD505-2E9C-101B-9397-08002B2CF9AE}" pid="9" name="ClassificationContentMarkingFooterLocations">
    <vt:lpwstr>Facetado:9</vt:lpwstr>
  </property>
  <property fmtid="{D5CDD505-2E9C-101B-9397-08002B2CF9AE}" pid="10" name="ClassificationContentMarkingFooterText">
    <vt:lpwstr>Confidencial</vt:lpwstr>
  </property>
  <property fmtid="{D5CDD505-2E9C-101B-9397-08002B2CF9AE}" pid="11" name="ContentTypeId">
    <vt:lpwstr>0x010100611560BB2DC73441B33CA26D70EAA3DE</vt:lpwstr>
  </property>
</Properties>
</file>