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0"/>
  </p:notesMasterIdLst>
  <p:sldIdLst>
    <p:sldId id="257" r:id="rId2"/>
    <p:sldId id="318" r:id="rId3"/>
    <p:sldId id="319" r:id="rId4"/>
    <p:sldId id="320" r:id="rId5"/>
    <p:sldId id="321" r:id="rId6"/>
    <p:sldId id="322" r:id="rId7"/>
    <p:sldId id="267" r:id="rId8"/>
    <p:sldId id="258" r:id="rId9"/>
    <p:sldId id="269" r:id="rId10"/>
    <p:sldId id="263" r:id="rId11"/>
    <p:sldId id="307" r:id="rId12"/>
    <p:sldId id="309" r:id="rId13"/>
    <p:sldId id="310" r:id="rId14"/>
    <p:sldId id="313" r:id="rId15"/>
    <p:sldId id="312" r:id="rId16"/>
    <p:sldId id="314" r:id="rId17"/>
    <p:sldId id="271" r:id="rId18"/>
    <p:sldId id="324" r:id="rId19"/>
    <p:sldId id="315" r:id="rId20"/>
    <p:sldId id="311" r:id="rId21"/>
    <p:sldId id="316" r:id="rId22"/>
    <p:sldId id="326" r:id="rId23"/>
    <p:sldId id="288" r:id="rId24"/>
    <p:sldId id="327" r:id="rId25"/>
    <p:sldId id="328" r:id="rId26"/>
    <p:sldId id="329" r:id="rId27"/>
    <p:sldId id="330" r:id="rId28"/>
    <p:sldId id="280"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varScale="1">
        <p:scale>
          <a:sx n="68" d="100"/>
          <a:sy n="68" d="100"/>
        </p:scale>
        <p:origin x="80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ÔNICA ARRUDA Lima" userId="S::monicalima@ce.sebrae.com.br::d5e25ac9-e7d0-409c-9d02-0360d751f548" providerId="AD" clId="Web-{AF6048E6-C38B-ACA6-91F3-F4C547CF0033}"/>
    <pc:docChg chg="mod modMainMaster">
      <pc:chgData name="MÔNICA ARRUDA Lima" userId="S::monicalima@ce.sebrae.com.br::d5e25ac9-e7d0-409c-9d02-0360d751f548" providerId="AD" clId="Web-{AF6048E6-C38B-ACA6-91F3-F4C547CF0033}" dt="2023-07-28T11:40:31.350" v="1" actId="33475"/>
      <pc:docMkLst>
        <pc:docMk/>
      </pc:docMkLst>
      <pc:sldMasterChg chg="addSp">
        <pc:chgData name="MÔNICA ARRUDA Lima" userId="S::monicalima@ce.sebrae.com.br::d5e25ac9-e7d0-409c-9d02-0360d751f548" providerId="AD" clId="Web-{AF6048E6-C38B-ACA6-91F3-F4C547CF0033}" dt="2023-07-28T11:40:31.335" v="0" actId="33475"/>
        <pc:sldMasterMkLst>
          <pc:docMk/>
          <pc:sldMasterMk cId="3436751910" sldId="2147483678"/>
        </pc:sldMasterMkLst>
        <pc:spChg chg="add">
          <ac:chgData name="MÔNICA ARRUDA Lima" userId="S::monicalima@ce.sebrae.com.br::d5e25ac9-e7d0-409c-9d02-0360d751f548" providerId="AD" clId="Web-{AF6048E6-C38B-ACA6-91F3-F4C547CF0033}" dt="2023-07-28T11:40:31.335" v="0" actId="33475"/>
          <ac:spMkLst>
            <pc:docMk/>
            <pc:sldMasterMk cId="3436751910" sldId="2147483678"/>
            <ac:spMk id="12" creationId="{DA87F468-2B99-3553-3120-37C3FAD439A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5BACA-E4E7-4CBC-A2B1-04CBEF5DAE43}" type="datetimeFigureOut">
              <a:rPr lang="pt-BR" smtClean="0"/>
              <a:t>28/07/2023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787D20-D6BD-4842-9E2F-023BEC9A9C2D}" type="slidenum">
              <a:rPr lang="pt-BR" smtClean="0"/>
              <a:t>‹nº›</a:t>
            </a:fld>
            <a:endParaRPr lang="pt-BR"/>
          </a:p>
        </p:txBody>
      </p:sp>
    </p:spTree>
    <p:extLst>
      <p:ext uri="{BB962C8B-B14F-4D97-AF65-F5344CB8AC3E}">
        <p14:creationId xmlns:p14="http://schemas.microsoft.com/office/powerpoint/2010/main" val="330862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pt-BR"/>
              <a:t>Clique para editar o título mestre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27C7FE7B-4C5C-4946-BECF-83BE6F1FFFB5}" type="datetimeFigureOut">
              <a:rPr lang="pt-BR" smtClean="0"/>
              <a:t>28/07/2023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230864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27C7FE7B-4C5C-4946-BECF-83BE6F1FFFB5}" type="datetimeFigureOut">
              <a:rPr lang="pt-BR" smtClean="0"/>
              <a:t>28/07/2023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285521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pt-BR"/>
              <a:t>Clique para editar o título mestre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4" name="Date Placeholder 3"/>
          <p:cNvSpPr>
            <a:spLocks noGrp="1"/>
          </p:cNvSpPr>
          <p:nvPr>
            <p:ph type="dt" sz="half" idx="10"/>
          </p:nvPr>
        </p:nvSpPr>
        <p:spPr/>
        <p:txBody>
          <a:bodyPr/>
          <a:lstStyle/>
          <a:p>
            <a:fld id="{27C7FE7B-4C5C-4946-BECF-83BE6F1FFFB5}" type="datetimeFigureOut">
              <a:rPr lang="pt-BR" smtClean="0"/>
              <a:t>28/07/2023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1179980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pt-BR"/>
              <a:t>Clique para editar o título mestre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4" name="Date Placeholder 3"/>
          <p:cNvSpPr>
            <a:spLocks noGrp="1"/>
          </p:cNvSpPr>
          <p:nvPr>
            <p:ph type="dt" sz="half" idx="10"/>
          </p:nvPr>
        </p:nvSpPr>
        <p:spPr/>
        <p:txBody>
          <a:bodyPr/>
          <a:lstStyle/>
          <a:p>
            <a:fld id="{27C7FE7B-4C5C-4946-BECF-83BE6F1FFFB5}" type="datetimeFigureOut">
              <a:rPr lang="pt-BR" smtClean="0"/>
              <a:t>28/07/2023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B3BDC2-B4A7-4CC0-AC6A-E3C10241A804}" type="slidenum">
              <a:rPr lang="pt-BR" smtClean="0"/>
              <a:t>‹nº›</a:t>
            </a:fld>
            <a:endParaRPr lang="pt-BR"/>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95361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27C7FE7B-4C5C-4946-BECF-83BE6F1FFFB5}" type="datetimeFigureOut">
              <a:rPr lang="pt-BR" smtClean="0"/>
              <a:t>28/07/2023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3698003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7C7FE7B-4C5C-4946-BECF-83BE6F1FFFB5}" type="datetimeFigureOut">
              <a:rPr lang="pt-BR" smtClean="0"/>
              <a:t>28/07/2023</a:t>
            </a:fld>
            <a:endParaRPr lang="pt-BR"/>
          </a:p>
        </p:txBody>
      </p:sp>
      <p:sp>
        <p:nvSpPr>
          <p:cNvPr id="4"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2803731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pt-BR"/>
              <a:t>Clique para editar o título mestre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7C7FE7B-4C5C-4946-BECF-83BE6F1FFFB5}" type="datetimeFigureOut">
              <a:rPr lang="pt-BR" smtClean="0"/>
              <a:t>28/07/2023</a:t>
            </a:fld>
            <a:endParaRPr lang="pt-BR"/>
          </a:p>
        </p:txBody>
      </p:sp>
      <p:sp>
        <p:nvSpPr>
          <p:cNvPr id="4"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1992233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nchorCtr="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7C7FE7B-4C5C-4946-BECF-83BE6F1FFFB5}" type="datetimeFigureOut">
              <a:rPr lang="pt-BR" smtClean="0"/>
              <a:t>28/07/2023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1064736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pt-BR"/>
              <a:t>Clique para editar o título mestre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7C7FE7B-4C5C-4946-BECF-83BE6F1FFFB5}" type="datetimeFigureOut">
              <a:rPr lang="pt-BR" smtClean="0"/>
              <a:t>28/07/2023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35614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27C7FE7B-4C5C-4946-BECF-83BE6F1FFFB5}" type="datetimeFigureOut">
              <a:rPr lang="pt-BR" smtClean="0"/>
              <a:t>28/07/2023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2676423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27C7FE7B-4C5C-4946-BECF-83BE6F1FFFB5}" type="datetimeFigureOut">
              <a:rPr lang="pt-BR" smtClean="0"/>
              <a:t>28/07/2023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824619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27C7FE7B-4C5C-4946-BECF-83BE6F1FFFB5}" type="datetimeFigureOut">
              <a:rPr lang="pt-BR" smtClean="0"/>
              <a:t>28/07/2023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2384129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27C7FE7B-4C5C-4946-BECF-83BE6F1FFFB5}" type="datetimeFigureOut">
              <a:rPr lang="pt-BR" smtClean="0"/>
              <a:t>28/07/2023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320591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7" name="Date Placeholder 2"/>
          <p:cNvSpPr>
            <a:spLocks noGrp="1"/>
          </p:cNvSpPr>
          <p:nvPr>
            <p:ph type="dt" sz="half" idx="10"/>
          </p:nvPr>
        </p:nvSpPr>
        <p:spPr/>
        <p:txBody>
          <a:bodyPr/>
          <a:lstStyle/>
          <a:p>
            <a:fld id="{27C7FE7B-4C5C-4946-BECF-83BE6F1FFFB5}" type="datetimeFigureOut">
              <a:rPr lang="pt-BR" smtClean="0"/>
              <a:t>28/07/2023</a:t>
            </a:fld>
            <a:endParaRPr lang="pt-BR"/>
          </a:p>
        </p:txBody>
      </p:sp>
      <p:sp>
        <p:nvSpPr>
          <p:cNvPr id="5" name="Footer Placeholder 3"/>
          <p:cNvSpPr>
            <a:spLocks noGrp="1"/>
          </p:cNvSpPr>
          <p:nvPr>
            <p:ph type="ftr" sz="quarter" idx="11"/>
          </p:nvPr>
        </p:nvSpPr>
        <p:spPr/>
        <p:txBody>
          <a:bodyPr/>
          <a:lstStyle/>
          <a:p>
            <a:endParaRPr lang="pt-BR"/>
          </a:p>
        </p:txBody>
      </p:sp>
      <p:sp>
        <p:nvSpPr>
          <p:cNvPr id="6" name="Slide Number Placeholder 4"/>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106751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7C7FE7B-4C5C-4946-BECF-83BE6F1FFFB5}" type="datetimeFigureOut">
              <a:rPr lang="pt-BR" smtClean="0"/>
              <a:t>28/07/2023</a:t>
            </a:fld>
            <a:endParaRPr lang="pt-BR"/>
          </a:p>
        </p:txBody>
      </p:sp>
      <p:sp>
        <p:nvSpPr>
          <p:cNvPr id="5" name="Footer Placeholder 2"/>
          <p:cNvSpPr>
            <a:spLocks noGrp="1"/>
          </p:cNvSpPr>
          <p:nvPr>
            <p:ph type="ftr" sz="quarter" idx="11"/>
          </p:nvPr>
        </p:nvSpPr>
        <p:spPr/>
        <p:txBody>
          <a:bodyPr/>
          <a:lstStyle/>
          <a:p>
            <a:endParaRPr lang="pt-BR"/>
          </a:p>
        </p:txBody>
      </p:sp>
      <p:sp>
        <p:nvSpPr>
          <p:cNvPr id="6" name="Slide Number Placeholder 3"/>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188287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7" name="Date Placeholder 4"/>
          <p:cNvSpPr>
            <a:spLocks noGrp="1"/>
          </p:cNvSpPr>
          <p:nvPr>
            <p:ph type="dt" sz="half" idx="10"/>
          </p:nvPr>
        </p:nvSpPr>
        <p:spPr/>
        <p:txBody>
          <a:bodyPr/>
          <a:lstStyle/>
          <a:p>
            <a:fld id="{27C7FE7B-4C5C-4946-BECF-83BE6F1FFFB5}" type="datetimeFigureOut">
              <a:rPr lang="pt-BR" smtClean="0"/>
              <a:t>28/07/2023</a:t>
            </a:fld>
            <a:endParaRPr lang="pt-BR"/>
          </a:p>
        </p:txBody>
      </p:sp>
      <p:sp>
        <p:nvSpPr>
          <p:cNvPr id="5" name="Footer Placeholder 5"/>
          <p:cNvSpPr>
            <a:spLocks noGrp="1"/>
          </p:cNvSpPr>
          <p:nvPr>
            <p:ph type="ftr" sz="quarter" idx="11"/>
          </p:nvPr>
        </p:nvSpPr>
        <p:spPr/>
        <p:txBody>
          <a:bodyPr/>
          <a:lstStyle/>
          <a:p>
            <a:endParaRPr lang="pt-BR"/>
          </a:p>
        </p:txBody>
      </p:sp>
      <p:sp>
        <p:nvSpPr>
          <p:cNvPr id="6" name="Slide Number Placeholder 6"/>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244832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27C7FE7B-4C5C-4946-BECF-83BE6F1FFFB5}" type="datetimeFigureOut">
              <a:rPr lang="pt-BR" smtClean="0"/>
              <a:t>28/07/2023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131284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pt-BR"/>
              <a:t>Clique para editar o título mestre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7C7FE7B-4C5C-4946-BECF-83BE6F1FFFB5}" type="datetimeFigureOut">
              <a:rPr lang="pt-BR" smtClean="0"/>
              <a:t>28/07/2023</a:t>
            </a:fld>
            <a:endParaRPr lang="pt-B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pt-B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0B3BDC2-B4A7-4CC0-AC6A-E3C10241A804}" type="slidenum">
              <a:rPr lang="pt-BR" smtClean="0"/>
              <a:t>‹nº›</a:t>
            </a:fld>
            <a:endParaRPr lang="pt-BR"/>
          </a:p>
        </p:txBody>
      </p:sp>
      <p:sp>
        <p:nvSpPr>
          <p:cNvPr id="12" name="CaixaDeTexto 11">
            <a:extLst>
              <a:ext uri="{FF2B5EF4-FFF2-40B4-BE49-F238E27FC236}">
                <a16:creationId xmlns:a16="http://schemas.microsoft.com/office/drawing/2014/main" id="{DA87F468-2B99-3553-3120-37C3FAD439A0}"/>
              </a:ext>
            </a:extLst>
          </p:cNvPr>
          <p:cNvSpPr txBox="1"/>
          <p:nvPr>
            <p:extLst>
              <p:ext uri="{1162E1C5-73C7-4A58-AE30-91384D911F3F}">
                <p184:classification xmlns:p184="http://schemas.microsoft.com/office/powerpoint/2018/4/main" val="ftr"/>
              </p:ext>
            </p:extLst>
          </p:nvPr>
        </p:nvSpPr>
        <p:spPr>
          <a:xfrm>
            <a:off x="11491913" y="6642100"/>
            <a:ext cx="665162" cy="152400"/>
          </a:xfrm>
          <a:prstGeom prst="rect">
            <a:avLst/>
          </a:prstGeom>
        </p:spPr>
        <p:txBody>
          <a:bodyPr horzOverflow="overflow" lIns="0" tIns="0" rIns="0" bIns="0">
            <a:spAutoFit/>
          </a:bodyPr>
          <a:lstStyle/>
          <a:p>
            <a:pPr algn="l"/>
            <a:r>
              <a:rPr lang="pt-BR" sz="1000">
                <a:solidFill>
                  <a:srgbClr val="FF0000"/>
                </a:solidFill>
                <a:latin typeface="Calibri" panose="020F0502020204030204" pitchFamily="34" charset="0"/>
                <a:cs typeface="Calibri" panose="020F0502020204030204" pitchFamily="34" charset="0"/>
              </a:rPr>
              <a:t>Confidencial</a:t>
            </a:r>
          </a:p>
        </p:txBody>
      </p:sp>
    </p:spTree>
    <p:extLst>
      <p:ext uri="{BB962C8B-B14F-4D97-AF65-F5344CB8AC3E}">
        <p14:creationId xmlns:p14="http://schemas.microsoft.com/office/powerpoint/2010/main" val="343675191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9.jpeg"/><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sorridents.com.br/business/por-que-empreender-abra-caminho-para-realizar-os-seus-projetos-ja/?utm_source=blog&amp;utm_campaign=rc_blogpost"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rotWithShape="1">
          <a:blip r:embed="rId2" cstate="print">
            <a:extLst>
              <a:ext uri="{28A0092B-C50C-407E-A947-70E740481C1C}">
                <a14:useLocalDpi xmlns:a14="http://schemas.microsoft.com/office/drawing/2010/main" val="0"/>
              </a:ext>
            </a:extLst>
          </a:blip>
          <a:srcRect l="9389" t="11269" r="9389" b="29916"/>
          <a:stretch/>
        </p:blipFill>
        <p:spPr>
          <a:xfrm>
            <a:off x="414705" y="188275"/>
            <a:ext cx="1933304" cy="102945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 name="Explosão 1 1"/>
          <p:cNvSpPr/>
          <p:nvPr/>
        </p:nvSpPr>
        <p:spPr>
          <a:xfrm>
            <a:off x="1840789" y="-553428"/>
            <a:ext cx="11465169" cy="6323428"/>
          </a:xfrm>
          <a:prstGeom prst="irregularSeal1">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a:solidFill>
                  <a:srgbClr val="FFFF00"/>
                </a:solidFill>
                <a:latin typeface="MV Boli" panose="02000500030200090000" pitchFamily="2" charset="0"/>
                <a:cs typeface="MV Boli" panose="02000500030200090000" pitchFamily="2" charset="0"/>
              </a:rPr>
              <a:t>MOTIVAÇÃO E PROPÓSITO EM EMPREENDER</a:t>
            </a:r>
            <a:endParaRPr lang="pt-BR" sz="6000" b="1" dirty="0">
              <a:solidFill>
                <a:srgbClr val="FF0000"/>
              </a:solidFill>
              <a:latin typeface="MV Boli" panose="02000500030200090000" pitchFamily="2" charset="0"/>
              <a:cs typeface="MV Boli" panose="02000500030200090000" pitchFamily="2" charset="0"/>
            </a:endParaRPr>
          </a:p>
        </p:txBody>
      </p:sp>
      <p:pic>
        <p:nvPicPr>
          <p:cNvPr id="9" name="Imagem 8" descr="https://conteudo.imguol.com.br/2015/03/17/nolan-1426618651776_600x250.jpg"/>
          <p:cNvPicPr/>
          <p:nvPr/>
        </p:nvPicPr>
        <p:blipFill>
          <a:blip r:embed="rId3">
            <a:extLst>
              <a:ext uri="{28A0092B-C50C-407E-A947-70E740481C1C}">
                <a14:useLocalDpi xmlns:a14="http://schemas.microsoft.com/office/drawing/2010/main" val="0"/>
              </a:ext>
            </a:extLst>
          </a:blip>
          <a:srcRect/>
          <a:stretch>
            <a:fillRect/>
          </a:stretch>
        </p:blipFill>
        <p:spPr bwMode="auto">
          <a:xfrm>
            <a:off x="414705" y="1999225"/>
            <a:ext cx="2968283" cy="238125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10" name="Imagem 9" descr="https://conteudo.imguol.com.br/2015/03/17/phil-1426618777851_590x250.jpg"/>
          <p:cNvPicPr/>
          <p:nvPr/>
        </p:nvPicPr>
        <p:blipFill>
          <a:blip r:embed="rId4">
            <a:extLst>
              <a:ext uri="{28A0092B-C50C-407E-A947-70E740481C1C}">
                <a14:useLocalDpi xmlns:a14="http://schemas.microsoft.com/office/drawing/2010/main" val="0"/>
              </a:ext>
            </a:extLst>
          </a:blip>
          <a:srcRect/>
          <a:stretch>
            <a:fillRect/>
          </a:stretch>
        </p:blipFill>
        <p:spPr bwMode="auto">
          <a:xfrm>
            <a:off x="2996418" y="3622015"/>
            <a:ext cx="3264730" cy="21421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3" name="Imagem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2336" y="4380475"/>
            <a:ext cx="3641663" cy="21069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Imagem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3999" y="2255398"/>
            <a:ext cx="2133600" cy="21336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02206135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77334" y="3318733"/>
            <a:ext cx="11623934" cy="1815882"/>
          </a:xfrm>
          <a:prstGeom prst="rect">
            <a:avLst/>
          </a:prstGeom>
          <a:solidFill>
            <a:srgbClr val="FF0000"/>
          </a:solidFill>
          <a:ln w="57150">
            <a:solidFill>
              <a:srgbClr val="FFFF00"/>
            </a:solidFill>
          </a:ln>
        </p:spPr>
        <p:txBody>
          <a:bodyPr wrap="square">
            <a:spAutoFit/>
          </a:bodyPr>
          <a:lstStyle/>
          <a:p>
            <a:pPr algn="ctr"/>
            <a:r>
              <a:rPr lang="pt-BR" sz="2800" dirty="0">
                <a:solidFill>
                  <a:srgbClr val="002060"/>
                </a:solidFill>
                <a:latin typeface="arial" panose="020B0604020202020204" pitchFamily="34" charset="0"/>
              </a:rPr>
              <a:t> </a:t>
            </a:r>
            <a:r>
              <a:rPr lang="pt-BR" sz="3200" b="1" dirty="0">
                <a:solidFill>
                  <a:schemeClr val="bg1"/>
                </a:solidFill>
                <a:latin typeface="arial" panose="020B0604020202020204" pitchFamily="34" charset="0"/>
              </a:rPr>
              <a:t>Amigos, a literatura moderna classificou as principais motivações em uma nova abordagem pedagógica.</a:t>
            </a:r>
          </a:p>
          <a:p>
            <a:pPr algn="ctr"/>
            <a:r>
              <a:rPr lang="pt-BR" sz="4800" b="1" dirty="0">
                <a:latin typeface="arial" panose="020B0604020202020204" pitchFamily="34" charset="0"/>
              </a:rPr>
              <a:t>Vamos conhecer!</a:t>
            </a:r>
            <a:endParaRPr lang="pt-BR" sz="4800" b="1" dirty="0"/>
          </a:p>
        </p:txBody>
      </p:sp>
      <p:pic>
        <p:nvPicPr>
          <p:cNvPr id="3" name="Picture 4" descr="Emoticon Apontando Para Baixo Ilustração do Vetor - Ilustração de sentido,  emoticon: 1685435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3580" y="-182112"/>
            <a:ext cx="4454435" cy="350084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rot="313145">
            <a:off x="3652149" y="2984184"/>
            <a:ext cx="4022956" cy="151891"/>
          </a:xfrm>
          <a:prstGeom prst="rect">
            <a:avLst/>
          </a:prstGeom>
          <a:solidFill>
            <a:schemeClr val="accent5"/>
          </a:solidFill>
        </p:spPr>
        <p:txBody>
          <a:bodyPr wrap="square" rtlCol="0">
            <a:spAutoFit/>
          </a:bodyPr>
          <a:lstStyle/>
          <a:p>
            <a:endParaRPr lang="pt-BR" dirty="0"/>
          </a:p>
        </p:txBody>
      </p:sp>
    </p:spTree>
    <p:extLst>
      <p:ext uri="{BB962C8B-B14F-4D97-AF65-F5344CB8AC3E}">
        <p14:creationId xmlns:p14="http://schemas.microsoft.com/office/powerpoint/2010/main" val="128479570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ipse 5"/>
          <p:cNvSpPr/>
          <p:nvPr/>
        </p:nvSpPr>
        <p:spPr>
          <a:xfrm>
            <a:off x="5664255" y="292406"/>
            <a:ext cx="600891" cy="50945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t>1</a:t>
            </a:r>
          </a:p>
        </p:txBody>
      </p:sp>
      <p:sp>
        <p:nvSpPr>
          <p:cNvPr id="5" name="Fluxograma: Disco Magnético 4"/>
          <p:cNvSpPr/>
          <p:nvPr/>
        </p:nvSpPr>
        <p:spPr>
          <a:xfrm>
            <a:off x="492370" y="942535"/>
            <a:ext cx="10621108" cy="591546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Independência profissional</a:t>
            </a:r>
          </a:p>
          <a:p>
            <a:pPr algn="ctr"/>
            <a:endParaRPr lang="pt-BR" sz="2800" b="1" dirty="0"/>
          </a:p>
          <a:p>
            <a:pPr algn="just"/>
            <a:r>
              <a:rPr lang="pt-BR" sz="2800" b="1" dirty="0">
                <a:solidFill>
                  <a:srgbClr val="002060"/>
                </a:solidFill>
              </a:rPr>
              <a:t>Ter independência no trabalho é o sonho de muitas pessoas que escolhem o caminho do empreendedorismo. Afinal, sendo o seu próprio chefe é você quem faz as regras. Essa autonomia vai garantir que as decisões do seu negócio estejam em suas mãos, o que coloca o seu futuro apenas sob a sua responsabilidade e não nas mãos de um chefe ou da empresa em que trabalha.</a:t>
            </a:r>
          </a:p>
          <a:p>
            <a:pPr algn="ctr"/>
            <a:endParaRPr lang="pt-BR" b="1" dirty="0">
              <a:solidFill>
                <a:schemeClr val="bg1"/>
              </a:solidFill>
            </a:endParaRPr>
          </a:p>
        </p:txBody>
      </p:sp>
    </p:spTree>
    <p:extLst>
      <p:ext uri="{BB962C8B-B14F-4D97-AF65-F5344CB8AC3E}">
        <p14:creationId xmlns:p14="http://schemas.microsoft.com/office/powerpoint/2010/main" val="76089014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ipse 5"/>
          <p:cNvSpPr/>
          <p:nvPr/>
        </p:nvSpPr>
        <p:spPr>
          <a:xfrm>
            <a:off x="5643155" y="742572"/>
            <a:ext cx="600891" cy="50945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t>2</a:t>
            </a:r>
          </a:p>
        </p:txBody>
      </p:sp>
      <p:sp>
        <p:nvSpPr>
          <p:cNvPr id="5" name="Fluxograma: Disco Magnético 4"/>
          <p:cNvSpPr/>
          <p:nvPr/>
        </p:nvSpPr>
        <p:spPr>
          <a:xfrm>
            <a:off x="492369" y="1463039"/>
            <a:ext cx="10902462" cy="471267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rgbClr val="002060"/>
                </a:solidFill>
              </a:rPr>
              <a:t>Flexibilidade</a:t>
            </a:r>
          </a:p>
          <a:p>
            <a:pPr algn="ctr"/>
            <a:endParaRPr lang="pt-BR" sz="2800" dirty="0"/>
          </a:p>
          <a:p>
            <a:pPr algn="just"/>
            <a:r>
              <a:rPr lang="pt-BR" sz="2800" b="1" dirty="0">
                <a:solidFill>
                  <a:schemeClr val="bg1"/>
                </a:solidFill>
              </a:rPr>
              <a:t>Com a autonomia, você vai poder escolher onde e quando quer trabalhar. Isso vai te ajudar a controlar o tempo e a gastá-lo como quiser: com a família, com os amigos ou até mesmo um hobby, por exemplo. Por isso, a flexibilidade é um dos principais ganhos de quem se torna empreendedor, já que com ela você também melhora a sua qualidade de vida.</a:t>
            </a:r>
          </a:p>
          <a:p>
            <a:pPr algn="ctr"/>
            <a:endParaRPr lang="pt-BR" b="1" dirty="0">
              <a:solidFill>
                <a:schemeClr val="bg1"/>
              </a:solidFill>
            </a:endParaRPr>
          </a:p>
        </p:txBody>
      </p:sp>
    </p:spTree>
    <p:extLst>
      <p:ext uri="{BB962C8B-B14F-4D97-AF65-F5344CB8AC3E}">
        <p14:creationId xmlns:p14="http://schemas.microsoft.com/office/powerpoint/2010/main" val="29042203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ipse 5"/>
          <p:cNvSpPr/>
          <p:nvPr/>
        </p:nvSpPr>
        <p:spPr>
          <a:xfrm>
            <a:off x="5861203" y="587827"/>
            <a:ext cx="600891" cy="50945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t>3</a:t>
            </a:r>
          </a:p>
        </p:txBody>
      </p:sp>
      <p:sp>
        <p:nvSpPr>
          <p:cNvPr id="5" name="Fluxograma: Disco Magnético 4"/>
          <p:cNvSpPr/>
          <p:nvPr/>
        </p:nvSpPr>
        <p:spPr>
          <a:xfrm>
            <a:off x="436097" y="1266090"/>
            <a:ext cx="11451102" cy="524725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a:solidFill>
                  <a:schemeClr val="bg1"/>
                </a:solidFill>
              </a:rPr>
              <a:t>Sem limite de ganho</a:t>
            </a:r>
          </a:p>
          <a:p>
            <a:pPr algn="ctr"/>
            <a:endParaRPr lang="pt-BR" sz="2400" b="1" dirty="0"/>
          </a:p>
          <a:p>
            <a:pPr algn="just"/>
            <a:r>
              <a:rPr lang="pt-BR" sz="2400" b="1" dirty="0">
                <a:solidFill>
                  <a:srgbClr val="002060"/>
                </a:solidFill>
              </a:rPr>
              <a:t>Com o próprio negócio, você é diretamente responsável pela sua renda. Isso quer dizer que a quantia de dinheiro que você recebe não vai depender de variáveis que você não consegue controlar, como as decisões de um chefe, a situação financeira da empresa ou o teto salarial.</a:t>
            </a:r>
          </a:p>
          <a:p>
            <a:pPr algn="just"/>
            <a:r>
              <a:rPr lang="pt-BR" sz="2400" b="1" dirty="0">
                <a:solidFill>
                  <a:srgbClr val="002060"/>
                </a:solidFill>
              </a:rPr>
              <a:t>Na verdade, empreendendo não há um limite de ganho ou estagnação como ocorreria seguindo uma carreira formal, pois você tem o poder de tomar as decisões que vão melhorar o seu negócio e, assim, a sua renda.</a:t>
            </a:r>
          </a:p>
          <a:p>
            <a:pPr algn="just"/>
            <a:endParaRPr lang="pt-BR" b="1" dirty="0">
              <a:solidFill>
                <a:srgbClr val="002060"/>
              </a:solidFill>
            </a:endParaRPr>
          </a:p>
        </p:txBody>
      </p:sp>
    </p:spTree>
    <p:extLst>
      <p:ext uri="{BB962C8B-B14F-4D97-AF65-F5344CB8AC3E}">
        <p14:creationId xmlns:p14="http://schemas.microsoft.com/office/powerpoint/2010/main" val="845295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ipse 5"/>
          <p:cNvSpPr/>
          <p:nvPr/>
        </p:nvSpPr>
        <p:spPr>
          <a:xfrm>
            <a:off x="5917470" y="573759"/>
            <a:ext cx="600891" cy="50945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t>4</a:t>
            </a:r>
          </a:p>
        </p:txBody>
      </p:sp>
      <p:sp>
        <p:nvSpPr>
          <p:cNvPr id="5" name="Fluxograma: Disco Magnético 4"/>
          <p:cNvSpPr/>
          <p:nvPr/>
        </p:nvSpPr>
        <p:spPr>
          <a:xfrm>
            <a:off x="365756" y="1209820"/>
            <a:ext cx="11394831" cy="46704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dirty="0">
                <a:solidFill>
                  <a:srgbClr val="002060"/>
                </a:solidFill>
              </a:rPr>
              <a:t>Segurança financeira</a:t>
            </a:r>
          </a:p>
          <a:p>
            <a:pPr algn="ctr"/>
            <a:endParaRPr lang="pt-BR" sz="2400" b="1" dirty="0">
              <a:solidFill>
                <a:srgbClr val="002060"/>
              </a:solidFill>
            </a:endParaRPr>
          </a:p>
          <a:p>
            <a:pPr algn="just"/>
            <a:r>
              <a:rPr lang="pt-BR" sz="2400" b="1" dirty="0">
                <a:solidFill>
                  <a:schemeClr val="bg1"/>
                </a:solidFill>
              </a:rPr>
              <a:t>A segurança financeira não é mais sinônimo de ter um emprego formal, pois a única pessoa que pode garantir isso é você. Por isso, sem o risco de ter o seu futuro nas mãos de outras pessoas, você também terá mais controle sobre as suas finanças. Isso tem se mostrado essencial em tempos de instabilidade econômica, afinal, não é por acaso que depois da crise o caminho do empreendedorismo aumenta.</a:t>
            </a:r>
          </a:p>
        </p:txBody>
      </p:sp>
    </p:spTree>
    <p:extLst>
      <p:ext uri="{BB962C8B-B14F-4D97-AF65-F5344CB8AC3E}">
        <p14:creationId xmlns:p14="http://schemas.microsoft.com/office/powerpoint/2010/main" val="36163533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ipse 5"/>
          <p:cNvSpPr/>
          <p:nvPr/>
        </p:nvSpPr>
        <p:spPr>
          <a:xfrm>
            <a:off x="5678323" y="433083"/>
            <a:ext cx="600891" cy="50945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t>5</a:t>
            </a:r>
          </a:p>
        </p:txBody>
      </p:sp>
      <p:sp>
        <p:nvSpPr>
          <p:cNvPr id="5" name="Fluxograma: Disco Magnético 4"/>
          <p:cNvSpPr/>
          <p:nvPr/>
        </p:nvSpPr>
        <p:spPr>
          <a:xfrm>
            <a:off x="499401" y="1223890"/>
            <a:ext cx="11183815" cy="492369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rgbClr val="002060"/>
                </a:solidFill>
              </a:rPr>
              <a:t>Satisfação: sua marca, seu sonho</a:t>
            </a:r>
          </a:p>
          <a:p>
            <a:pPr algn="ctr"/>
            <a:endParaRPr lang="pt-BR" sz="2800" b="1" dirty="0">
              <a:solidFill>
                <a:srgbClr val="002060"/>
              </a:solidFill>
            </a:endParaRPr>
          </a:p>
          <a:p>
            <a:pPr algn="just"/>
            <a:r>
              <a:rPr lang="pt-BR" sz="2400" b="1" dirty="0">
                <a:solidFill>
                  <a:schemeClr val="bg1"/>
                </a:solidFill>
              </a:rPr>
              <a:t>Ter o próprio negócio também significa realizar grandes sonhos. A satisfação de ver a sua criação rendendo empregos, ajudando pessoas e crescendo no mercado é única. Dessa forma, a principal vantagem de ter o próprio negócio é a satisfação pessoal que isso traz. Muitos empreendedores, por exemplo, identificam a criação de um novo negócio como um marco importante para a melhoria de suas vidas. Assim, não se esqueça: empreender também é a oportunidade para </a:t>
            </a:r>
            <a:r>
              <a:rPr lang="pt-BR" sz="2400" b="1" u="sng" dirty="0">
                <a:solidFill>
                  <a:schemeClr val="bg1"/>
                </a:solidFill>
                <a:hlinkClick r:id="rId2"/>
              </a:rPr>
              <a:t>realizar</a:t>
            </a:r>
            <a:r>
              <a:rPr lang="pt-BR" sz="2400" b="1" dirty="0">
                <a:solidFill>
                  <a:schemeClr val="bg1"/>
                </a:solidFill>
              </a:rPr>
              <a:t> seus projetos pessoais!</a:t>
            </a:r>
          </a:p>
        </p:txBody>
      </p:sp>
    </p:spTree>
    <p:extLst>
      <p:ext uri="{BB962C8B-B14F-4D97-AF65-F5344CB8AC3E}">
        <p14:creationId xmlns:p14="http://schemas.microsoft.com/office/powerpoint/2010/main" val="294229204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ipse 5"/>
          <p:cNvSpPr/>
          <p:nvPr/>
        </p:nvSpPr>
        <p:spPr>
          <a:xfrm>
            <a:off x="5659733" y="489354"/>
            <a:ext cx="609936" cy="50945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t>6</a:t>
            </a:r>
          </a:p>
        </p:txBody>
      </p:sp>
      <p:sp>
        <p:nvSpPr>
          <p:cNvPr id="5" name="Fluxograma: Disco Magnético 4"/>
          <p:cNvSpPr/>
          <p:nvPr/>
        </p:nvSpPr>
        <p:spPr>
          <a:xfrm>
            <a:off x="815926" y="1139483"/>
            <a:ext cx="10733649" cy="517691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Passar o seu negócio para outras gerações</a:t>
            </a:r>
          </a:p>
          <a:p>
            <a:pPr algn="ctr"/>
            <a:endParaRPr lang="pt-BR" sz="2800" b="1" dirty="0">
              <a:solidFill>
                <a:schemeClr val="bg1"/>
              </a:solidFill>
            </a:endParaRPr>
          </a:p>
          <a:p>
            <a:pPr algn="just"/>
            <a:endParaRPr lang="pt-BR" sz="2800" b="1" dirty="0"/>
          </a:p>
          <a:p>
            <a:pPr algn="just"/>
            <a:r>
              <a:rPr lang="pt-BR" sz="2800" b="1" dirty="0">
                <a:solidFill>
                  <a:srgbClr val="002060"/>
                </a:solidFill>
              </a:rPr>
              <a:t>O seu novo negócio também pode ser o início de um legado que será passado para a sua família. Ao contrário de seguir uma carreira formal, sendo dono de um empreendimento você pode envolver as gerações futuras da sua família em sua empresa, além disso, você ainda deixa um patrimônio que carrega o seu nome para o mundo!</a:t>
            </a:r>
          </a:p>
          <a:p>
            <a:pPr algn="just"/>
            <a:endParaRPr lang="pt-BR" sz="2800" b="1" dirty="0"/>
          </a:p>
        </p:txBody>
      </p:sp>
    </p:spTree>
    <p:extLst>
      <p:ext uri="{BB962C8B-B14F-4D97-AF65-F5344CB8AC3E}">
        <p14:creationId xmlns:p14="http://schemas.microsoft.com/office/powerpoint/2010/main" val="25492747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ensando emoji ilustração, pessoa Cartoon, Tanda tanya, balão de fala,  smiley png | PNGEg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083" y="1406768"/>
            <a:ext cx="5713493" cy="500809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3" name="Texto Explicativo em Nuvem 2"/>
          <p:cNvSpPr/>
          <p:nvPr/>
        </p:nvSpPr>
        <p:spPr>
          <a:xfrm>
            <a:off x="5938576" y="168813"/>
            <a:ext cx="6029011" cy="4383594"/>
          </a:xfrm>
          <a:prstGeom prst="cloudCallout">
            <a:avLst>
              <a:gd name="adj1" fmla="val -60202"/>
              <a:gd name="adj2" fmla="val 4651"/>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t>MAS,  </a:t>
            </a:r>
          </a:p>
          <a:p>
            <a:pPr algn="ctr"/>
            <a:endParaRPr lang="pt-BR" sz="2800" b="1" dirty="0"/>
          </a:p>
          <a:p>
            <a:pPr algn="ctr"/>
            <a:r>
              <a:rPr lang="pt-BR" sz="2800" b="1" dirty="0"/>
              <a:t>será se sou um empreendedor motivado?</a:t>
            </a:r>
          </a:p>
          <a:p>
            <a:pPr algn="ctr"/>
            <a:endParaRPr lang="pt-BR" sz="2800" b="1" dirty="0"/>
          </a:p>
          <a:p>
            <a:pPr algn="ctr"/>
            <a:r>
              <a:rPr lang="pt-BR" sz="2800" b="1" dirty="0"/>
              <a:t>... Quais minhas principais motivações?</a:t>
            </a:r>
            <a:endParaRPr lang="pt-BR" sz="4800" b="1" i="1" dirty="0">
              <a:solidFill>
                <a:srgbClr val="FFFF00"/>
              </a:solidFill>
              <a:latin typeface="Bahnschrift SemiLight SemiConde" panose="020B0502040204020203" pitchFamily="34" charset="0"/>
            </a:endParaRPr>
          </a:p>
        </p:txBody>
      </p:sp>
    </p:spTree>
    <p:extLst>
      <p:ext uri="{BB962C8B-B14F-4D97-AF65-F5344CB8AC3E}">
        <p14:creationId xmlns:p14="http://schemas.microsoft.com/office/powerpoint/2010/main" val="764857847"/>
      </p:ext>
    </p:extLst>
  </p:cSld>
  <p:clrMapOvr>
    <a:masterClrMapping/>
  </p:clrMapOvr>
  <p:transition spd="slow">
    <p:wheel spokes="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tores de Caminhada Emoticon e mais imagens de Emoticon - Emoticon,  Correr, Rosto humano sorridente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59" y="868179"/>
            <a:ext cx="5721531" cy="482463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2" name="Texto Explicativo em Elipse 1"/>
          <p:cNvSpPr/>
          <p:nvPr/>
        </p:nvSpPr>
        <p:spPr>
          <a:xfrm>
            <a:off x="5444533" y="157469"/>
            <a:ext cx="6747467" cy="4738087"/>
          </a:xfrm>
          <a:prstGeom prst="wedgeEllipseCallout">
            <a:avLst>
              <a:gd name="adj1" fmla="val -58659"/>
              <a:gd name="adj2" fmla="val 2678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5400" b="1" dirty="0">
                <a:latin typeface="MV Boli" panose="02000500030200090000" pitchFamily="2" charset="0"/>
                <a:cs typeface="MV Boli" panose="02000500030200090000" pitchFamily="2" charset="0"/>
              </a:rPr>
              <a:t>Vamos discutir e identificar </a:t>
            </a:r>
            <a:endParaRPr lang="pt-BR" sz="5400" b="1" dirty="0">
              <a:solidFill>
                <a:schemeClr val="bg1"/>
              </a:solidFill>
              <a:latin typeface="MV Boli" panose="02000500030200090000" pitchFamily="2" charset="0"/>
              <a:cs typeface="MV Boli" panose="02000500030200090000" pitchFamily="2" charset="0"/>
            </a:endParaRPr>
          </a:p>
          <a:p>
            <a:pPr algn="ctr"/>
            <a:r>
              <a:rPr lang="pt-BR" sz="2800" b="1" dirty="0">
                <a:solidFill>
                  <a:schemeClr val="bg1"/>
                </a:solidFill>
                <a:latin typeface="MV Boli" panose="02000500030200090000" pitchFamily="2" charset="0"/>
                <a:cs typeface="MV Boli" panose="02000500030200090000" pitchFamily="2" charset="0"/>
              </a:rPr>
              <a:t>nossas motivações em empreender</a:t>
            </a:r>
          </a:p>
          <a:p>
            <a:pPr algn="ctr"/>
            <a:r>
              <a:rPr lang="pt-BR" sz="2800" b="1" dirty="0">
                <a:solidFill>
                  <a:schemeClr val="bg1"/>
                </a:solidFill>
                <a:latin typeface="MV Boli" panose="02000500030200090000" pitchFamily="2" charset="0"/>
                <a:cs typeface="MV Boli" panose="02000500030200090000" pitchFamily="2" charset="0"/>
              </a:rPr>
              <a:t>? </a:t>
            </a:r>
          </a:p>
        </p:txBody>
      </p:sp>
    </p:spTree>
    <p:extLst>
      <p:ext uri="{BB962C8B-B14F-4D97-AF65-F5344CB8AC3E}">
        <p14:creationId xmlns:p14="http://schemas.microsoft.com/office/powerpoint/2010/main" val="99511426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in en imog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7135" y="3922877"/>
            <a:ext cx="5355772" cy="280851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 name="Texto Explicativo em Elipse 2"/>
          <p:cNvSpPr/>
          <p:nvPr/>
        </p:nvSpPr>
        <p:spPr>
          <a:xfrm>
            <a:off x="487680" y="214029"/>
            <a:ext cx="11704320" cy="3396344"/>
          </a:xfrm>
          <a:prstGeom prst="wedgeEllipseCallout">
            <a:avLst>
              <a:gd name="adj1" fmla="val -10811"/>
              <a:gd name="adj2" fmla="val 679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200" dirty="0"/>
          </a:p>
          <a:p>
            <a:pPr algn="ctr"/>
            <a:endParaRPr lang="pt-BR" sz="3200" dirty="0"/>
          </a:p>
          <a:p>
            <a:pPr algn="ctr"/>
            <a:r>
              <a:rPr lang="pt-BR" sz="3200" b="1" i="1" dirty="0">
                <a:solidFill>
                  <a:srgbClr val="C00000"/>
                </a:solidFill>
              </a:rPr>
              <a:t>Legal !</a:t>
            </a:r>
          </a:p>
          <a:p>
            <a:pPr algn="ctr"/>
            <a:endParaRPr lang="pt-BR" sz="3200" dirty="0"/>
          </a:p>
          <a:p>
            <a:pPr algn="ctr"/>
            <a:endParaRPr lang="pt-BR" sz="3200" dirty="0"/>
          </a:p>
          <a:p>
            <a:pPr algn="ctr"/>
            <a:r>
              <a:rPr lang="pt-BR" sz="3200" b="1" dirty="0">
                <a:solidFill>
                  <a:schemeClr val="bg1"/>
                </a:solidFill>
              </a:rPr>
              <a:t>E como pensar em termos de propósito </a:t>
            </a:r>
          </a:p>
          <a:p>
            <a:pPr algn="ctr"/>
            <a:r>
              <a:rPr lang="pt-BR" sz="3200" b="1" dirty="0">
                <a:solidFill>
                  <a:schemeClr val="bg1"/>
                </a:solidFill>
              </a:rPr>
              <a:t>?</a:t>
            </a:r>
          </a:p>
          <a:p>
            <a:pPr algn="ctr"/>
            <a:endParaRPr lang="pt-BR" sz="1600" dirty="0"/>
          </a:p>
          <a:p>
            <a:pPr algn="ctr"/>
            <a:endParaRPr lang="pt-BR" sz="7200" dirty="0"/>
          </a:p>
        </p:txBody>
      </p:sp>
    </p:spTree>
    <p:extLst>
      <p:ext uri="{BB962C8B-B14F-4D97-AF65-F5344CB8AC3E}">
        <p14:creationId xmlns:p14="http://schemas.microsoft.com/office/powerpoint/2010/main" val="337471495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10 Melhores Emojis para copiar e usar de todos os temp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 y="1941341"/>
            <a:ext cx="4515729" cy="3981157"/>
          </a:xfrm>
          <a:prstGeom prst="rect">
            <a:avLst/>
          </a:prstGeom>
          <a:noFill/>
          <a:extLst>
            <a:ext uri="{909E8E84-426E-40DD-AFC4-6F175D3DCCD1}">
              <a14:hiddenFill xmlns:a14="http://schemas.microsoft.com/office/drawing/2010/main">
                <a:solidFill>
                  <a:srgbClr val="FFFFFF"/>
                </a:solidFill>
              </a14:hiddenFill>
            </a:ext>
          </a:extLst>
        </p:spPr>
      </p:pic>
      <p:sp>
        <p:nvSpPr>
          <p:cNvPr id="7" name="Texto Explicativo em Elipse 6"/>
          <p:cNvSpPr/>
          <p:nvPr/>
        </p:nvSpPr>
        <p:spPr>
          <a:xfrm>
            <a:off x="4572001" y="168812"/>
            <a:ext cx="7413674" cy="4965895"/>
          </a:xfrm>
          <a:prstGeom prst="wedgeEllipseCallout">
            <a:avLst>
              <a:gd name="adj1" fmla="val -47425"/>
              <a:gd name="adj2" fmla="val 32525"/>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a:solidFill>
                  <a:schemeClr val="bg1"/>
                </a:solidFill>
                <a:latin typeface="Bahnschrift Light SemiCondensed" panose="020B0502040204020203" pitchFamily="34" charset="0"/>
              </a:rPr>
              <a:t>Estar com vocês é o </a:t>
            </a:r>
            <a:r>
              <a:rPr lang="pt-BR" sz="6600" b="1" dirty="0">
                <a:solidFill>
                  <a:schemeClr val="bg1"/>
                </a:solidFill>
                <a:latin typeface="Bahnschrift Light SemiCondensed" panose="020B0502040204020203" pitchFamily="34" charset="0"/>
              </a:rPr>
              <a:t>máximo,</a:t>
            </a:r>
          </a:p>
          <a:p>
            <a:pPr algn="ctr"/>
            <a:r>
              <a:rPr lang="pt-BR" sz="3600" b="1" dirty="0">
                <a:solidFill>
                  <a:schemeClr val="bg1"/>
                </a:solidFill>
                <a:latin typeface="Bahnschrift Light SemiCondensed" panose="020B0502040204020203" pitchFamily="34" charset="0"/>
              </a:rPr>
              <a:t>Vamos </a:t>
            </a:r>
          </a:p>
          <a:p>
            <a:pPr algn="ctr"/>
            <a:r>
              <a:rPr lang="pt-BR" sz="3600" b="1" dirty="0">
                <a:solidFill>
                  <a:schemeClr val="bg1"/>
                </a:solidFill>
                <a:latin typeface="Bahnschrift Light SemiCondensed" panose="020B0502040204020203" pitchFamily="34" charset="0"/>
              </a:rPr>
              <a:t>se </a:t>
            </a:r>
          </a:p>
          <a:p>
            <a:pPr algn="ctr"/>
            <a:r>
              <a:rPr lang="pt-BR" sz="5400" b="1" dirty="0">
                <a:solidFill>
                  <a:schemeClr val="bg1"/>
                </a:solidFill>
                <a:latin typeface="Bahnschrift Light SemiCondensed" panose="020B0502040204020203" pitchFamily="34" charset="0"/>
              </a:rPr>
              <a:t>conhecer !</a:t>
            </a:r>
          </a:p>
        </p:txBody>
      </p:sp>
    </p:spTree>
    <p:extLst>
      <p:ext uri="{BB962C8B-B14F-4D97-AF65-F5344CB8AC3E}">
        <p14:creationId xmlns:p14="http://schemas.microsoft.com/office/powerpoint/2010/main" val="7871009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10" y="627736"/>
            <a:ext cx="4234376" cy="571148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0" name="CaixaDeTexto 9"/>
          <p:cNvSpPr txBox="1"/>
          <p:nvPr/>
        </p:nvSpPr>
        <p:spPr>
          <a:xfrm>
            <a:off x="4360986" y="1333104"/>
            <a:ext cx="6668086" cy="3108543"/>
          </a:xfrm>
          <a:prstGeom prst="rect">
            <a:avLst/>
          </a:prstGeom>
          <a:noFill/>
        </p:spPr>
        <p:txBody>
          <a:bodyPr wrap="square" rtlCol="0">
            <a:spAutoFit/>
          </a:bodyPr>
          <a:lstStyle/>
          <a:p>
            <a:pPr algn="just"/>
            <a:r>
              <a:rPr lang="pt-BR" sz="2800" b="1" dirty="0"/>
              <a:t>Já parou para pensar por que você está com esta ideia de negócio? O resultado dela levará você aonde? E o seu cliente? No que seu cliente será beneficiado?</a:t>
            </a:r>
          </a:p>
          <a:p>
            <a:pPr algn="just"/>
            <a:r>
              <a:rPr lang="pt-BR" sz="2800" b="1" dirty="0"/>
              <a:t>Você pode encontrar o propósito do seu empreender através de... </a:t>
            </a:r>
          </a:p>
        </p:txBody>
      </p:sp>
      <p:sp>
        <p:nvSpPr>
          <p:cNvPr id="11" name="Seta para Baixo 10"/>
          <p:cNvSpPr/>
          <p:nvPr/>
        </p:nvSpPr>
        <p:spPr>
          <a:xfrm>
            <a:off x="5036235" y="4830461"/>
            <a:ext cx="5317588" cy="16828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649897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478302" y="759655"/>
            <a:ext cx="10846191" cy="5598584"/>
          </a:xfrm>
          <a:prstGeom prst="rect">
            <a:avLst/>
          </a:prstGeom>
        </p:spPr>
        <p:txBody>
          <a:bodyPr wrap="square">
            <a:spAutoFit/>
          </a:bodyPr>
          <a:lstStyle/>
          <a:p>
            <a:pPr marL="285750" indent="-285750">
              <a:lnSpc>
                <a:spcPct val="107000"/>
              </a:lnSpc>
              <a:spcAft>
                <a:spcPts val="1500"/>
              </a:spcAft>
              <a:buFont typeface="Wingdings" panose="05000000000000000000" pitchFamily="2" charset="2"/>
              <a:buChar char="ü"/>
            </a:pPr>
            <a:r>
              <a:rPr lang="pt-BR" sz="2800" b="1" dirty="0">
                <a:solidFill>
                  <a:srgbClr val="FFFF00"/>
                </a:solidFill>
                <a:latin typeface="Arial" panose="020B0604020202020204" pitchFamily="34" charset="0"/>
                <a:ea typeface="Times New Roman" panose="02020603050405020304" pitchFamily="18" charset="0"/>
                <a:cs typeface="Times New Roman" panose="02020603050405020304" pitchFamily="18" charset="0"/>
              </a:rPr>
              <a:t>uma causa </a:t>
            </a:r>
          </a:p>
          <a:p>
            <a:pPr marL="571500" indent="-571500">
              <a:lnSpc>
                <a:spcPct val="107000"/>
              </a:lnSpc>
              <a:spcAft>
                <a:spcPts val="1500"/>
              </a:spcAft>
              <a:buFont typeface="Wingdings" panose="05000000000000000000" pitchFamily="2" charset="2"/>
              <a:buChar char="q"/>
            </a:pPr>
            <a:r>
              <a:rPr lang="pt-BR" sz="2800" b="1" dirty="0">
                <a:latin typeface="Arial" panose="020B0604020202020204" pitchFamily="34" charset="0"/>
                <a:ea typeface="Times New Roman" panose="02020603050405020304" pitchFamily="18" charset="0"/>
                <a:cs typeface="Times New Roman" panose="02020603050405020304" pitchFamily="18" charset="0"/>
              </a:rPr>
              <a:t>uma necessidade  </a:t>
            </a:r>
          </a:p>
          <a:p>
            <a:pPr marL="571500" indent="-571500">
              <a:lnSpc>
                <a:spcPct val="107000"/>
              </a:lnSpc>
              <a:spcAft>
                <a:spcPts val="1500"/>
              </a:spcAft>
              <a:buFont typeface="Wingdings" panose="05000000000000000000" pitchFamily="2" charset="2"/>
              <a:buChar char="q"/>
            </a:pPr>
            <a:r>
              <a:rPr lang="pt-BR" sz="2800" b="1" dirty="0">
                <a:solidFill>
                  <a:srgbClr val="212529"/>
                </a:solidFill>
                <a:latin typeface="Arial" panose="020B0604020202020204" pitchFamily="34" charset="0"/>
                <a:ea typeface="Times New Roman" panose="02020603050405020304" pitchFamily="18" charset="0"/>
                <a:cs typeface="Times New Roman" panose="02020603050405020304" pitchFamily="18" charset="0"/>
              </a:rPr>
              <a:t> </a:t>
            </a:r>
            <a:r>
              <a:rPr lang="pt-BR" sz="2400" b="1" dirty="0">
                <a:solidFill>
                  <a:srgbClr val="92D050"/>
                </a:solidFill>
                <a:latin typeface="Arial" panose="020B0604020202020204" pitchFamily="34" charset="0"/>
                <a:ea typeface="Times New Roman" panose="02020603050405020304" pitchFamily="18" charset="0"/>
                <a:cs typeface="Times New Roman" panose="02020603050405020304" pitchFamily="18" charset="0"/>
              </a:rPr>
              <a:t>um </a:t>
            </a:r>
            <a:r>
              <a:rPr lang="pt-BR" sz="2800" b="1" dirty="0">
                <a:solidFill>
                  <a:srgbClr val="92D050"/>
                </a:solidFill>
                <a:latin typeface="Arial" panose="020B0604020202020204" pitchFamily="34" charset="0"/>
                <a:ea typeface="Times New Roman" panose="02020603050405020304" pitchFamily="18" charset="0"/>
                <a:cs typeface="Times New Roman" panose="02020603050405020304" pitchFamily="18" charset="0"/>
              </a:rPr>
              <a:t>novo hábito social. </a:t>
            </a:r>
          </a:p>
          <a:p>
            <a:pPr algn="just">
              <a:lnSpc>
                <a:spcPct val="107000"/>
              </a:lnSpc>
              <a:spcAft>
                <a:spcPts val="1500"/>
              </a:spcAft>
            </a:pPr>
            <a:r>
              <a:rPr lang="pt-BR" sz="24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 A Tesla, que produz tecnologia para automóveis e outros meios de locomoção, tem como propósito uma causa, que é, segundo o seu fundador, “acelerar a transição mundial para o transporte sustentável”.</a:t>
            </a:r>
            <a:endParaRPr lang="pt-BR" sz="2400" b="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1500"/>
              </a:spcAft>
            </a:pPr>
            <a:r>
              <a:rPr lang="pt-BR" sz="24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A Nike, tem como propósito uma necessidade: “trazer inspiração e inovação para cada atleta do mundo. Se você tem um corpo, você é um atleta”. </a:t>
            </a:r>
          </a:p>
          <a:p>
            <a:pPr algn="just">
              <a:lnSpc>
                <a:spcPct val="107000"/>
              </a:lnSpc>
              <a:spcAft>
                <a:spcPts val="1500"/>
              </a:spcAft>
            </a:pPr>
            <a:r>
              <a:rPr lang="pt-BR" sz="24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A Coca-Cola, um novo hábito social: “refrescar o mundo e inspirar momentos de otimismo e felicidade</a:t>
            </a:r>
            <a:r>
              <a:rPr lang="pt-BR"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a:t>
            </a:r>
            <a:endParaRPr lang="pt-B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eta para a Direita Listrada 2"/>
          <p:cNvSpPr/>
          <p:nvPr/>
        </p:nvSpPr>
        <p:spPr>
          <a:xfrm rot="16200000" flipH="1">
            <a:off x="6309359" y="-344655"/>
            <a:ext cx="2110156" cy="3812343"/>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p:cNvSpPr txBox="1"/>
          <p:nvPr/>
        </p:nvSpPr>
        <p:spPr>
          <a:xfrm>
            <a:off x="6738425" y="1280160"/>
            <a:ext cx="1420837" cy="369332"/>
          </a:xfrm>
          <a:prstGeom prst="rect">
            <a:avLst/>
          </a:prstGeom>
          <a:solidFill>
            <a:schemeClr val="accent6">
              <a:lumMod val="50000"/>
            </a:schemeClr>
          </a:solidFill>
          <a:ln w="12700">
            <a:solidFill>
              <a:schemeClr val="tx1"/>
            </a:solidFill>
          </a:ln>
        </p:spPr>
        <p:txBody>
          <a:bodyPr wrap="square" rtlCol="0">
            <a:spAutoFit/>
          </a:bodyPr>
          <a:lstStyle/>
          <a:p>
            <a:r>
              <a:rPr lang="pt-BR" b="1" dirty="0"/>
              <a:t>Exemplos</a:t>
            </a:r>
          </a:p>
        </p:txBody>
      </p:sp>
    </p:spTree>
    <p:extLst>
      <p:ext uri="{BB962C8B-B14F-4D97-AF65-F5344CB8AC3E}">
        <p14:creationId xmlns:p14="http://schemas.microsoft.com/office/powerpoint/2010/main" val="41743606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tores de Caminhada Emoticon e mais imagens de Emoticon - Emoticon,  Correr, Rosto humano sorridente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59" y="868179"/>
            <a:ext cx="5721531" cy="482463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2" name="Texto Explicativo em Elipse 1"/>
          <p:cNvSpPr/>
          <p:nvPr/>
        </p:nvSpPr>
        <p:spPr>
          <a:xfrm>
            <a:off x="5331991" y="129334"/>
            <a:ext cx="6747467" cy="4738087"/>
          </a:xfrm>
          <a:prstGeom prst="wedgeEllipseCallout">
            <a:avLst>
              <a:gd name="adj1" fmla="val -58659"/>
              <a:gd name="adj2" fmla="val 2678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5400" b="1" dirty="0">
                <a:latin typeface="MV Boli" panose="02000500030200090000" pitchFamily="2" charset="0"/>
                <a:cs typeface="MV Boli" panose="02000500030200090000" pitchFamily="2" charset="0"/>
              </a:rPr>
              <a:t>Vamos discutir e identificar </a:t>
            </a:r>
            <a:endParaRPr lang="pt-BR" sz="5400" b="1" dirty="0">
              <a:solidFill>
                <a:schemeClr val="bg1"/>
              </a:solidFill>
              <a:latin typeface="MV Boli" panose="02000500030200090000" pitchFamily="2" charset="0"/>
              <a:cs typeface="MV Boli" panose="02000500030200090000" pitchFamily="2" charset="0"/>
            </a:endParaRPr>
          </a:p>
          <a:p>
            <a:pPr algn="ctr"/>
            <a:r>
              <a:rPr lang="pt-BR" sz="2800" b="1" dirty="0">
                <a:solidFill>
                  <a:schemeClr val="bg1"/>
                </a:solidFill>
                <a:latin typeface="MV Boli" panose="02000500030200090000" pitchFamily="2" charset="0"/>
                <a:cs typeface="MV Boli" panose="02000500030200090000" pitchFamily="2" charset="0"/>
              </a:rPr>
              <a:t>Nosso propósito em empreender</a:t>
            </a:r>
          </a:p>
          <a:p>
            <a:pPr algn="ctr"/>
            <a:r>
              <a:rPr lang="pt-BR" sz="2800" b="1" dirty="0">
                <a:solidFill>
                  <a:schemeClr val="bg1"/>
                </a:solidFill>
                <a:latin typeface="MV Boli" panose="02000500030200090000" pitchFamily="2" charset="0"/>
                <a:cs typeface="MV Boli" panose="02000500030200090000" pitchFamily="2" charset="0"/>
              </a:rPr>
              <a:t>? </a:t>
            </a:r>
          </a:p>
        </p:txBody>
      </p:sp>
    </p:spTree>
    <p:extLst>
      <p:ext uri="{BB962C8B-B14F-4D97-AF65-F5344CB8AC3E}">
        <p14:creationId xmlns:p14="http://schemas.microsoft.com/office/powerpoint/2010/main" val="16749608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o Explicativo em Elipse 1"/>
          <p:cNvSpPr/>
          <p:nvPr/>
        </p:nvSpPr>
        <p:spPr>
          <a:xfrm>
            <a:off x="1585126" y="157046"/>
            <a:ext cx="5551715" cy="2560320"/>
          </a:xfrm>
          <a:prstGeom prst="wedgeEllipseCallout">
            <a:avLst>
              <a:gd name="adj1" fmla="val -19421"/>
              <a:gd name="adj2" fmla="val 58929"/>
            </a:avLst>
          </a:prstGeom>
          <a:solidFill>
            <a:schemeClr val="tx1"/>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3200" b="1" i="1" dirty="0">
                <a:solidFill>
                  <a:srgbClr val="C00000"/>
                </a:solidFill>
                <a:latin typeface="Mongolian Baiti" panose="03000500000000000000" pitchFamily="66" charset="0"/>
                <a:cs typeface="Mongolian Baiti" panose="03000500000000000000" pitchFamily="66" charset="0"/>
              </a:rPr>
              <a:t>Momento de inspiração...</a:t>
            </a:r>
          </a:p>
        </p:txBody>
      </p:sp>
      <p:pic>
        <p:nvPicPr>
          <p:cNvPr id="1026" name="Picture 2" descr="42 Frases de Empreendedorismo que Vão Motivar e Inspirar Você"/>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9796" y="1266093"/>
            <a:ext cx="7366782" cy="527654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1028" name="Picture 4" descr="123RF - Milhões de Imagens Criativas, Vetores, Vídeos e Áudios para sua  Inspiração e Projetos. | Smiley emoji, Boring emoji, Funny emoj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42448"/>
            <a:ext cx="4409390" cy="300818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19525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https://conteudo.imguol.com.br/2015/03/17/jobs-1426619414442_600x250.jpg"/>
          <p:cNvPicPr/>
          <p:nvPr/>
        </p:nvPicPr>
        <p:blipFill>
          <a:blip r:embed="rId2">
            <a:extLst>
              <a:ext uri="{28A0092B-C50C-407E-A947-70E740481C1C}">
                <a14:useLocalDpi xmlns:a14="http://schemas.microsoft.com/office/drawing/2010/main" val="0"/>
              </a:ext>
            </a:extLst>
          </a:blip>
          <a:srcRect/>
          <a:stretch>
            <a:fillRect/>
          </a:stretch>
        </p:blipFill>
        <p:spPr bwMode="auto">
          <a:xfrm>
            <a:off x="228013" y="1083212"/>
            <a:ext cx="4864492" cy="512063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 name="CaixaDeTexto 2"/>
          <p:cNvSpPr txBox="1"/>
          <p:nvPr/>
        </p:nvSpPr>
        <p:spPr>
          <a:xfrm>
            <a:off x="5401993" y="1294228"/>
            <a:ext cx="5627077" cy="4524315"/>
          </a:xfrm>
          <a:prstGeom prst="rect">
            <a:avLst/>
          </a:prstGeom>
          <a:noFill/>
        </p:spPr>
        <p:txBody>
          <a:bodyPr wrap="square" rtlCol="0">
            <a:spAutoFit/>
          </a:bodyPr>
          <a:lstStyle/>
          <a:p>
            <a:pPr algn="just"/>
            <a:r>
              <a:rPr lang="pt-BR" sz="3200" b="1" dirty="0"/>
              <a:t>“Ser o homem mais rico do cemitério não importa para mim. Ir para a cama à noite, dizendo que fizemos algo maravilhoso… É isso que importa para mim.” </a:t>
            </a:r>
          </a:p>
          <a:p>
            <a:pPr algn="just"/>
            <a:r>
              <a:rPr lang="pt-BR" sz="3200" b="1" dirty="0"/>
              <a:t> Steve Jobs – Fundador da Apple.</a:t>
            </a:r>
          </a:p>
        </p:txBody>
      </p:sp>
    </p:spTree>
    <p:extLst>
      <p:ext uri="{BB962C8B-B14F-4D97-AF65-F5344CB8AC3E}">
        <p14:creationId xmlns:p14="http://schemas.microsoft.com/office/powerpoint/2010/main" val="294041140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https://conteudo.imguol.com.br/2015/03/17/jeffbezos-1426617970895_600x250.jpg"/>
          <p:cNvPicPr/>
          <p:nvPr/>
        </p:nvPicPr>
        <p:blipFill>
          <a:blip r:embed="rId2">
            <a:extLst>
              <a:ext uri="{28A0092B-C50C-407E-A947-70E740481C1C}">
                <a14:useLocalDpi xmlns:a14="http://schemas.microsoft.com/office/drawing/2010/main" val="0"/>
              </a:ext>
            </a:extLst>
          </a:blip>
          <a:srcRect/>
          <a:stretch>
            <a:fillRect/>
          </a:stretch>
        </p:blipFill>
        <p:spPr bwMode="auto">
          <a:xfrm>
            <a:off x="351692" y="808892"/>
            <a:ext cx="6822831" cy="592249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 name="CaixaDeTexto 2"/>
          <p:cNvSpPr txBox="1"/>
          <p:nvPr/>
        </p:nvSpPr>
        <p:spPr>
          <a:xfrm>
            <a:off x="6668086" y="1252025"/>
            <a:ext cx="5303520" cy="4401205"/>
          </a:xfrm>
          <a:prstGeom prst="rect">
            <a:avLst/>
          </a:prstGeom>
          <a:noFill/>
        </p:spPr>
        <p:txBody>
          <a:bodyPr wrap="square" rtlCol="0">
            <a:spAutoFit/>
          </a:bodyPr>
          <a:lstStyle/>
          <a:p>
            <a:pPr algn="just"/>
            <a:r>
              <a:rPr lang="pt-BR" sz="2800" b="1" dirty="0"/>
              <a:t> “Eu sabia que se eu falhasse, eu não me arrependeria disso. Mas eu sabia também que a única coisa da qual eu poderia me arrepender é de nunca ter tentado.” </a:t>
            </a:r>
          </a:p>
          <a:p>
            <a:pPr algn="just"/>
            <a:r>
              <a:rPr lang="pt-BR" sz="2800" b="1" dirty="0"/>
              <a:t> Jeff </a:t>
            </a:r>
            <a:r>
              <a:rPr lang="pt-BR" sz="2800" b="1" dirty="0" err="1"/>
              <a:t>Bezos</a:t>
            </a:r>
            <a:r>
              <a:rPr lang="pt-BR" sz="2800" b="1" dirty="0"/>
              <a:t> – Fundador da </a:t>
            </a:r>
            <a:r>
              <a:rPr lang="pt-BR" sz="2800" b="1" dirty="0" err="1"/>
              <a:t>Amazon</a:t>
            </a:r>
            <a:r>
              <a:rPr lang="pt-BR" sz="2800" b="1" dirty="0"/>
              <a:t>.</a:t>
            </a:r>
          </a:p>
          <a:p>
            <a:pPr algn="just"/>
            <a:endParaRPr lang="pt-BR" sz="2800" b="1" dirty="0"/>
          </a:p>
        </p:txBody>
      </p:sp>
    </p:spTree>
    <p:extLst>
      <p:ext uri="{BB962C8B-B14F-4D97-AF65-F5344CB8AC3E}">
        <p14:creationId xmlns:p14="http://schemas.microsoft.com/office/powerpoint/2010/main" val="189628421"/>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https://conteudo.imguol.com.br/2015/03/17/silviosantos-1426619222742_600x250.jpg"/>
          <p:cNvPicPr/>
          <p:nvPr/>
        </p:nvPicPr>
        <p:blipFill>
          <a:blip r:embed="rId2">
            <a:extLst>
              <a:ext uri="{28A0092B-C50C-407E-A947-70E740481C1C}">
                <a14:useLocalDpi xmlns:a14="http://schemas.microsoft.com/office/drawing/2010/main" val="0"/>
              </a:ext>
            </a:extLst>
          </a:blip>
          <a:srcRect/>
          <a:stretch>
            <a:fillRect/>
          </a:stretch>
        </p:blipFill>
        <p:spPr bwMode="auto">
          <a:xfrm>
            <a:off x="3238500" y="365761"/>
            <a:ext cx="5715000" cy="40092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CaixaDeTexto 3"/>
          <p:cNvSpPr txBox="1"/>
          <p:nvPr/>
        </p:nvSpPr>
        <p:spPr>
          <a:xfrm>
            <a:off x="1181686" y="4684541"/>
            <a:ext cx="8820444" cy="2246769"/>
          </a:xfrm>
          <a:prstGeom prst="rect">
            <a:avLst/>
          </a:prstGeom>
          <a:noFill/>
        </p:spPr>
        <p:txBody>
          <a:bodyPr wrap="square" rtlCol="0">
            <a:spAutoFit/>
          </a:bodyPr>
          <a:lstStyle/>
          <a:p>
            <a:r>
              <a:rPr lang="pt-BR" sz="2800" b="1" dirty="0"/>
              <a:t>“Tudo o que você for fazer bem feito será difícil. Se a coisa for fácil, desconfie.”</a:t>
            </a:r>
          </a:p>
          <a:p>
            <a:r>
              <a:rPr lang="pt-BR" sz="2800" b="1" dirty="0"/>
              <a:t> Silvio Santos – Fundador do SBT e do Grupo Silvio Santos.</a:t>
            </a:r>
          </a:p>
          <a:p>
            <a:endParaRPr lang="pt-BR" sz="2800" b="1" dirty="0"/>
          </a:p>
        </p:txBody>
      </p:sp>
    </p:spTree>
    <p:extLst>
      <p:ext uri="{BB962C8B-B14F-4D97-AF65-F5344CB8AC3E}">
        <p14:creationId xmlns:p14="http://schemas.microsoft.com/office/powerpoint/2010/main" val="684261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https://conteudo.imguol.com.br/2015/03/17/annita-1426616547315_600x250.jpg"/>
          <p:cNvPicPr/>
          <p:nvPr/>
        </p:nvPicPr>
        <p:blipFill>
          <a:blip r:embed="rId2">
            <a:extLst>
              <a:ext uri="{28A0092B-C50C-407E-A947-70E740481C1C}">
                <a14:useLocalDpi xmlns:a14="http://schemas.microsoft.com/office/drawing/2010/main" val="0"/>
              </a:ext>
            </a:extLst>
          </a:blip>
          <a:srcRect/>
          <a:stretch>
            <a:fillRect/>
          </a:stretch>
        </p:blipFill>
        <p:spPr bwMode="auto">
          <a:xfrm>
            <a:off x="140677" y="717453"/>
            <a:ext cx="5261317" cy="533165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 name="CaixaDeTexto 2"/>
          <p:cNvSpPr txBox="1"/>
          <p:nvPr/>
        </p:nvSpPr>
        <p:spPr>
          <a:xfrm>
            <a:off x="5022167" y="2243797"/>
            <a:ext cx="6752492" cy="3108543"/>
          </a:xfrm>
          <a:prstGeom prst="rect">
            <a:avLst/>
          </a:prstGeom>
          <a:noFill/>
        </p:spPr>
        <p:txBody>
          <a:bodyPr wrap="square" rtlCol="0">
            <a:spAutoFit/>
          </a:bodyPr>
          <a:lstStyle/>
          <a:p>
            <a:pPr algn="just"/>
            <a:r>
              <a:rPr lang="pt-BR" sz="2800" b="1" dirty="0"/>
              <a:t>“Eu quero trabalhar para uma empresa que contribui para a comunidade. Não quero apenas investir em algo. Eu quero algo em que acreditar.” </a:t>
            </a:r>
          </a:p>
          <a:p>
            <a:pPr algn="just"/>
            <a:r>
              <a:rPr lang="pt-BR" sz="2800" b="1" dirty="0"/>
              <a:t> Anita Roddick – Fundadora da The </a:t>
            </a:r>
            <a:r>
              <a:rPr lang="pt-BR" sz="2800" b="1" dirty="0" err="1"/>
              <a:t>Body</a:t>
            </a:r>
            <a:r>
              <a:rPr lang="pt-BR" sz="2800" b="1" dirty="0"/>
              <a:t> Shop</a:t>
            </a:r>
            <a:r>
              <a:rPr lang="pt-BR" dirty="0"/>
              <a:t>.</a:t>
            </a:r>
          </a:p>
        </p:txBody>
      </p:sp>
    </p:spTree>
    <p:extLst>
      <p:ext uri="{BB962C8B-B14F-4D97-AF65-F5344CB8AC3E}">
        <p14:creationId xmlns:p14="http://schemas.microsoft.com/office/powerpoint/2010/main" val="1164745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rot="10800000" flipV="1">
            <a:off x="297684" y="143692"/>
            <a:ext cx="3738737" cy="1084218"/>
          </a:xfrm>
          <a:noFill/>
        </p:spPr>
        <p:txBody>
          <a:bodyPr>
            <a:normAutofit/>
          </a:bodyPr>
          <a:lstStyle/>
          <a:p>
            <a:r>
              <a:rPr lang="pt-BR" dirty="0">
                <a:latin typeface="Agency FB" panose="020B0503020202020204" pitchFamily="34" charset="0"/>
              </a:rPr>
              <a:t>REALIZAÇÃO: </a:t>
            </a:r>
            <a:br>
              <a:rPr lang="pt-BR" dirty="0">
                <a:latin typeface="Agency FB" panose="020B0503020202020204" pitchFamily="34" charset="0"/>
              </a:rPr>
            </a:br>
            <a:r>
              <a:rPr lang="pt-BR" dirty="0">
                <a:latin typeface="Arial Black" pitchFamily="34" charset="0"/>
              </a:rPr>
              <a:t>SEBRAE/CE</a:t>
            </a:r>
          </a:p>
        </p:txBody>
      </p:sp>
      <p:sp>
        <p:nvSpPr>
          <p:cNvPr id="3" name="Espaço Reservado para Conteúdo 2"/>
          <p:cNvSpPr>
            <a:spLocks noGrp="1"/>
          </p:cNvSpPr>
          <p:nvPr>
            <p:ph idx="1"/>
          </p:nvPr>
        </p:nvSpPr>
        <p:spPr>
          <a:xfrm>
            <a:off x="6439989" y="1500175"/>
            <a:ext cx="5068388" cy="4992065"/>
          </a:xfrm>
        </p:spPr>
        <p:txBody>
          <a:bodyPr>
            <a:normAutofit/>
          </a:bodyPr>
          <a:lstStyle/>
          <a:p>
            <a:pPr>
              <a:buNone/>
            </a:pPr>
            <a:endParaRPr lang="pt-BR" dirty="0"/>
          </a:p>
          <a:p>
            <a:pPr>
              <a:buNone/>
            </a:pPr>
            <a:endParaRPr lang="pt-BR" dirty="0"/>
          </a:p>
          <a:p>
            <a:pPr algn="ctr">
              <a:buNone/>
            </a:pPr>
            <a:endParaRPr lang="pt-BR" dirty="0">
              <a:latin typeface="Arial Black" pitchFamily="34" charset="0"/>
            </a:endParaRPr>
          </a:p>
          <a:p>
            <a:pPr algn="ctr">
              <a:buNone/>
            </a:pPr>
            <a:endParaRPr lang="pt-BR" dirty="0">
              <a:latin typeface="Arial Black" pitchFamily="34" charset="0"/>
            </a:endParaRPr>
          </a:p>
          <a:p>
            <a:pPr algn="ctr">
              <a:buNone/>
            </a:pPr>
            <a:endParaRPr lang="pt-BR" dirty="0">
              <a:latin typeface="Agency FB" panose="020B0503020202020204" pitchFamily="34" charset="0"/>
            </a:endParaRPr>
          </a:p>
          <a:p>
            <a:pPr>
              <a:buNone/>
            </a:pPr>
            <a:endParaRPr lang="pt-BR" dirty="0">
              <a:latin typeface="Arial Black" pitchFamily="34" charset="0"/>
            </a:endParaRPr>
          </a:p>
          <a:p>
            <a:pPr>
              <a:buNone/>
            </a:pPr>
            <a:r>
              <a:rPr lang="pt-BR" sz="2400" dirty="0">
                <a:latin typeface="Arial Black" pitchFamily="34" charset="0"/>
              </a:rPr>
              <a:t>  </a:t>
            </a:r>
          </a:p>
          <a:p>
            <a:pPr>
              <a:buNone/>
            </a:pPr>
            <a:endParaRPr lang="pt-BR" sz="2400" dirty="0">
              <a:latin typeface="Arial Black" pitchFamily="34" charset="0"/>
            </a:endParaRPr>
          </a:p>
          <a:p>
            <a:pPr>
              <a:buNone/>
            </a:pPr>
            <a:r>
              <a:rPr lang="pt-BR" sz="2000" dirty="0">
                <a:latin typeface="Arial Black" pitchFamily="34" charset="0"/>
              </a:rPr>
              <a:t> </a:t>
            </a:r>
          </a:p>
        </p:txBody>
      </p:sp>
      <p:sp>
        <p:nvSpPr>
          <p:cNvPr id="4" name="Espaço Reservado para Texto 3"/>
          <p:cNvSpPr>
            <a:spLocks noGrp="1"/>
          </p:cNvSpPr>
          <p:nvPr>
            <p:ph type="body" sz="half" idx="2"/>
          </p:nvPr>
        </p:nvSpPr>
        <p:spPr/>
        <p:txBody>
          <a:bodyPr/>
          <a:lstStyle/>
          <a:p>
            <a:endParaRPr lang="pt-BR" dirty="0"/>
          </a:p>
        </p:txBody>
      </p:sp>
      <p:pic>
        <p:nvPicPr>
          <p:cNvPr id="5123" name="Picture 3" descr="C:\Users\Orlando\Downloads\BN-JJ338_toshib_M_20150714061957.jpg"/>
          <p:cNvPicPr>
            <a:picLocks noChangeAspect="1" noChangeArrowheads="1"/>
          </p:cNvPicPr>
          <p:nvPr/>
        </p:nvPicPr>
        <p:blipFill>
          <a:blip r:embed="rId2"/>
          <a:srcRect/>
          <a:stretch>
            <a:fillRect/>
          </a:stretch>
        </p:blipFill>
        <p:spPr bwMode="auto">
          <a:xfrm>
            <a:off x="757646" y="1718978"/>
            <a:ext cx="5937723" cy="455445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050" name="Picture 2" descr="Imagens de &quot;Muito Obrigado&quot; – Explore Fotografias do Stock, Vetores e  Vídeos de 8 | Adobe 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8139" y="365761"/>
            <a:ext cx="6511422" cy="4963883"/>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6705948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11457" y="-298153"/>
            <a:ext cx="9144000" cy="1357298"/>
          </a:xfrm>
          <a:noFill/>
          <a:ln w="762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pPr algn="ctr"/>
            <a:br>
              <a:rPr lang="pt-BR" dirty="0">
                <a:solidFill>
                  <a:srgbClr val="FFFF00"/>
                </a:solidFill>
                <a:latin typeface="Arial Black" pitchFamily="34" charset="0"/>
              </a:rPr>
            </a:br>
            <a:r>
              <a:rPr lang="pt-BR" sz="6000" dirty="0">
                <a:solidFill>
                  <a:srgbClr val="002060"/>
                </a:solidFill>
                <a:latin typeface="Arial Black" pitchFamily="34" charset="0"/>
              </a:rPr>
              <a:t>REVELE-ME !!!</a:t>
            </a:r>
          </a:p>
        </p:txBody>
      </p:sp>
      <p:pic>
        <p:nvPicPr>
          <p:cNvPr id="4" name="Espaço Reservado para Conteúdo 3" descr="C:\Users\Orlando\Downloads\golden-eagle-shane-bechler.jpg"/>
          <p:cNvPicPr>
            <a:picLocks noGrp="1"/>
          </p:cNvPicPr>
          <p:nvPr>
            <p:ph idx="1"/>
          </p:nvPr>
        </p:nvPicPr>
        <p:blipFill>
          <a:blip r:embed="rId2" cstate="print"/>
          <a:stretch>
            <a:fillRect/>
          </a:stretch>
        </p:blipFill>
        <p:spPr bwMode="auto">
          <a:xfrm>
            <a:off x="2157044" y="1059145"/>
            <a:ext cx="7652825" cy="54963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1569916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4000" y="0"/>
            <a:ext cx="9144000" cy="2060848"/>
          </a:xfrm>
          <a:noFill/>
          <a:ln w="76200">
            <a:noFill/>
          </a:ln>
        </p:spPr>
        <p:txBody>
          <a:bodyPr>
            <a:normAutofit fontScale="90000"/>
          </a:bodyPr>
          <a:lstStyle/>
          <a:p>
            <a:pPr algn="ctr"/>
            <a:r>
              <a:rPr lang="pt-BR" dirty="0">
                <a:solidFill>
                  <a:srgbClr val="FFFF00"/>
                </a:solidFill>
                <a:latin typeface="Bodoni MT Black" pitchFamily="18" charset="0"/>
              </a:rPr>
              <a:t>EU SOU A </a:t>
            </a:r>
            <a:r>
              <a:rPr lang="pt-BR" sz="6000" dirty="0">
                <a:solidFill>
                  <a:srgbClr val="FFFF00"/>
                </a:solidFill>
                <a:latin typeface="Bodoni MT Black" pitchFamily="18" charset="0"/>
              </a:rPr>
              <a:t>ENERGIA</a:t>
            </a:r>
            <a:br>
              <a:rPr lang="pt-BR" sz="6000" dirty="0">
                <a:solidFill>
                  <a:srgbClr val="FFFF00"/>
                </a:solidFill>
                <a:latin typeface="Bodoni MT Black" pitchFamily="18" charset="0"/>
              </a:rPr>
            </a:br>
            <a:r>
              <a:rPr lang="pt-BR" dirty="0">
                <a:solidFill>
                  <a:srgbClr val="FFFF00"/>
                </a:solidFill>
                <a:latin typeface="Bodoni MT Black" pitchFamily="18" charset="0"/>
              </a:rPr>
              <a:t> DA</a:t>
            </a:r>
            <a:br>
              <a:rPr lang="pt-BR" dirty="0">
                <a:solidFill>
                  <a:srgbClr val="FFFF00"/>
                </a:solidFill>
                <a:latin typeface="Bodoni MT Black" pitchFamily="18" charset="0"/>
              </a:rPr>
            </a:br>
            <a:r>
              <a:rPr lang="pt-BR" dirty="0">
                <a:solidFill>
                  <a:srgbClr val="FFFF00"/>
                </a:solidFill>
                <a:latin typeface="Bodoni MT Black" pitchFamily="18" charset="0"/>
              </a:rPr>
              <a:t> TRANSFORMAÇÃO</a:t>
            </a:r>
          </a:p>
        </p:txBody>
      </p:sp>
      <p:pic>
        <p:nvPicPr>
          <p:cNvPr id="4" name="Espaço Reservado para Conteúdo 3" descr="C:\Users\Orlando\Downloads\49bcacc4e5a679e2ba6cd7ac6962ca83.jpg"/>
          <p:cNvPicPr>
            <a:picLocks noGrp="1"/>
          </p:cNvPicPr>
          <p:nvPr>
            <p:ph idx="1"/>
          </p:nvPr>
        </p:nvPicPr>
        <p:blipFill>
          <a:blip r:embed="rId2"/>
          <a:stretch>
            <a:fillRect/>
          </a:stretch>
        </p:blipFill>
        <p:spPr bwMode="auto">
          <a:xfrm>
            <a:off x="2058572" y="2060848"/>
            <a:ext cx="8074856" cy="45650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131194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70782" y="128626"/>
            <a:ext cx="9144000" cy="1500174"/>
          </a:xfrm>
          <a:noFill/>
          <a:ln w="76200">
            <a:noFill/>
            <a:prstDash val="lgDashDotDot"/>
          </a:ln>
        </p:spPr>
        <p:txBody>
          <a:bodyPr>
            <a:normAutofit/>
          </a:bodyPr>
          <a:lstStyle/>
          <a:p>
            <a:pPr algn="ctr"/>
            <a:r>
              <a:rPr lang="pt-BR" dirty="0">
                <a:solidFill>
                  <a:schemeClr val="tx1"/>
                </a:solidFill>
                <a:latin typeface="Bodoni MT Black" pitchFamily="18" charset="0"/>
              </a:rPr>
              <a:t>CHAMAM-ME DE MUITAS FORMAS:</a:t>
            </a:r>
          </a:p>
        </p:txBody>
      </p:sp>
      <p:sp>
        <p:nvSpPr>
          <p:cNvPr id="3" name="Espaço Reservado para Conteúdo 2"/>
          <p:cNvSpPr>
            <a:spLocks noGrp="1"/>
          </p:cNvSpPr>
          <p:nvPr>
            <p:ph idx="1"/>
          </p:nvPr>
        </p:nvSpPr>
        <p:spPr>
          <a:xfrm>
            <a:off x="759656" y="1223889"/>
            <a:ext cx="10536702" cy="4884024"/>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lnSpcReduction="10000"/>
          </a:bodyPr>
          <a:lstStyle/>
          <a:p>
            <a:pPr>
              <a:buNone/>
            </a:pPr>
            <a:r>
              <a:rPr lang="pt-BR" sz="2800" b="1" dirty="0">
                <a:solidFill>
                  <a:srgbClr val="FFFF00"/>
                </a:solidFill>
              </a:rPr>
              <a:t>VONTADE</a:t>
            </a:r>
          </a:p>
          <a:p>
            <a:pPr>
              <a:buNone/>
            </a:pPr>
            <a:r>
              <a:rPr lang="pt-BR" b="1" dirty="0">
                <a:solidFill>
                  <a:srgbClr val="92D050"/>
                </a:solidFill>
              </a:rPr>
              <a:t>              </a:t>
            </a:r>
            <a:r>
              <a:rPr lang="pt-BR" sz="2800" b="1" dirty="0">
                <a:solidFill>
                  <a:srgbClr val="FFFF00"/>
                </a:solidFill>
              </a:rPr>
              <a:t>PERSISTÊNCIA</a:t>
            </a:r>
            <a:endParaRPr lang="pt-BR" sz="2800" b="1" u="sng" dirty="0">
              <a:solidFill>
                <a:srgbClr val="FFFF00"/>
              </a:solidFill>
            </a:endParaRPr>
          </a:p>
          <a:p>
            <a:pPr>
              <a:buNone/>
            </a:pPr>
            <a:r>
              <a:rPr lang="pt-BR" dirty="0"/>
              <a:t>                             </a:t>
            </a:r>
            <a:r>
              <a:rPr lang="pt-BR" sz="2800" b="1" dirty="0">
                <a:solidFill>
                  <a:srgbClr val="FFFF00"/>
                </a:solidFill>
              </a:rPr>
              <a:t>DETERMINAÇÃO</a:t>
            </a:r>
          </a:p>
          <a:p>
            <a:pPr>
              <a:buNone/>
            </a:pPr>
            <a:r>
              <a:rPr lang="pt-BR" b="1" dirty="0">
                <a:solidFill>
                  <a:schemeClr val="accent1"/>
                </a:solidFill>
              </a:rPr>
              <a:t>                                                       </a:t>
            </a:r>
            <a:r>
              <a:rPr lang="pt-BR" sz="2800" b="1" dirty="0">
                <a:solidFill>
                  <a:srgbClr val="FFFF00"/>
                </a:solidFill>
              </a:rPr>
              <a:t>CORAGEM</a:t>
            </a:r>
          </a:p>
          <a:p>
            <a:pPr>
              <a:buNone/>
            </a:pPr>
            <a:r>
              <a:rPr lang="pt-BR" dirty="0"/>
              <a:t>                                                                           </a:t>
            </a:r>
            <a:r>
              <a:rPr lang="pt-BR" sz="2800" b="1" dirty="0">
                <a:solidFill>
                  <a:srgbClr val="FFFF00"/>
                </a:solidFill>
              </a:rPr>
              <a:t>FOCO</a:t>
            </a:r>
          </a:p>
          <a:p>
            <a:pPr>
              <a:buNone/>
            </a:pPr>
            <a:r>
              <a:rPr lang="pt-BR" sz="2800" dirty="0">
                <a:solidFill>
                  <a:schemeClr val="accent5"/>
                </a:solidFill>
              </a:rPr>
              <a:t>                                                             </a:t>
            </a:r>
            <a:r>
              <a:rPr lang="pt-BR" sz="2800" b="1" dirty="0">
                <a:solidFill>
                  <a:srgbClr val="FFFF00"/>
                </a:solidFill>
              </a:rPr>
              <a:t>FORTALEZA</a:t>
            </a:r>
          </a:p>
          <a:p>
            <a:pPr>
              <a:buNone/>
            </a:pPr>
            <a:endParaRPr lang="pt-BR" dirty="0"/>
          </a:p>
          <a:p>
            <a:pPr>
              <a:buNone/>
            </a:pPr>
            <a:r>
              <a:rPr lang="pt-BR" dirty="0">
                <a:latin typeface="Arial Black" pitchFamily="34" charset="0"/>
              </a:rPr>
              <a:t>          </a:t>
            </a:r>
            <a:r>
              <a:rPr lang="pt-BR" sz="2400" dirty="0">
                <a:latin typeface="Arial Black" pitchFamily="34" charset="0"/>
              </a:rPr>
              <a:t>CONTUDO, NUNCA ESQUEÇAM ESSA CHAVE:</a:t>
            </a:r>
          </a:p>
          <a:p>
            <a:pPr algn="ctr">
              <a:buNone/>
            </a:pPr>
            <a:r>
              <a:rPr lang="pt-BR" sz="2400" dirty="0">
                <a:solidFill>
                  <a:schemeClr val="tx1"/>
                </a:solidFill>
                <a:latin typeface="Arial Black" pitchFamily="34" charset="0"/>
              </a:rPr>
              <a:t>ÀQUELE QUE ME POSSUIR, PORTARÁ </a:t>
            </a:r>
            <a:r>
              <a:rPr lang="pt-BR" sz="4400" dirty="0">
                <a:solidFill>
                  <a:schemeClr val="tx1"/>
                </a:solidFill>
                <a:latin typeface="Arial Black" pitchFamily="34" charset="0"/>
              </a:rPr>
              <a:t>CONSIGO...</a:t>
            </a:r>
          </a:p>
          <a:p>
            <a:pPr>
              <a:buNone/>
            </a:pPr>
            <a:endParaRPr lang="pt-BR" dirty="0"/>
          </a:p>
          <a:p>
            <a:pPr>
              <a:buNone/>
            </a:pPr>
            <a:endParaRPr lang="pt-BR" dirty="0"/>
          </a:p>
        </p:txBody>
      </p:sp>
    </p:spTree>
    <p:extLst>
      <p:ext uri="{BB962C8B-B14F-4D97-AF65-F5344CB8AC3E}">
        <p14:creationId xmlns:p14="http://schemas.microsoft.com/office/powerpoint/2010/main" val="73815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 </a:t>
            </a:r>
          </a:p>
        </p:txBody>
      </p:sp>
      <p:sp>
        <p:nvSpPr>
          <p:cNvPr id="3" name="Espaço Reservado para Conteúdo 2"/>
          <p:cNvSpPr>
            <a:spLocks noGrp="1"/>
          </p:cNvSpPr>
          <p:nvPr>
            <p:ph idx="1"/>
          </p:nvPr>
        </p:nvSpPr>
        <p:spPr>
          <a:xfrm>
            <a:off x="0" y="0"/>
            <a:ext cx="12192000" cy="6857999"/>
          </a:xfrm>
          <a:solidFill>
            <a:schemeClr val="accent1"/>
          </a:solidFill>
          <a:ln>
            <a:solidFill>
              <a:schemeClr val="tx1"/>
            </a:solidFill>
            <a:prstDash val="dashDot"/>
          </a:ln>
        </p:spPr>
        <p:txBody>
          <a:bodyPr/>
          <a:lstStyle/>
          <a:p>
            <a:endParaRPr lang="pt-BR" dirty="0"/>
          </a:p>
        </p:txBody>
      </p:sp>
      <p:pic>
        <p:nvPicPr>
          <p:cNvPr id="5" name="Picture 2" descr="C:\Users\Orlando\Downloads\_images (85).jpg"/>
          <p:cNvPicPr>
            <a:picLocks noChangeAspect="1" noChangeArrowheads="1"/>
          </p:cNvPicPr>
          <p:nvPr/>
        </p:nvPicPr>
        <p:blipFill>
          <a:blip r:embed="rId2"/>
          <a:srcRect/>
          <a:stretch>
            <a:fillRect/>
          </a:stretch>
        </p:blipFill>
        <p:spPr bwMode="auto">
          <a:xfrm>
            <a:off x="1125415" y="2244122"/>
            <a:ext cx="10438228" cy="4531006"/>
          </a:xfrm>
          <a:prstGeom prst="rect">
            <a:avLst/>
          </a:prstGeom>
          <a:ln w="76200">
            <a:solidFill>
              <a:srgbClr val="FFFF00"/>
            </a:solidFill>
          </a:ln>
          <a:effectLst>
            <a:softEdge rad="112500"/>
          </a:effectLst>
        </p:spPr>
      </p:pic>
      <p:sp>
        <p:nvSpPr>
          <p:cNvPr id="6" name="CaixaDeTexto 5"/>
          <p:cNvSpPr txBox="1"/>
          <p:nvPr/>
        </p:nvSpPr>
        <p:spPr>
          <a:xfrm>
            <a:off x="1125415" y="99149"/>
            <a:ext cx="10339754" cy="2062103"/>
          </a:xfrm>
          <a:prstGeom prst="rect">
            <a:avLst/>
          </a:prstGeom>
          <a:solidFill>
            <a:srgbClr val="FFFF00"/>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pt-BR" sz="3200" b="1" dirty="0">
                <a:solidFill>
                  <a:srgbClr val="C00000"/>
                </a:solidFill>
                <a:latin typeface="Arial Black" pitchFamily="34" charset="0"/>
              </a:rPr>
              <a:t>O DOM DA REALIZAÇÃO</a:t>
            </a:r>
          </a:p>
          <a:p>
            <a:pPr algn="r"/>
            <a:endParaRPr lang="pt-BR" sz="2000" b="1" dirty="0">
              <a:solidFill>
                <a:srgbClr val="C00000"/>
              </a:solidFill>
              <a:latin typeface="Arial Black" pitchFamily="34" charset="0"/>
            </a:endParaRPr>
          </a:p>
          <a:p>
            <a:pPr algn="r"/>
            <a:endParaRPr lang="pt-BR" sz="2000" b="1" dirty="0">
              <a:solidFill>
                <a:srgbClr val="C00000"/>
              </a:solidFill>
              <a:latin typeface="Arial Black" pitchFamily="34" charset="0"/>
            </a:endParaRPr>
          </a:p>
          <a:p>
            <a:pPr algn="ctr"/>
            <a:r>
              <a:rPr lang="pt-BR" sz="3600" b="1" dirty="0">
                <a:solidFill>
                  <a:srgbClr val="002060"/>
                </a:solidFill>
              </a:rPr>
              <a:t>“</a:t>
            </a:r>
            <a:r>
              <a:rPr lang="pt-BR" sz="2400" b="1" dirty="0">
                <a:solidFill>
                  <a:srgbClr val="002060"/>
                </a:solidFill>
              </a:rPr>
              <a:t>A </a:t>
            </a:r>
            <a:r>
              <a:rPr lang="pt-BR" sz="3600" b="1" dirty="0">
                <a:solidFill>
                  <a:srgbClr val="002060"/>
                </a:solidFill>
              </a:rPr>
              <a:t>realização</a:t>
            </a:r>
            <a:r>
              <a:rPr lang="pt-BR" sz="2400" b="1" dirty="0">
                <a:solidFill>
                  <a:srgbClr val="002060"/>
                </a:solidFill>
              </a:rPr>
              <a:t> nasce de uma </a:t>
            </a:r>
            <a:r>
              <a:rPr lang="pt-BR" sz="3600" b="1" dirty="0">
                <a:solidFill>
                  <a:srgbClr val="002060"/>
                </a:solidFill>
              </a:rPr>
              <a:t>mente positiva </a:t>
            </a:r>
            <a:r>
              <a:rPr lang="pt-BR" sz="3600" i="1" dirty="0">
                <a:solidFill>
                  <a:srgbClr val="002060"/>
                </a:solidFill>
              </a:rPr>
              <a:t>”</a:t>
            </a:r>
            <a:r>
              <a:rPr lang="pt-BR" sz="3600" i="1" dirty="0"/>
              <a:t> </a:t>
            </a:r>
            <a:endParaRPr lang="pt-BR" sz="2400" b="1" dirty="0">
              <a:solidFill>
                <a:srgbClr val="002060"/>
              </a:solidFill>
            </a:endParaRPr>
          </a:p>
          <a:p>
            <a:pPr algn="r"/>
            <a:r>
              <a:rPr lang="pt-BR" sz="2000" b="1" dirty="0">
                <a:solidFill>
                  <a:srgbClr val="C00000"/>
                </a:solidFill>
              </a:rPr>
              <a:t>Mahatma Gandhi</a:t>
            </a:r>
          </a:p>
        </p:txBody>
      </p:sp>
    </p:spTree>
    <p:extLst>
      <p:ext uri="{BB962C8B-B14F-4D97-AF65-F5344CB8AC3E}">
        <p14:creationId xmlns:p14="http://schemas.microsoft.com/office/powerpoint/2010/main" val="40035745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Emoji de rosto inteligente ou nerd | Vetor Premiu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96834"/>
            <a:ext cx="4846320" cy="578684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 name="Texto Explicativo em Elipse 2"/>
          <p:cNvSpPr/>
          <p:nvPr/>
        </p:nvSpPr>
        <p:spPr>
          <a:xfrm>
            <a:off x="3927565" y="796834"/>
            <a:ext cx="8264435" cy="4918166"/>
          </a:xfrm>
          <a:prstGeom prst="wedgeEllipseCallout">
            <a:avLst>
              <a:gd name="adj1" fmla="val -54970"/>
              <a:gd name="adj2" fmla="val 1549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b="1" i="1" dirty="0">
                <a:solidFill>
                  <a:srgbClr val="FFFF00"/>
                </a:solidFill>
              </a:rPr>
              <a:t>MAS</a:t>
            </a:r>
            <a:r>
              <a:rPr lang="pt-BR" sz="4400" dirty="0"/>
              <a:t>, afinal,</a:t>
            </a:r>
          </a:p>
          <a:p>
            <a:pPr algn="ctr"/>
            <a:r>
              <a:rPr lang="pt-BR" sz="2400" b="1" dirty="0">
                <a:solidFill>
                  <a:schemeClr val="tx1"/>
                </a:solidFill>
              </a:rPr>
              <a:t>O QUE DEVO ENTENDER POR </a:t>
            </a:r>
          </a:p>
          <a:p>
            <a:pPr algn="ctr"/>
            <a:endParaRPr lang="pt-BR" sz="2400" b="1" dirty="0">
              <a:solidFill>
                <a:schemeClr val="tx1"/>
              </a:solidFill>
            </a:endParaRPr>
          </a:p>
          <a:p>
            <a:pPr algn="ctr"/>
            <a:r>
              <a:rPr lang="pt-BR" sz="3200" b="1" dirty="0">
                <a:solidFill>
                  <a:schemeClr val="accent1"/>
                </a:solidFill>
              </a:rPr>
              <a:t>MOTIVAÇÃO E PROPÓSITO</a:t>
            </a:r>
          </a:p>
          <a:p>
            <a:pPr algn="ctr"/>
            <a:r>
              <a:rPr lang="pt-BR" sz="3200" b="1" dirty="0">
                <a:solidFill>
                  <a:schemeClr val="accent1"/>
                </a:solidFill>
              </a:rPr>
              <a:t> </a:t>
            </a:r>
            <a:endParaRPr lang="pt-BR" sz="5400" dirty="0"/>
          </a:p>
        </p:txBody>
      </p:sp>
    </p:spTree>
    <p:extLst>
      <p:ext uri="{BB962C8B-B14F-4D97-AF65-F5344CB8AC3E}">
        <p14:creationId xmlns:p14="http://schemas.microsoft.com/office/powerpoint/2010/main" val="38830898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022" y="0"/>
            <a:ext cx="10763794" cy="67703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aixaDeTexto 4"/>
          <p:cNvSpPr txBox="1"/>
          <p:nvPr/>
        </p:nvSpPr>
        <p:spPr>
          <a:xfrm rot="152399">
            <a:off x="1155257" y="348605"/>
            <a:ext cx="10125324" cy="4801314"/>
          </a:xfrm>
          <a:prstGeom prst="rect">
            <a:avLst/>
          </a:prstGeom>
          <a:solidFill>
            <a:srgbClr val="C00000"/>
          </a:solidFill>
        </p:spPr>
        <p:txBody>
          <a:bodyPr wrap="square" rtlCol="0">
            <a:spAutoFit/>
          </a:bodyPr>
          <a:lstStyle/>
          <a:p>
            <a:r>
              <a:rPr lang="pt-BR" i="1" dirty="0"/>
              <a:t> </a:t>
            </a:r>
            <a:r>
              <a:rPr lang="pt-BR" dirty="0"/>
              <a:t>Ser empreendedor tem tudo a ver com motivação. Fatores como a independência profissional e a flexibilidade cotidiana, por exemplo, vão muito além da comodidade de fazer as próprias regras, mas também possibilitam a liberdade para alcançar os seus sonhos.</a:t>
            </a:r>
            <a:r>
              <a:rPr lang="pt-BR" i="1" dirty="0"/>
              <a:t> </a:t>
            </a:r>
            <a:r>
              <a:rPr lang="pt-BR" dirty="0"/>
              <a:t> </a:t>
            </a:r>
          </a:p>
          <a:p>
            <a:r>
              <a:rPr lang="pt-BR" dirty="0"/>
              <a:t>Você tem ideia do que é empreender com propósito e do quanto isso pode impactar o sucesso do seu negócio? Mark Twain, escritor norte-americano e autor de “O príncipe e o mendigo”</a:t>
            </a:r>
            <a:r>
              <a:rPr lang="pt-BR" i="1" dirty="0"/>
              <a:t>,</a:t>
            </a:r>
            <a:r>
              <a:rPr lang="pt-BR" dirty="0"/>
              <a:t> afirmou certa vez: “Os dois dias mais importantes da nossa vida são: o dia em que nascemos e o dia em que descobrimos nosso porquê”. Saber o nosso porquê é conhecer o nosso propósito, é o que nos permite saber para onde estamos indo. O mesmo se passa com um empreendimento: seu negócio precisa ter um propósito e uma razão para existir, pois isso está diretamente relacionado à sua relevância no mercado.</a:t>
            </a:r>
          </a:p>
          <a:p>
            <a:r>
              <a:rPr lang="pt-BR" dirty="0"/>
              <a:t>Um dos principais itens para quem tem um propósito é buscar a motivação para realizar as ações necessárias, ou seja, em vez de enxergar problemas, o empreendedor deve enxergar oportunidades. Tenha em mente que a concretização dos propósitos sempre está associada à motivação. No mais, é preciso disciplina para concretizar o que você e sua empresa buscam.</a:t>
            </a:r>
            <a:endParaRPr lang="pt-BR" i="1" dirty="0"/>
          </a:p>
          <a:p>
            <a:r>
              <a:rPr lang="pt-BR" i="1" dirty="0"/>
              <a:t>                                         </a:t>
            </a:r>
            <a:endParaRPr lang="pt-BR" b="1" dirty="0"/>
          </a:p>
        </p:txBody>
      </p:sp>
    </p:spTree>
    <p:extLst>
      <p:ext uri="{BB962C8B-B14F-4D97-AF65-F5344CB8AC3E}">
        <p14:creationId xmlns:p14="http://schemas.microsoft.com/office/powerpoint/2010/main" val="249020447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in en imog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7135" y="3922877"/>
            <a:ext cx="5355772" cy="280851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 name="Texto Explicativo em Elipse 2"/>
          <p:cNvSpPr/>
          <p:nvPr/>
        </p:nvSpPr>
        <p:spPr>
          <a:xfrm>
            <a:off x="487680" y="214029"/>
            <a:ext cx="11704320" cy="3396344"/>
          </a:xfrm>
          <a:prstGeom prst="wedgeEllipseCallout">
            <a:avLst>
              <a:gd name="adj1" fmla="val -10811"/>
              <a:gd name="adj2" fmla="val 679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200" dirty="0"/>
          </a:p>
          <a:p>
            <a:pPr algn="ctr"/>
            <a:endParaRPr lang="pt-BR" sz="3200" dirty="0"/>
          </a:p>
          <a:p>
            <a:pPr algn="ctr"/>
            <a:r>
              <a:rPr lang="pt-BR" sz="3200" b="1" i="1" dirty="0">
                <a:solidFill>
                  <a:srgbClr val="C00000"/>
                </a:solidFill>
              </a:rPr>
              <a:t>Legal, entendi !</a:t>
            </a:r>
          </a:p>
          <a:p>
            <a:pPr algn="ctr"/>
            <a:endParaRPr lang="pt-BR" sz="3200" dirty="0"/>
          </a:p>
          <a:p>
            <a:pPr algn="ctr"/>
            <a:endParaRPr lang="pt-BR" sz="3200" dirty="0"/>
          </a:p>
          <a:p>
            <a:pPr algn="ctr"/>
            <a:r>
              <a:rPr lang="pt-BR" sz="3200" b="1" dirty="0">
                <a:solidFill>
                  <a:schemeClr val="bg1"/>
                </a:solidFill>
              </a:rPr>
              <a:t>E quais são as principais motivações </a:t>
            </a:r>
          </a:p>
          <a:p>
            <a:pPr algn="ctr"/>
            <a:r>
              <a:rPr lang="pt-BR" sz="3200" b="1" dirty="0">
                <a:solidFill>
                  <a:schemeClr val="bg1"/>
                </a:solidFill>
              </a:rPr>
              <a:t>?</a:t>
            </a:r>
          </a:p>
          <a:p>
            <a:pPr algn="ctr"/>
            <a:endParaRPr lang="pt-BR" sz="1600" dirty="0"/>
          </a:p>
          <a:p>
            <a:pPr algn="ctr"/>
            <a:endParaRPr lang="pt-BR" sz="7200" dirty="0"/>
          </a:p>
        </p:txBody>
      </p:sp>
    </p:spTree>
    <p:extLst>
      <p:ext uri="{BB962C8B-B14F-4D97-AF65-F5344CB8AC3E}">
        <p14:creationId xmlns:p14="http://schemas.microsoft.com/office/powerpoint/2010/main" val="28497752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Íon">
  <a:themeElements>
    <a:clrScheme name="Í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Í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Í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11560BB2DC73441B33CA26D70EAA3DE" ma:contentTypeVersion="15" ma:contentTypeDescription="Crie um novo documento." ma:contentTypeScope="" ma:versionID="46aaeb94c3ec6cc35ff5255a60409c12">
  <xsd:schema xmlns:xsd="http://www.w3.org/2001/XMLSchema" xmlns:xs="http://www.w3.org/2001/XMLSchema" xmlns:p="http://schemas.microsoft.com/office/2006/metadata/properties" xmlns:ns2="7ca9ca12-fede-4166-8f3c-5dcf9a804965" xmlns:ns3="7a586f57-5c4c-4870-90e5-7dcbceac0c59" xmlns:ns4="4972bdeb-71e7-4f78-a412-0e79ef21ab88" targetNamespace="http://schemas.microsoft.com/office/2006/metadata/properties" ma:root="true" ma:fieldsID="99247781523e8e030ee8a8c929d45e5c" ns2:_="" ns3:_="" ns4:_="">
    <xsd:import namespace="7ca9ca12-fede-4166-8f3c-5dcf9a804965"/>
    <xsd:import namespace="7a586f57-5c4c-4870-90e5-7dcbceac0c59"/>
    <xsd:import namespace="4972bdeb-71e7-4f78-a412-0e79ef21ab8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ServiceDateTaken" minOccurs="0"/>
                <xsd:element ref="ns2:Datacriado"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a9ca12-fede-4166-8f3c-5dcf9a8049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Marcações de imagem" ma:readOnly="false" ma:fieldId="{5cf76f15-5ced-4ddc-b409-7134ff3c332f}" ma:taxonomyMulti="true" ma:sspId="9cc491fe-547a-4263-97dd-51df7dc18ea8"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Datacriado" ma:index="20" nillable="true" ma:displayName="Data criado" ma:default="[today]" ma:format="DateTime" ma:internalName="Datacriado">
      <xsd:simpleType>
        <xsd:restriction base="dms:DateTim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a586f57-5c4c-4870-90e5-7dcbceac0c59"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972bdeb-71e7-4f78-a412-0e79ef21ab88"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4c122622-9774-4f52-ba9d-f5d51811d0fd}" ma:internalName="TaxCatchAll" ma:showField="CatchAllData" ma:web="7a586f57-5c4c-4870-90e5-7dcbceac0c5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acriado xmlns="7ca9ca12-fede-4166-8f3c-5dcf9a804965">2024-01-30T20:16:50+00:00</Datacriado>
    <lcf76f155ced4ddcb4097134ff3c332f xmlns="7ca9ca12-fede-4166-8f3c-5dcf9a804965">
      <Terms xmlns="http://schemas.microsoft.com/office/infopath/2007/PartnerControls"/>
    </lcf76f155ced4ddcb4097134ff3c332f>
    <TaxCatchAll xmlns="4972bdeb-71e7-4f78-a412-0e79ef21ab88" xsi:nil="true"/>
  </documentManagement>
</p:properties>
</file>

<file path=customXml/itemProps1.xml><?xml version="1.0" encoding="utf-8"?>
<ds:datastoreItem xmlns:ds="http://schemas.openxmlformats.org/officeDocument/2006/customXml" ds:itemID="{D5F05B19-8D7F-441C-BE7A-2BDE8CA403F0}"/>
</file>

<file path=customXml/itemProps2.xml><?xml version="1.0" encoding="utf-8"?>
<ds:datastoreItem xmlns:ds="http://schemas.openxmlformats.org/officeDocument/2006/customXml" ds:itemID="{982226BB-8314-4F79-A889-95B945D12E08}"/>
</file>

<file path=customXml/itemProps3.xml><?xml version="1.0" encoding="utf-8"?>
<ds:datastoreItem xmlns:ds="http://schemas.openxmlformats.org/officeDocument/2006/customXml" ds:itemID="{3D551D2B-9E42-4E33-8FAE-E038A64C1352}"/>
</file>

<file path=docProps/app.xml><?xml version="1.0" encoding="utf-8"?>
<Properties xmlns="http://schemas.openxmlformats.org/officeDocument/2006/extended-properties" xmlns:vt="http://schemas.openxmlformats.org/officeDocument/2006/docPropsVTypes">
  <Template/>
  <TotalTime>1381</TotalTime>
  <Words>858</Words>
  <Application>Microsoft Office PowerPoint</Application>
  <PresentationFormat>Widescreen</PresentationFormat>
  <Paragraphs>113</Paragraphs>
  <Slides>28</Slides>
  <Notes>0</Notes>
  <HiddenSlides>0</HiddenSlides>
  <MMClips>0</MMClips>
  <ScaleCrop>false</ScaleCrop>
  <HeadingPairs>
    <vt:vector size="4" baseType="variant">
      <vt:variant>
        <vt:lpstr>Tema</vt:lpstr>
      </vt:variant>
      <vt:variant>
        <vt:i4>1</vt:i4>
      </vt:variant>
      <vt:variant>
        <vt:lpstr>Títulos de slides</vt:lpstr>
      </vt:variant>
      <vt:variant>
        <vt:i4>28</vt:i4>
      </vt:variant>
    </vt:vector>
  </HeadingPairs>
  <TitlesOfParts>
    <vt:vector size="29" baseType="lpstr">
      <vt:lpstr>Íon</vt:lpstr>
      <vt:lpstr>Apresentação do PowerPoint</vt:lpstr>
      <vt:lpstr>Apresentação do PowerPoint</vt:lpstr>
      <vt:lpstr> REVELE-ME !!!</vt:lpstr>
      <vt:lpstr>EU SOU A ENERGIA  DA  TRANSFORMAÇÃO</vt:lpstr>
      <vt:lpstr>CHAMAM-ME DE MUITAS FORMAS:</vt:lpstr>
      <vt:lpstr>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REALIZAÇÃO:  SEBRAE/CE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Clara</dc:creator>
  <cp:lastModifiedBy>Orlando Bezerra</cp:lastModifiedBy>
  <cp:revision>172</cp:revision>
  <dcterms:created xsi:type="dcterms:W3CDTF">2022-10-02T11:21:39Z</dcterms:created>
  <dcterms:modified xsi:type="dcterms:W3CDTF">2023-07-28T11:40:31Z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7a868c0-b938-4094-967a-b1475bff4cf2_Enabled">
    <vt:lpwstr>true</vt:lpwstr>
  </property>
  <property fmtid="{D5CDD505-2E9C-101B-9397-08002B2CF9AE}" pid="3" name="MSIP_Label_c7a868c0-b938-4094-967a-b1475bff4cf2_SetDate">
    <vt:lpwstr>2023-07-28T11:40:31Z</vt:lpwstr>
  </property>
  <property fmtid="{D5CDD505-2E9C-101B-9397-08002B2CF9AE}" pid="4" name="MSIP_Label_c7a868c0-b938-4094-967a-b1475bff4cf2_Method">
    <vt:lpwstr>Standard</vt:lpwstr>
  </property>
  <property fmtid="{D5CDD505-2E9C-101B-9397-08002B2CF9AE}" pid="5" name="MSIP_Label_c7a868c0-b938-4094-967a-b1475bff4cf2_Name">
    <vt:lpwstr>CE - Confidencial</vt:lpwstr>
  </property>
  <property fmtid="{D5CDD505-2E9C-101B-9397-08002B2CF9AE}" pid="6" name="MSIP_Label_c7a868c0-b938-4094-967a-b1475bff4cf2_SiteId">
    <vt:lpwstr>97298271-1bd7-4ac5-935b-88addef636cc</vt:lpwstr>
  </property>
  <property fmtid="{D5CDD505-2E9C-101B-9397-08002B2CF9AE}" pid="7" name="MSIP_Label_c7a868c0-b938-4094-967a-b1475bff4cf2_ActionId">
    <vt:lpwstr>ecc100d5-d7c0-4d36-ac3f-b1e2d08c986a</vt:lpwstr>
  </property>
  <property fmtid="{D5CDD505-2E9C-101B-9397-08002B2CF9AE}" pid="8" name="MSIP_Label_c7a868c0-b938-4094-967a-b1475bff4cf2_ContentBits">
    <vt:lpwstr>2</vt:lpwstr>
  </property>
  <property fmtid="{D5CDD505-2E9C-101B-9397-08002B2CF9AE}" pid="9" name="ClassificationContentMarkingFooterLocations">
    <vt:lpwstr>Íon:12</vt:lpwstr>
  </property>
  <property fmtid="{D5CDD505-2E9C-101B-9397-08002B2CF9AE}" pid="10" name="ClassificationContentMarkingFooterText">
    <vt:lpwstr>Confidencial</vt:lpwstr>
  </property>
  <property fmtid="{D5CDD505-2E9C-101B-9397-08002B2CF9AE}" pid="11" name="ContentTypeId">
    <vt:lpwstr>0x010100611560BB2DC73441B33CA26D70EAA3DE</vt:lpwstr>
  </property>
</Properties>
</file>