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8"/>
  </p:notesMasterIdLst>
  <p:handoutMasterIdLst>
    <p:handoutMasterId r:id="rId39"/>
  </p:handoutMasterIdLst>
  <p:sldIdLst>
    <p:sldId id="350" r:id="rId5"/>
    <p:sldId id="353" r:id="rId6"/>
    <p:sldId id="383" r:id="rId7"/>
    <p:sldId id="384" r:id="rId8"/>
    <p:sldId id="382"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1" r:id="rId26"/>
    <p:sldId id="370" r:id="rId27"/>
    <p:sldId id="372" r:id="rId28"/>
    <p:sldId id="373" r:id="rId29"/>
    <p:sldId id="374" r:id="rId30"/>
    <p:sldId id="375" r:id="rId31"/>
    <p:sldId id="376" r:id="rId32"/>
    <p:sldId id="377" r:id="rId33"/>
    <p:sldId id="378" r:id="rId34"/>
    <p:sldId id="379" r:id="rId35"/>
    <p:sldId id="380" r:id="rId36"/>
    <p:sldId id="381" r:id="rId37"/>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p:scale>
          <a:sx n="50" d="100"/>
          <a:sy n="50" d="100"/>
        </p:scale>
        <p:origin x="29" y="701"/>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4" name="Espaço Reservado para Rodapé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pt-BR" smtClean="0"/>
              <a:t>‹nº›</a:t>
            </a:fld>
            <a:endParaRPr lang="pt-B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4728A1A-D670-41C0-87CE-811AE81BF8A1}" type="datetime1">
              <a:rPr lang="pt-BR" noProof="0" smtClean="0"/>
              <a:t>24/09/2023</a:t>
            </a:fld>
            <a:endParaRPr lang="pt-BR" noProof="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pt-BR" noProof="0" smtClean="0"/>
              <a:t>‹nº›</a:t>
            </a:fld>
            <a:endParaRPr lang="pt-BR"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1</a:t>
            </a:fld>
            <a:endParaRPr lang="pt-BR"/>
          </a:p>
        </p:txBody>
      </p:sp>
    </p:spTree>
    <p:extLst>
      <p:ext uri="{BB962C8B-B14F-4D97-AF65-F5344CB8AC3E}">
        <p14:creationId xmlns:p14="http://schemas.microsoft.com/office/powerpoint/2010/main" val="1089475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10</a:t>
            </a:fld>
            <a:endParaRPr lang="pt-BR"/>
          </a:p>
        </p:txBody>
      </p:sp>
    </p:spTree>
    <p:extLst>
      <p:ext uri="{BB962C8B-B14F-4D97-AF65-F5344CB8AC3E}">
        <p14:creationId xmlns:p14="http://schemas.microsoft.com/office/powerpoint/2010/main" val="362970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11</a:t>
            </a:fld>
            <a:endParaRPr lang="pt-BR"/>
          </a:p>
        </p:txBody>
      </p:sp>
    </p:spTree>
    <p:extLst>
      <p:ext uri="{BB962C8B-B14F-4D97-AF65-F5344CB8AC3E}">
        <p14:creationId xmlns:p14="http://schemas.microsoft.com/office/powerpoint/2010/main" val="404993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12</a:t>
            </a:fld>
            <a:endParaRPr lang="pt-BR"/>
          </a:p>
        </p:txBody>
      </p:sp>
    </p:spTree>
    <p:extLst>
      <p:ext uri="{BB962C8B-B14F-4D97-AF65-F5344CB8AC3E}">
        <p14:creationId xmlns:p14="http://schemas.microsoft.com/office/powerpoint/2010/main" val="2577329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13</a:t>
            </a:fld>
            <a:endParaRPr lang="pt-BR"/>
          </a:p>
        </p:txBody>
      </p:sp>
    </p:spTree>
    <p:extLst>
      <p:ext uri="{BB962C8B-B14F-4D97-AF65-F5344CB8AC3E}">
        <p14:creationId xmlns:p14="http://schemas.microsoft.com/office/powerpoint/2010/main" val="3219984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14</a:t>
            </a:fld>
            <a:endParaRPr lang="pt-BR"/>
          </a:p>
        </p:txBody>
      </p:sp>
    </p:spTree>
    <p:extLst>
      <p:ext uri="{BB962C8B-B14F-4D97-AF65-F5344CB8AC3E}">
        <p14:creationId xmlns:p14="http://schemas.microsoft.com/office/powerpoint/2010/main" val="253827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15</a:t>
            </a:fld>
            <a:endParaRPr lang="pt-BR"/>
          </a:p>
        </p:txBody>
      </p:sp>
    </p:spTree>
    <p:extLst>
      <p:ext uri="{BB962C8B-B14F-4D97-AF65-F5344CB8AC3E}">
        <p14:creationId xmlns:p14="http://schemas.microsoft.com/office/powerpoint/2010/main" val="4158497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16</a:t>
            </a:fld>
            <a:endParaRPr lang="pt-BR"/>
          </a:p>
        </p:txBody>
      </p:sp>
    </p:spTree>
    <p:extLst>
      <p:ext uri="{BB962C8B-B14F-4D97-AF65-F5344CB8AC3E}">
        <p14:creationId xmlns:p14="http://schemas.microsoft.com/office/powerpoint/2010/main" val="2119568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17</a:t>
            </a:fld>
            <a:endParaRPr lang="pt-BR"/>
          </a:p>
        </p:txBody>
      </p:sp>
    </p:spTree>
    <p:extLst>
      <p:ext uri="{BB962C8B-B14F-4D97-AF65-F5344CB8AC3E}">
        <p14:creationId xmlns:p14="http://schemas.microsoft.com/office/powerpoint/2010/main" val="710450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18</a:t>
            </a:fld>
            <a:endParaRPr lang="pt-BR"/>
          </a:p>
        </p:txBody>
      </p:sp>
    </p:spTree>
    <p:extLst>
      <p:ext uri="{BB962C8B-B14F-4D97-AF65-F5344CB8AC3E}">
        <p14:creationId xmlns:p14="http://schemas.microsoft.com/office/powerpoint/2010/main" val="169162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19</a:t>
            </a:fld>
            <a:endParaRPr lang="pt-BR"/>
          </a:p>
        </p:txBody>
      </p:sp>
    </p:spTree>
    <p:extLst>
      <p:ext uri="{BB962C8B-B14F-4D97-AF65-F5344CB8AC3E}">
        <p14:creationId xmlns:p14="http://schemas.microsoft.com/office/powerpoint/2010/main" val="263881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2</a:t>
            </a:fld>
            <a:endParaRPr lang="pt-BR"/>
          </a:p>
        </p:txBody>
      </p:sp>
    </p:spTree>
    <p:extLst>
      <p:ext uri="{BB962C8B-B14F-4D97-AF65-F5344CB8AC3E}">
        <p14:creationId xmlns:p14="http://schemas.microsoft.com/office/powerpoint/2010/main" val="648432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20</a:t>
            </a:fld>
            <a:endParaRPr lang="pt-BR"/>
          </a:p>
        </p:txBody>
      </p:sp>
    </p:spTree>
    <p:extLst>
      <p:ext uri="{BB962C8B-B14F-4D97-AF65-F5344CB8AC3E}">
        <p14:creationId xmlns:p14="http://schemas.microsoft.com/office/powerpoint/2010/main" val="1383145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21</a:t>
            </a:fld>
            <a:endParaRPr lang="pt-BR"/>
          </a:p>
        </p:txBody>
      </p:sp>
    </p:spTree>
    <p:extLst>
      <p:ext uri="{BB962C8B-B14F-4D97-AF65-F5344CB8AC3E}">
        <p14:creationId xmlns:p14="http://schemas.microsoft.com/office/powerpoint/2010/main" val="1105755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22</a:t>
            </a:fld>
            <a:endParaRPr lang="pt-BR"/>
          </a:p>
        </p:txBody>
      </p:sp>
    </p:spTree>
    <p:extLst>
      <p:ext uri="{BB962C8B-B14F-4D97-AF65-F5344CB8AC3E}">
        <p14:creationId xmlns:p14="http://schemas.microsoft.com/office/powerpoint/2010/main" val="1450236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23</a:t>
            </a:fld>
            <a:endParaRPr lang="pt-BR"/>
          </a:p>
        </p:txBody>
      </p:sp>
    </p:spTree>
    <p:extLst>
      <p:ext uri="{BB962C8B-B14F-4D97-AF65-F5344CB8AC3E}">
        <p14:creationId xmlns:p14="http://schemas.microsoft.com/office/powerpoint/2010/main" val="330767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24</a:t>
            </a:fld>
            <a:endParaRPr lang="pt-BR"/>
          </a:p>
        </p:txBody>
      </p:sp>
    </p:spTree>
    <p:extLst>
      <p:ext uri="{BB962C8B-B14F-4D97-AF65-F5344CB8AC3E}">
        <p14:creationId xmlns:p14="http://schemas.microsoft.com/office/powerpoint/2010/main" val="4078537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25</a:t>
            </a:fld>
            <a:endParaRPr lang="pt-BR"/>
          </a:p>
        </p:txBody>
      </p:sp>
    </p:spTree>
    <p:extLst>
      <p:ext uri="{BB962C8B-B14F-4D97-AF65-F5344CB8AC3E}">
        <p14:creationId xmlns:p14="http://schemas.microsoft.com/office/powerpoint/2010/main" val="157342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26</a:t>
            </a:fld>
            <a:endParaRPr lang="pt-BR"/>
          </a:p>
        </p:txBody>
      </p:sp>
    </p:spTree>
    <p:extLst>
      <p:ext uri="{BB962C8B-B14F-4D97-AF65-F5344CB8AC3E}">
        <p14:creationId xmlns:p14="http://schemas.microsoft.com/office/powerpoint/2010/main" val="1926230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27</a:t>
            </a:fld>
            <a:endParaRPr lang="pt-BR"/>
          </a:p>
        </p:txBody>
      </p:sp>
    </p:spTree>
    <p:extLst>
      <p:ext uri="{BB962C8B-B14F-4D97-AF65-F5344CB8AC3E}">
        <p14:creationId xmlns:p14="http://schemas.microsoft.com/office/powerpoint/2010/main" val="3490712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28</a:t>
            </a:fld>
            <a:endParaRPr lang="pt-BR"/>
          </a:p>
        </p:txBody>
      </p:sp>
    </p:spTree>
    <p:extLst>
      <p:ext uri="{BB962C8B-B14F-4D97-AF65-F5344CB8AC3E}">
        <p14:creationId xmlns:p14="http://schemas.microsoft.com/office/powerpoint/2010/main" val="1731215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29</a:t>
            </a:fld>
            <a:endParaRPr lang="pt-BR"/>
          </a:p>
        </p:txBody>
      </p:sp>
    </p:spTree>
    <p:extLst>
      <p:ext uri="{BB962C8B-B14F-4D97-AF65-F5344CB8AC3E}">
        <p14:creationId xmlns:p14="http://schemas.microsoft.com/office/powerpoint/2010/main" val="261901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3</a:t>
            </a:fld>
            <a:endParaRPr lang="pt-BR"/>
          </a:p>
        </p:txBody>
      </p:sp>
    </p:spTree>
    <p:extLst>
      <p:ext uri="{BB962C8B-B14F-4D97-AF65-F5344CB8AC3E}">
        <p14:creationId xmlns:p14="http://schemas.microsoft.com/office/powerpoint/2010/main" val="315280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30</a:t>
            </a:fld>
            <a:endParaRPr lang="pt-BR"/>
          </a:p>
        </p:txBody>
      </p:sp>
    </p:spTree>
    <p:extLst>
      <p:ext uri="{BB962C8B-B14F-4D97-AF65-F5344CB8AC3E}">
        <p14:creationId xmlns:p14="http://schemas.microsoft.com/office/powerpoint/2010/main" val="3889623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31</a:t>
            </a:fld>
            <a:endParaRPr lang="pt-BR"/>
          </a:p>
        </p:txBody>
      </p:sp>
    </p:spTree>
    <p:extLst>
      <p:ext uri="{BB962C8B-B14F-4D97-AF65-F5344CB8AC3E}">
        <p14:creationId xmlns:p14="http://schemas.microsoft.com/office/powerpoint/2010/main" val="1245276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32</a:t>
            </a:fld>
            <a:endParaRPr lang="pt-BR"/>
          </a:p>
        </p:txBody>
      </p:sp>
    </p:spTree>
    <p:extLst>
      <p:ext uri="{BB962C8B-B14F-4D97-AF65-F5344CB8AC3E}">
        <p14:creationId xmlns:p14="http://schemas.microsoft.com/office/powerpoint/2010/main" val="2894620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33</a:t>
            </a:fld>
            <a:endParaRPr lang="pt-BR"/>
          </a:p>
        </p:txBody>
      </p:sp>
    </p:spTree>
    <p:extLst>
      <p:ext uri="{BB962C8B-B14F-4D97-AF65-F5344CB8AC3E}">
        <p14:creationId xmlns:p14="http://schemas.microsoft.com/office/powerpoint/2010/main" val="1849024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4</a:t>
            </a:fld>
            <a:endParaRPr lang="pt-BR"/>
          </a:p>
        </p:txBody>
      </p:sp>
    </p:spTree>
    <p:extLst>
      <p:ext uri="{BB962C8B-B14F-4D97-AF65-F5344CB8AC3E}">
        <p14:creationId xmlns:p14="http://schemas.microsoft.com/office/powerpoint/2010/main" val="517709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5</a:t>
            </a:fld>
            <a:endParaRPr lang="pt-BR"/>
          </a:p>
        </p:txBody>
      </p:sp>
    </p:spTree>
    <p:extLst>
      <p:ext uri="{BB962C8B-B14F-4D97-AF65-F5344CB8AC3E}">
        <p14:creationId xmlns:p14="http://schemas.microsoft.com/office/powerpoint/2010/main" val="958519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6</a:t>
            </a:fld>
            <a:endParaRPr lang="pt-BR"/>
          </a:p>
        </p:txBody>
      </p:sp>
    </p:spTree>
    <p:extLst>
      <p:ext uri="{BB962C8B-B14F-4D97-AF65-F5344CB8AC3E}">
        <p14:creationId xmlns:p14="http://schemas.microsoft.com/office/powerpoint/2010/main" val="93936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7</a:t>
            </a:fld>
            <a:endParaRPr lang="pt-BR"/>
          </a:p>
        </p:txBody>
      </p:sp>
    </p:spTree>
    <p:extLst>
      <p:ext uri="{BB962C8B-B14F-4D97-AF65-F5344CB8AC3E}">
        <p14:creationId xmlns:p14="http://schemas.microsoft.com/office/powerpoint/2010/main" val="35426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8</a:t>
            </a:fld>
            <a:endParaRPr lang="pt-BR"/>
          </a:p>
        </p:txBody>
      </p:sp>
    </p:spTree>
    <p:extLst>
      <p:ext uri="{BB962C8B-B14F-4D97-AF65-F5344CB8AC3E}">
        <p14:creationId xmlns:p14="http://schemas.microsoft.com/office/powerpoint/2010/main" val="2198153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9</a:t>
            </a:fld>
            <a:endParaRPr lang="pt-BR"/>
          </a:p>
        </p:txBody>
      </p:sp>
    </p:spTree>
    <p:extLst>
      <p:ext uri="{BB962C8B-B14F-4D97-AF65-F5344CB8AC3E}">
        <p14:creationId xmlns:p14="http://schemas.microsoft.com/office/powerpoint/2010/main" val="1877014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pt-BR" noProof="0"/>
              <a:t>Clique para editar o título Mestre</a:t>
            </a:r>
            <a:endParaRPr lang="pt-BR"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cxnSp>
        <p:nvCxnSpPr>
          <p:cNvPr id="13" name="Conector Re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a Liv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21" name="Forma Liv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22" name="Forma Liv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pt-BR" noProof="0"/>
              <a:t>Clique para editar o título Mestre</a:t>
            </a:r>
            <a:endParaRPr lang="pt-BR" noProof="0" dirty="0"/>
          </a:p>
        </p:txBody>
      </p:sp>
      <p:cxnSp>
        <p:nvCxnSpPr>
          <p:cNvPr id="33" name="Conector Re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ço Reservado para Tex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5" name="Espaço Reservado para Tex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7" name="Espaço Reservado para Conteúd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pt-BR" noProof="0"/>
              <a:t>Clique para editar os estilos de texto Mestres</a:t>
            </a:r>
          </a:p>
        </p:txBody>
      </p:sp>
      <p:sp>
        <p:nvSpPr>
          <p:cNvPr id="28" name="Espaço reservado para conteúd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pt-BR" noProof="0"/>
              <a:t>Clique para editar os estilos de texto Mestres</a:t>
            </a:r>
          </a:p>
        </p:txBody>
      </p:sp>
      <p:cxnSp>
        <p:nvCxnSpPr>
          <p:cNvPr id="15" name="Conector Re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ço Reservado para Dat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D002ABF2-59A6-4C8B-90A9-C2D7243E4867}" type="datetime4">
              <a:rPr lang="pt-BR" noProof="0" smtClean="0">
                <a:latin typeface="+mn-lt"/>
              </a:rPr>
              <a:t>24 de setembro de 2023</a:t>
            </a:fld>
            <a:endParaRPr lang="pt-BR" noProof="0" dirty="0">
              <a:latin typeface="+mn-lt"/>
            </a:endParaRPr>
          </a:p>
        </p:txBody>
      </p:sp>
      <p:sp>
        <p:nvSpPr>
          <p:cNvPr id="3" name="Espaço Reservado para Rodapé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pt-BR" noProof="0" dirty="0"/>
              <a:t>Análise Anual</a:t>
            </a:r>
            <a:endParaRPr lang="pt-BR" b="0" noProof="0" dirty="0"/>
          </a:p>
        </p:txBody>
      </p:sp>
      <p:sp>
        <p:nvSpPr>
          <p:cNvPr id="4" name="Espaço Reservado para o Número do Slide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pt-BR" noProof="0" smtClean="0"/>
              <a:pPr rtl="0"/>
              <a:t>‹nº›</a:t>
            </a:fld>
            <a:endParaRPr lang="pt-BR"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a Liv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39" name="Forma Liv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40" name="Forma Liv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pt-BR" noProof="0"/>
              <a:t>Clique para editar o título Mestre</a:t>
            </a:r>
            <a:endParaRPr lang="pt-BR" noProof="0" dirty="0"/>
          </a:p>
        </p:txBody>
      </p:sp>
      <p:cxnSp>
        <p:nvCxnSpPr>
          <p:cNvPr id="33" name="Conector Re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ço Reservado para Tex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pt-BR" noProof="0"/>
              <a:t>Clique para editar os estilos de texto Mestres</a:t>
            </a:r>
          </a:p>
        </p:txBody>
      </p:sp>
      <p:sp>
        <p:nvSpPr>
          <p:cNvPr id="27" name="Espaço Reservado para Conteúd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pt-BR" noProof="0"/>
              <a:t>Clique para editar os estilos de texto Mestres</a:t>
            </a:r>
          </a:p>
        </p:txBody>
      </p:sp>
      <p:sp>
        <p:nvSpPr>
          <p:cNvPr id="20" name="Espaço Reservado para Tex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pt-BR" noProof="0"/>
              <a:t>Clique para editar os estilos de texto Mestres</a:t>
            </a:r>
          </a:p>
        </p:txBody>
      </p:sp>
      <p:sp>
        <p:nvSpPr>
          <p:cNvPr id="21" name="Espaço Reservado para Conteúd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pt-BR" noProof="0"/>
              <a:t>Clique para editar os estilos de texto Mestres</a:t>
            </a:r>
          </a:p>
        </p:txBody>
      </p:sp>
      <p:sp>
        <p:nvSpPr>
          <p:cNvPr id="22" name="Espaço Reservado para Tex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pt-BR" noProof="0"/>
              <a:t>Clique para editar os estilos de texto Mestres</a:t>
            </a:r>
          </a:p>
        </p:txBody>
      </p:sp>
      <p:sp>
        <p:nvSpPr>
          <p:cNvPr id="24" name="Espaço reservado para conteúd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pt-BR" noProof="0"/>
              <a:t>Clique para editar os estilos de texto Mestres</a:t>
            </a:r>
          </a:p>
        </p:txBody>
      </p:sp>
      <p:cxnSp>
        <p:nvCxnSpPr>
          <p:cNvPr id="26" name="Conector Re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ector Re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ço Reservado para Dat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8A4F546E-0691-4510-9A35-C7334DA84076}" type="datetime4">
              <a:rPr lang="pt-BR" noProof="0" smtClean="0">
                <a:latin typeface="+mn-lt"/>
              </a:rPr>
              <a:t>24 de setembro de 2023</a:t>
            </a:fld>
            <a:endParaRPr lang="pt-BR" noProof="0" dirty="0">
              <a:latin typeface="+mn-lt"/>
            </a:endParaRPr>
          </a:p>
        </p:txBody>
      </p:sp>
      <p:sp>
        <p:nvSpPr>
          <p:cNvPr id="3" name="Espaço Reservado para Rodapé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pt-BR" noProof="0" dirty="0"/>
              <a:t>Análise Anual</a:t>
            </a:r>
            <a:endParaRPr lang="pt-BR" b="0" noProof="0" dirty="0"/>
          </a:p>
        </p:txBody>
      </p:sp>
      <p:sp>
        <p:nvSpPr>
          <p:cNvPr id="4" name="Espaço Reservado para o Número do Slide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pt-BR" noProof="0" smtClean="0"/>
              <a:pPr rtl="0"/>
              <a:t>‹nº›</a:t>
            </a:fld>
            <a:endParaRPr lang="pt-BR"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o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pt-BR" noProof="0"/>
              <a:t>Clique para editar o título Mestre</a:t>
            </a:r>
            <a:endParaRPr lang="pt-BR" noProof="0" dirty="0"/>
          </a:p>
        </p:txBody>
      </p:sp>
      <p:cxnSp>
        <p:nvCxnSpPr>
          <p:cNvPr id="33" name="Conector Re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Espaço Reservado para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pt-BR" noProof="0"/>
              <a:t>Clique para editar os estilos de texto Mestres</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v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7" name="Forma Liv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8" name="Forma Liv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
        <p:nvSpPr>
          <p:cNvPr id="4" name="Espaço Reservado para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pt-BR" noProof="0"/>
              <a:t>Clique para editar os estilos de texto Mestres</a:t>
            </a:r>
          </a:p>
        </p:txBody>
      </p:sp>
      <p:sp>
        <p:nvSpPr>
          <p:cNvPr id="21" name="Espaço Reservado para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pt-BR" noProof="0"/>
              <a:t>Clique para editar os estilos de texto Mestres</a:t>
            </a:r>
          </a:p>
        </p:txBody>
      </p:sp>
      <p:sp>
        <p:nvSpPr>
          <p:cNvPr id="22" name="Espaço Reservado para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pt-BR" noProof="0"/>
              <a:t>Clique para editar os estilos de texto Mestres</a:t>
            </a:r>
          </a:p>
        </p:txBody>
      </p:sp>
      <p:sp>
        <p:nvSpPr>
          <p:cNvPr id="23" name="Espaço Reservado para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pt-BR" noProof="0"/>
              <a:t>Clique para editar os estilos de texto Mestres</a:t>
            </a:r>
          </a:p>
        </p:txBody>
      </p:sp>
      <p:sp>
        <p:nvSpPr>
          <p:cNvPr id="24" name="Espaço Reservado para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pt-BR" noProof="0"/>
              <a:t>Clique para editar os estilos de texto Mestres</a:t>
            </a:r>
          </a:p>
        </p:txBody>
      </p:sp>
      <p:sp>
        <p:nvSpPr>
          <p:cNvPr id="25" name="Espaço Reservado para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pt-BR" noProof="0"/>
              <a:t>Clique para editar os estilos de texto Mestres</a:t>
            </a:r>
          </a:p>
        </p:txBody>
      </p:sp>
      <p:sp>
        <p:nvSpPr>
          <p:cNvPr id="26" name="Espaço Reservado para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pt-BR" noProof="0"/>
              <a:t>Clique para editar os estilos de texto Mestres</a:t>
            </a:r>
          </a:p>
        </p:txBody>
      </p:sp>
      <p:sp>
        <p:nvSpPr>
          <p:cNvPr id="27" name="Espaço Reservado para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pt-BR" noProof="0"/>
              <a:t>Clique para editar os estilos de texto Mestres</a:t>
            </a:r>
          </a:p>
        </p:txBody>
      </p:sp>
      <p:sp>
        <p:nvSpPr>
          <p:cNvPr id="28" name="Espaço Reservado para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pt-BR" noProof="0"/>
              <a:t>Clique para editar os estilos de texto Mestres</a:t>
            </a:r>
          </a:p>
        </p:txBody>
      </p:sp>
      <p:sp>
        <p:nvSpPr>
          <p:cNvPr id="2" name="Espaço Reservado para Dat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3DBEA6DC-A0BF-49C7-906E-6E6597662598}" type="datetime4">
              <a:rPr lang="pt-BR" noProof="0" smtClean="0">
                <a:latin typeface="+mn-lt"/>
              </a:rPr>
              <a:t>24 de setembro de 2023</a:t>
            </a:fld>
            <a:endParaRPr lang="pt-BR" noProof="0" dirty="0">
              <a:latin typeface="+mn-lt"/>
            </a:endParaRPr>
          </a:p>
        </p:txBody>
      </p:sp>
      <p:sp>
        <p:nvSpPr>
          <p:cNvPr id="5" name="Espaço Reservado para Rodapé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pt-BR" noProof="0" dirty="0"/>
              <a:t>Análise Anual</a:t>
            </a:r>
            <a:endParaRPr lang="pt-BR" b="0" noProof="0" dirty="0"/>
          </a:p>
        </p:txBody>
      </p:sp>
      <p:sp>
        <p:nvSpPr>
          <p:cNvPr id="6" name="Espaço Reservado para o Número do Slide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pt-BR" noProof="0" smtClean="0"/>
              <a:pPr rtl="0"/>
              <a:t>‹nº›</a:t>
            </a:fld>
            <a:endParaRPr lang="pt-BR"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brigado">
    <p:bg>
      <p:bgPr>
        <a:solidFill>
          <a:schemeClr val="tx1"/>
        </a:solidFill>
        <a:effectLst/>
      </p:bgPr>
    </p:bg>
    <p:spTree>
      <p:nvGrpSpPr>
        <p:cNvPr id="1" name=""/>
        <p:cNvGrpSpPr/>
        <p:nvPr/>
      </p:nvGrpSpPr>
      <p:grpSpPr>
        <a:xfrm>
          <a:off x="0" y="0"/>
          <a:ext cx="0" cy="0"/>
          <a:chOff x="0" y="0"/>
          <a:chExt cx="0" cy="0"/>
        </a:xfrm>
      </p:grpSpPr>
      <p:sp>
        <p:nvSpPr>
          <p:cNvPr id="16" name="Espaço Reservado para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do subtítulo Mestre</a:t>
            </a:r>
            <a:endParaRPr lang="pt-BR"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pt-BR" noProof="0"/>
              <a:t>Clique para editar o título Mestre</a:t>
            </a:r>
            <a:endParaRPr lang="pt-BR" noProof="0" dirty="0"/>
          </a:p>
        </p:txBody>
      </p:sp>
      <p:cxnSp>
        <p:nvCxnSpPr>
          <p:cNvPr id="27" name="Conector Re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Espaço Reservado para Imagem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pt-BR" noProof="0"/>
              <a:t>Clique no ícone para adicionar uma imagem</a:t>
            </a:r>
            <a:endParaRPr lang="pt-BR"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v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32" name="Forma Liv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33" name="Forma Liv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8" name="Forma Liv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9" name="Forma Liv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0" name="Forma liv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pt-BR" noProof="0" dirty="0"/>
            </a:p>
          </p:txBody>
        </p:sp>
        <p:sp>
          <p:nvSpPr>
            <p:cNvPr id="11" name="Forma Liv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pt-BR" noProof="0"/>
              <a:t>Clique para editar o título Mestre</a:t>
            </a:r>
            <a:endParaRPr lang="pt-BR" noProof="0" dirty="0"/>
          </a:p>
        </p:txBody>
      </p:sp>
      <p:cxnSp>
        <p:nvCxnSpPr>
          <p:cNvPr id="13" name="Conector Re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Espaço Reservado para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15" name="Espaço Reservado para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cxnSp>
        <p:nvCxnSpPr>
          <p:cNvPr id="16" name="Conector Re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Espaço Reservado para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18" name="Espaço Reservado para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cxnSp>
        <p:nvCxnSpPr>
          <p:cNvPr id="20" name="Conector Re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Espaço Reservado para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22" name="Espaço Reservado para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cxnSp>
        <p:nvCxnSpPr>
          <p:cNvPr id="23" name="Conector Re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Espaço Reservado para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25" name="Espaço Reservado para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cxnSp>
        <p:nvCxnSpPr>
          <p:cNvPr id="26" name="Conector Re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Espaço Reservado para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28" name="Espaço Reservado para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2" name="Espaço Reservado para Dat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6B0F7DF4-F2CA-42E1-AFA2-97BD8D250ADE}" type="datetime4">
              <a:rPr lang="pt-BR" noProof="0" smtClean="0">
                <a:latin typeface="+mn-lt"/>
              </a:rPr>
              <a:t>24 de setembro de 2023</a:t>
            </a:fld>
            <a:endParaRPr lang="pt-BR" noProof="0" dirty="0">
              <a:latin typeface="+mn-lt"/>
            </a:endParaRPr>
          </a:p>
        </p:txBody>
      </p:sp>
      <p:sp>
        <p:nvSpPr>
          <p:cNvPr id="3" name="Espaço Reservado para Rodapé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pt-BR" noProof="0" dirty="0"/>
              <a:t>Análise Anual</a:t>
            </a:r>
            <a:endParaRPr lang="pt-BR" b="0" noProof="0" dirty="0"/>
          </a:p>
        </p:txBody>
      </p:sp>
      <p:sp>
        <p:nvSpPr>
          <p:cNvPr id="4" name="Espaço Reservado para o Número do Slide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pt-BR" noProof="0" smtClean="0"/>
              <a:pPr rtl="0"/>
              <a:t>‹nº›</a:t>
            </a:fld>
            <a:endParaRPr lang="pt-BR"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ção">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v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6" name="Forma Liv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9" name="Forma Liv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
        <p:nvSpPr>
          <p:cNvPr id="14" name="Espaço Reservado para Imagem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pt-BR" noProof="0"/>
              <a:t>Clique no ícone para adicionar uma imagem</a:t>
            </a:r>
            <a:endParaRPr lang="pt-BR"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pt-BR" noProof="0"/>
              <a:t>Clique para editar o título Mestre</a:t>
            </a:r>
            <a:endParaRPr lang="pt-BR" noProof="0" dirty="0"/>
          </a:p>
        </p:txBody>
      </p:sp>
      <p:cxnSp>
        <p:nvCxnSpPr>
          <p:cNvPr id="17" name="Conector Re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Espaço Reservado para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2" name="Espaço Reservado para Dat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C16A7595-89D9-4258-950C-6AECF9DDF8B8}" type="datetime4">
              <a:rPr lang="pt-BR" noProof="0" smtClean="0">
                <a:latin typeface="+mn-lt"/>
              </a:rPr>
              <a:t>24 de setembro de 2023</a:t>
            </a:fld>
            <a:endParaRPr lang="pt-BR" noProof="0" dirty="0">
              <a:latin typeface="+mn-lt"/>
            </a:endParaRPr>
          </a:p>
        </p:txBody>
      </p:sp>
      <p:sp>
        <p:nvSpPr>
          <p:cNvPr id="3" name="Espaço Reservado para Rodapé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pt-BR" noProof="0" dirty="0"/>
              <a:t>Análise Anual</a:t>
            </a:r>
            <a:endParaRPr lang="pt-BR" b="0" noProof="0" dirty="0"/>
          </a:p>
        </p:txBody>
      </p:sp>
      <p:sp>
        <p:nvSpPr>
          <p:cNvPr id="4" name="Espaço Reservado para o Número do Slide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pt-BR" noProof="0" smtClean="0"/>
              <a:pPr rtl="0"/>
              <a:t>‹nº›</a:t>
            </a:fld>
            <a:endParaRPr lang="pt-BR"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valo">
    <p:bg>
      <p:bgPr>
        <a:solidFill>
          <a:schemeClr val="tx1"/>
        </a:solidFill>
        <a:effectLst/>
      </p:bgPr>
    </p:bg>
    <p:spTree>
      <p:nvGrpSpPr>
        <p:cNvPr id="1" name=""/>
        <p:cNvGrpSpPr/>
        <p:nvPr/>
      </p:nvGrpSpPr>
      <p:grpSpPr>
        <a:xfrm>
          <a:off x="0" y="0"/>
          <a:ext cx="0" cy="0"/>
          <a:chOff x="0" y="0"/>
          <a:chExt cx="0" cy="0"/>
        </a:xfrm>
      </p:grpSpPr>
      <p:sp>
        <p:nvSpPr>
          <p:cNvPr id="21" name="Espaço Reservado para Imagem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pt-BR" noProof="0"/>
              <a:t>Clique no ícone para adicionar uma imagem</a:t>
            </a:r>
            <a:endParaRPr lang="pt-BR"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pt-BR" noProof="0"/>
              <a:t>Clique para editar o título Mestre</a:t>
            </a:r>
            <a:endParaRPr lang="pt-BR" noProof="0" dirty="0"/>
          </a:p>
        </p:txBody>
      </p:sp>
      <p:cxnSp>
        <p:nvCxnSpPr>
          <p:cNvPr id="20" name="Conector Re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v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24" name="Forma Liv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25" name="Forma Liv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tx1"/>
        </a:solidFill>
        <a:effectLst/>
      </p:bgPr>
    </p:bg>
    <p:spTree>
      <p:nvGrpSpPr>
        <p:cNvPr id="1" name=""/>
        <p:cNvGrpSpPr/>
        <p:nvPr/>
      </p:nvGrpSpPr>
      <p:grpSpPr>
        <a:xfrm>
          <a:off x="0" y="0"/>
          <a:ext cx="0" cy="0"/>
          <a:chOff x="0" y="0"/>
          <a:chExt cx="0" cy="0"/>
        </a:xfrm>
      </p:grpSpPr>
      <p:sp>
        <p:nvSpPr>
          <p:cNvPr id="6" name="Espaço Reservado para Grá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pt-BR" noProof="0"/>
              <a:t>Clique no ícone para adicionar gráfico</a:t>
            </a:r>
          </a:p>
        </p:txBody>
      </p:sp>
      <p:sp>
        <p:nvSpPr>
          <p:cNvPr id="16" name="Títu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pt-BR" noProof="0"/>
              <a:t>Clique para editar o título Mestre</a:t>
            </a:r>
          </a:p>
        </p:txBody>
      </p:sp>
      <p:sp>
        <p:nvSpPr>
          <p:cNvPr id="2" name="Espaço Reservado para Dat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2D0FCFC1-2078-4220-A791-5353C1A85342}" type="datetime4">
              <a:rPr lang="pt-BR" noProof="0" smtClean="0">
                <a:latin typeface="+mn-lt"/>
              </a:rPr>
              <a:t>24 de setembro de 2023</a:t>
            </a:fld>
            <a:endParaRPr lang="pt-BR" noProof="0">
              <a:latin typeface="+mn-lt"/>
            </a:endParaRPr>
          </a:p>
        </p:txBody>
      </p:sp>
      <p:sp>
        <p:nvSpPr>
          <p:cNvPr id="3" name="Espaço Reservado para Rodapé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pt-BR" noProof="0"/>
              <a:t>Análise Anual</a:t>
            </a:r>
            <a:endParaRPr lang="pt-BR" b="0" noProof="0"/>
          </a:p>
        </p:txBody>
      </p:sp>
      <p:sp>
        <p:nvSpPr>
          <p:cNvPr id="4" name="Espaço Reservado para o Número do Slide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e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pt-BR" noProof="0"/>
              <a:t>Clique para editar o título Mestre</a:t>
            </a:r>
          </a:p>
        </p:txBody>
      </p:sp>
      <p:sp>
        <p:nvSpPr>
          <p:cNvPr id="9" name="Espaço Reservado para Tabela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pt-BR" noProof="0"/>
              <a:t>Clique no ícone para adicionar tabela</a:t>
            </a:r>
          </a:p>
        </p:txBody>
      </p:sp>
      <p:sp>
        <p:nvSpPr>
          <p:cNvPr id="2" name="Espaço Reservado para Dat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0D672EA7-A5DA-4DCF-A305-17E011B80D62}" type="datetime4">
              <a:rPr lang="pt-BR" noProof="0" smtClean="0">
                <a:latin typeface="+mn-lt"/>
              </a:rPr>
              <a:t>24 de setembro de 2023</a:t>
            </a:fld>
            <a:endParaRPr lang="pt-BR" noProof="0">
              <a:latin typeface="+mn-lt"/>
            </a:endParaRPr>
          </a:p>
        </p:txBody>
      </p:sp>
      <p:sp>
        <p:nvSpPr>
          <p:cNvPr id="3" name="Espaço Reservado para Rodapé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pt-BR" noProof="0"/>
              <a:t>Análise Anual</a:t>
            </a:r>
            <a:endParaRPr lang="pt-BR" b="0" noProof="0"/>
          </a:p>
        </p:txBody>
      </p:sp>
      <p:sp>
        <p:nvSpPr>
          <p:cNvPr id="4" name="Espaço Reservado para o Número do Slide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ção">
    <p:bg>
      <p:bgPr>
        <a:solidFill>
          <a:schemeClr val="tx1"/>
        </a:solid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pt-BR" noProof="0"/>
              <a:t>Clique para editar o título Mestre</a:t>
            </a:r>
            <a:endParaRPr lang="pt-BR" noProof="0" dirty="0"/>
          </a:p>
        </p:txBody>
      </p:sp>
      <p:sp>
        <p:nvSpPr>
          <p:cNvPr id="10" name="Caixa de tex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pt-BR" sz="20000" b="1" noProof="0" dirty="0">
                <a:solidFill>
                  <a:schemeClr val="bg1"/>
                </a:solidFill>
              </a:rPr>
              <a:t>“</a:t>
            </a:r>
          </a:p>
        </p:txBody>
      </p:sp>
      <p:grpSp>
        <p:nvGrpSpPr>
          <p:cNvPr id="18" name="Gru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20" name="Forma Liv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21" name="Forma Liv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22" name="Forma Liv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pt-BR" noProof="0" dirty="0"/>
            </a:p>
          </p:txBody>
        </p:sp>
        <p:sp>
          <p:nvSpPr>
            <p:cNvPr id="23" name="Forma Liv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grpSp>
        <p:nvGrpSpPr>
          <p:cNvPr id="24" name="Gru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a Liv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26" name="Forma Liv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27" name="Forma Liv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e">
    <p:bg>
      <p:bgPr>
        <a:solidFill>
          <a:schemeClr val="tx1"/>
        </a:solidFill>
        <a:effectLst/>
      </p:bgPr>
    </p:bg>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a Liv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27" name="Forma Liv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36" name="Forma Liv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
        <p:nvSpPr>
          <p:cNvPr id="38" name="Espaço Reservado para Imagem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pt-BR" noProof="0"/>
              <a:t>Clique no ícone para adicionar uma imagem</a:t>
            </a:r>
            <a:endParaRPr lang="pt-BR" noProof="0" dirty="0"/>
          </a:p>
        </p:txBody>
      </p:sp>
      <p:sp>
        <p:nvSpPr>
          <p:cNvPr id="61" name="Títu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pt-BR" noProof="0"/>
              <a:t>Clique para editar o título Mestre</a:t>
            </a:r>
            <a:endParaRPr lang="pt-BR" noProof="0" dirty="0"/>
          </a:p>
        </p:txBody>
      </p:sp>
      <p:cxnSp>
        <p:nvCxnSpPr>
          <p:cNvPr id="62" name="Conector Re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Espaço Reservado para Imagem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pt-BR" noProof="0"/>
              <a:t>Clique no ícone para adicionar uma imagem</a:t>
            </a:r>
            <a:endParaRPr lang="pt-BR" noProof="0" dirty="0"/>
          </a:p>
        </p:txBody>
      </p:sp>
      <p:sp>
        <p:nvSpPr>
          <p:cNvPr id="72" name="Espaço Reservado para Tex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73" name="Espaço Reservado para Tex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74" name="Espaço Reservado para Tex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75" name="Espaço Reservado para Tex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76" name="Espaço Reservado para Tex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77" name="Espaço Reservado para Tex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78" name="Espaço Reservado para Tex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79" name="Espaço Reservado para Tex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grpSp>
        <p:nvGrpSpPr>
          <p:cNvPr id="23" name="Gru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29" name="Forma Liv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30" name="Forma Liv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31" name="Forma liv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pt-BR" noProof="0" dirty="0"/>
            </a:p>
          </p:txBody>
        </p:sp>
        <p:sp>
          <p:nvSpPr>
            <p:cNvPr id="32" name="Forma Liv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
        <p:nvSpPr>
          <p:cNvPr id="66" name="Espaço Reservado para Imagem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pt-BR" noProof="0"/>
              <a:t>Clique no ícone para adicionar uma imagem</a:t>
            </a:r>
            <a:endParaRPr lang="pt-BR" noProof="0" dirty="0"/>
          </a:p>
        </p:txBody>
      </p:sp>
      <p:sp>
        <p:nvSpPr>
          <p:cNvPr id="69" name="Espaço Reservado para Imagem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pt-BR" noProof="0"/>
              <a:t>Clique no ícone para adicionar uma imagem</a:t>
            </a:r>
            <a:endParaRPr lang="pt-BR" noProof="0" dirty="0"/>
          </a:p>
        </p:txBody>
      </p:sp>
      <p:sp>
        <p:nvSpPr>
          <p:cNvPr id="2" name="Espaço Reservado para Dat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037ECF49-BE9A-4960-9DAF-BEA0BAF15DBB}" type="datetime4">
              <a:rPr lang="pt-BR" noProof="0" smtClean="0">
                <a:latin typeface="+mn-lt"/>
              </a:rPr>
              <a:t>24 de setembro de 2023</a:t>
            </a:fld>
            <a:endParaRPr lang="pt-BR" noProof="0" dirty="0">
              <a:latin typeface="+mn-lt"/>
            </a:endParaRPr>
          </a:p>
        </p:txBody>
      </p:sp>
      <p:sp>
        <p:nvSpPr>
          <p:cNvPr id="3" name="Espaço Reservado para Rodapé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pt-BR" noProof="0" dirty="0"/>
              <a:t>Análise Anual</a:t>
            </a:r>
            <a:endParaRPr lang="pt-BR" b="0" noProof="0" dirty="0"/>
          </a:p>
        </p:txBody>
      </p:sp>
      <p:sp>
        <p:nvSpPr>
          <p:cNvPr id="4" name="Espaço Reservado para o Número do Slide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pt-BR" noProof="0" smtClean="0"/>
              <a:pPr rtl="0"/>
              <a:t>‹nº›</a:t>
            </a:fld>
            <a:endParaRPr lang="pt-BR"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nha do tempo ">
    <p:bg>
      <p:bgPr>
        <a:solidFill>
          <a:schemeClr val="tx1"/>
        </a:solidFill>
        <a:effectLst/>
      </p:bgPr>
    </p:bg>
    <p:spTree>
      <p:nvGrpSpPr>
        <p:cNvPr id="1" name=""/>
        <p:cNvGrpSpPr/>
        <p:nvPr/>
      </p:nvGrpSpPr>
      <p:grpSpPr>
        <a:xfrm>
          <a:off x="0" y="0"/>
          <a:ext cx="0" cy="0"/>
          <a:chOff x="0" y="0"/>
          <a:chExt cx="0" cy="0"/>
        </a:xfrm>
      </p:grpSpPr>
      <p:cxnSp>
        <p:nvCxnSpPr>
          <p:cNvPr id="21" name="Conector Re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ector Re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ector Re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ítulo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pt-BR" noProof="0"/>
              <a:t>Clique para editar o título Mestre</a:t>
            </a:r>
          </a:p>
        </p:txBody>
      </p:sp>
      <p:sp>
        <p:nvSpPr>
          <p:cNvPr id="96" name="Espaço Reservado para Texto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97" name="Espaço Reservado para Texto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102" name="Espaço Reservado para Texto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103" name="Espaço Reservado para Texto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pt-BR" noProof="0"/>
              <a:t>Clique para editar os estilos de texto Mestres</a:t>
            </a:r>
          </a:p>
        </p:txBody>
      </p:sp>
      <p:sp>
        <p:nvSpPr>
          <p:cNvPr id="106" name="Espaço Reservado para Texto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107" name="Espaço Reservado para Texto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pt-BR" noProof="0"/>
              <a:t>Clique para editar os estilos de texto Mestres</a:t>
            </a:r>
          </a:p>
        </p:txBody>
      </p:sp>
      <p:sp>
        <p:nvSpPr>
          <p:cNvPr id="108" name="Espaço Reservado para Texto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109" name="Espaço Reservado para Texto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cxnSp>
        <p:nvCxnSpPr>
          <p:cNvPr id="8" name="Conector Re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tângu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47" name="Retângu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7" name="Retângu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9" name="Retângu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Espaço Reservado para Dat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707B6374-D19B-4EAC-B5EF-652507579787}" type="datetime4">
              <a:rPr lang="pt-BR" noProof="0" smtClean="0">
                <a:latin typeface="+mn-lt"/>
              </a:rPr>
              <a:t>24 de setembro de 2023</a:t>
            </a:fld>
            <a:endParaRPr lang="pt-BR" noProof="0">
              <a:latin typeface="+mn-lt"/>
            </a:endParaRPr>
          </a:p>
        </p:txBody>
      </p:sp>
      <p:sp>
        <p:nvSpPr>
          <p:cNvPr id="3" name="Espaço Reservado para Rodapé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pt-BR" noProof="0"/>
              <a:t>Análise Anual</a:t>
            </a:r>
            <a:endParaRPr lang="pt-BR" b="0" noProof="0"/>
          </a:p>
        </p:txBody>
      </p:sp>
      <p:sp>
        <p:nvSpPr>
          <p:cNvPr id="4" name="Espaço Reservado para o Número do Slide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2" name="Espaço Reservado para Títu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0" name="Espaço Reservado para Dat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D94B1CDD-2F73-47CA-A551-F85B4E632EE9}" type="datetime4">
              <a:rPr lang="pt-BR" noProof="0" smtClean="0">
                <a:latin typeface="+mn-lt"/>
              </a:rPr>
              <a:t>24 de setembro de 2023</a:t>
            </a:fld>
            <a:endParaRPr lang="pt-BR" noProof="0">
              <a:latin typeface="+mn-lt"/>
            </a:endParaRPr>
          </a:p>
        </p:txBody>
      </p:sp>
      <p:sp>
        <p:nvSpPr>
          <p:cNvPr id="31" name="Espaço Reservado para Rodapé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pt-BR" noProof="0"/>
              <a:t>Análise Anual</a:t>
            </a:r>
            <a:endParaRPr lang="pt-BR" b="0" noProof="0"/>
          </a:p>
        </p:txBody>
      </p:sp>
      <p:sp>
        <p:nvSpPr>
          <p:cNvPr id="32" name="Espaço reservado para o número do slide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pt-BR" dirty="0"/>
              <a:t>Modelagem de Sistemas</a:t>
            </a:r>
          </a:p>
        </p:txBody>
      </p:sp>
      <p:sp>
        <p:nvSpPr>
          <p:cNvPr id="3" name="Espaço Reservado para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pt-BR" dirty="0">
                <a:latin typeface="+mj-lt"/>
              </a:rPr>
              <a:t>Programador Back-</a:t>
            </a:r>
            <a:r>
              <a:rPr lang="pt-BR" dirty="0" err="1">
                <a:latin typeface="+mj-lt"/>
              </a:rPr>
              <a:t>End</a:t>
            </a:r>
            <a:endParaRPr lang="pt-BR" dirty="0"/>
          </a:p>
          <a:p>
            <a:pPr rtl="0"/>
            <a:r>
              <a:rPr lang="pt-BR" dirty="0"/>
              <a:t>Prof.: João Pereira</a:t>
            </a:r>
          </a:p>
          <a:p>
            <a:pPr rtl="0"/>
            <a:endParaRPr lang="pt-BR"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71550" y="571153"/>
            <a:ext cx="10000539" cy="610863"/>
          </a:xfrm>
        </p:spPr>
        <p:txBody>
          <a:bodyPr rtlCol="0"/>
          <a:lstStyle/>
          <a:p>
            <a:pPr rtl="0"/>
            <a:r>
              <a:rPr lang="pt-BR" dirty="0"/>
              <a:t>Diagrama de Casos de Uso - Atores</a:t>
            </a:r>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10</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pic>
        <p:nvPicPr>
          <p:cNvPr id="4" name="Imagem 3">
            <a:extLst>
              <a:ext uri="{FF2B5EF4-FFF2-40B4-BE49-F238E27FC236}">
                <a16:creationId xmlns:a16="http://schemas.microsoft.com/office/drawing/2014/main" id="{3E879817-4F66-4F10-A75F-97BC67D107A6}"/>
              </a:ext>
            </a:extLst>
          </p:cNvPr>
          <p:cNvPicPr>
            <a:picLocks noChangeAspect="1"/>
          </p:cNvPicPr>
          <p:nvPr/>
        </p:nvPicPr>
        <p:blipFill>
          <a:blip r:embed="rId3"/>
          <a:stretch>
            <a:fillRect/>
          </a:stretch>
        </p:blipFill>
        <p:spPr>
          <a:xfrm>
            <a:off x="3053457" y="1929626"/>
            <a:ext cx="5951736" cy="3208298"/>
          </a:xfrm>
          <a:prstGeom prst="rect">
            <a:avLst/>
          </a:prstGeom>
        </p:spPr>
      </p:pic>
    </p:spTree>
    <p:extLst>
      <p:ext uri="{BB962C8B-B14F-4D97-AF65-F5344CB8AC3E}">
        <p14:creationId xmlns:p14="http://schemas.microsoft.com/office/powerpoint/2010/main" val="85055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721615"/>
            <a:ext cx="10934700" cy="610863"/>
          </a:xfrm>
        </p:spPr>
        <p:txBody>
          <a:bodyPr rtlCol="0">
            <a:normAutofit fontScale="90000"/>
          </a:bodyPr>
          <a:lstStyle/>
          <a:p>
            <a:pPr rtl="0"/>
            <a:r>
              <a:rPr lang="pt-BR" dirty="0"/>
              <a:t>Diagrama de Casos de Uso</a:t>
            </a:r>
            <a:br>
              <a:rPr lang="pt-BR" dirty="0"/>
            </a:br>
            <a:r>
              <a:rPr lang="pt-BR" sz="3100" dirty="0"/>
              <a:t>Relacionamento entre Atores e Casos de Uso</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11</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971550" y="1576873"/>
            <a:ext cx="9907944" cy="2950038"/>
          </a:xfrm>
          <a:prstGeom prst="rect">
            <a:avLst/>
          </a:prstGeom>
          <a:noFill/>
        </p:spPr>
        <p:txBody>
          <a:bodyPr wrap="square" rtlCol="0">
            <a:spAutoFit/>
          </a:bodyPr>
          <a:lstStyle/>
          <a:p>
            <a:pPr>
              <a:lnSpc>
                <a:spcPct val="150000"/>
              </a:lnSpc>
            </a:pPr>
            <a:r>
              <a:rPr lang="pt-BR" dirty="0">
                <a:solidFill>
                  <a:schemeClr val="bg1"/>
                </a:solidFill>
              </a:rPr>
              <a:t>      </a:t>
            </a:r>
            <a:r>
              <a:rPr lang="pt-BR" b="1" dirty="0">
                <a:solidFill>
                  <a:schemeClr val="bg1"/>
                </a:solidFill>
              </a:rPr>
              <a:t>Associação: </a:t>
            </a:r>
            <a:r>
              <a:rPr lang="pt-BR" dirty="0">
                <a:solidFill>
                  <a:schemeClr val="bg1"/>
                </a:solidFill>
              </a:rPr>
              <a:t>indica a comunicação entre o Caso de Uso e o Ator.</a:t>
            </a: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p:txBody>
      </p:sp>
      <p:pic>
        <p:nvPicPr>
          <p:cNvPr id="8" name="Imagem 7">
            <a:extLst>
              <a:ext uri="{FF2B5EF4-FFF2-40B4-BE49-F238E27FC236}">
                <a16:creationId xmlns:a16="http://schemas.microsoft.com/office/drawing/2014/main" id="{D47D39CE-FF4D-41C2-A025-6D1B7780452F}"/>
              </a:ext>
            </a:extLst>
          </p:cNvPr>
          <p:cNvPicPr>
            <a:picLocks noChangeAspect="1"/>
          </p:cNvPicPr>
          <p:nvPr/>
        </p:nvPicPr>
        <p:blipFill>
          <a:blip r:embed="rId3"/>
          <a:stretch>
            <a:fillRect/>
          </a:stretch>
        </p:blipFill>
        <p:spPr>
          <a:xfrm>
            <a:off x="1233169" y="2379531"/>
            <a:ext cx="4288177" cy="1706694"/>
          </a:xfrm>
          <a:prstGeom prst="rect">
            <a:avLst/>
          </a:prstGeom>
        </p:spPr>
      </p:pic>
    </p:spTree>
    <p:extLst>
      <p:ext uri="{BB962C8B-B14F-4D97-AF65-F5344CB8AC3E}">
        <p14:creationId xmlns:p14="http://schemas.microsoft.com/office/powerpoint/2010/main" val="278731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721615"/>
            <a:ext cx="10934700" cy="610863"/>
          </a:xfrm>
        </p:spPr>
        <p:txBody>
          <a:bodyPr rtlCol="0">
            <a:normAutofit fontScale="90000"/>
          </a:bodyPr>
          <a:lstStyle/>
          <a:p>
            <a:pPr rtl="0"/>
            <a:r>
              <a:rPr lang="pt-BR" dirty="0"/>
              <a:t>Diagrama de Casos de Uso</a:t>
            </a:r>
            <a:br>
              <a:rPr lang="pt-BR" dirty="0"/>
            </a:br>
            <a:r>
              <a:rPr lang="pt-BR" sz="3100" dirty="0"/>
              <a:t>Relacionamento entre Atores e Casos de Uso</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12</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971550" y="1576873"/>
            <a:ext cx="9907944" cy="2950038"/>
          </a:xfrm>
          <a:prstGeom prst="rect">
            <a:avLst/>
          </a:prstGeom>
          <a:noFill/>
        </p:spPr>
        <p:txBody>
          <a:bodyPr wrap="square" rtlCol="0">
            <a:spAutoFit/>
          </a:bodyPr>
          <a:lstStyle/>
          <a:p>
            <a:pPr>
              <a:lnSpc>
                <a:spcPct val="150000"/>
              </a:lnSpc>
            </a:pPr>
            <a:r>
              <a:rPr lang="pt-BR" dirty="0">
                <a:solidFill>
                  <a:schemeClr val="bg1"/>
                </a:solidFill>
              </a:rPr>
              <a:t>     </a:t>
            </a:r>
            <a:r>
              <a:rPr lang="pt-BR" b="1" dirty="0">
                <a:solidFill>
                  <a:schemeClr val="bg1"/>
                </a:solidFill>
              </a:rPr>
              <a:t>Generalização: </a:t>
            </a:r>
            <a:r>
              <a:rPr lang="pt-BR" dirty="0">
                <a:solidFill>
                  <a:schemeClr val="bg1"/>
                </a:solidFill>
              </a:rPr>
              <a:t>representa a herança.</a:t>
            </a: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p:txBody>
      </p:sp>
      <p:pic>
        <p:nvPicPr>
          <p:cNvPr id="4" name="Imagem 3">
            <a:extLst>
              <a:ext uri="{FF2B5EF4-FFF2-40B4-BE49-F238E27FC236}">
                <a16:creationId xmlns:a16="http://schemas.microsoft.com/office/drawing/2014/main" id="{7A7D2B28-5E09-46A6-8B79-6E1B262F0D43}"/>
              </a:ext>
            </a:extLst>
          </p:cNvPr>
          <p:cNvPicPr>
            <a:picLocks noChangeAspect="1"/>
          </p:cNvPicPr>
          <p:nvPr/>
        </p:nvPicPr>
        <p:blipFill>
          <a:blip r:embed="rId3"/>
          <a:stretch>
            <a:fillRect/>
          </a:stretch>
        </p:blipFill>
        <p:spPr>
          <a:xfrm>
            <a:off x="3917478" y="2217063"/>
            <a:ext cx="4016088" cy="4115157"/>
          </a:xfrm>
          <a:prstGeom prst="rect">
            <a:avLst/>
          </a:prstGeom>
        </p:spPr>
      </p:pic>
    </p:spTree>
    <p:extLst>
      <p:ext uri="{BB962C8B-B14F-4D97-AF65-F5344CB8AC3E}">
        <p14:creationId xmlns:p14="http://schemas.microsoft.com/office/powerpoint/2010/main" val="42083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721615"/>
            <a:ext cx="10934700" cy="610863"/>
          </a:xfrm>
        </p:spPr>
        <p:txBody>
          <a:bodyPr rtlCol="0">
            <a:normAutofit fontScale="90000"/>
          </a:bodyPr>
          <a:lstStyle/>
          <a:p>
            <a:pPr rtl="0"/>
            <a:r>
              <a:rPr lang="pt-BR" dirty="0"/>
              <a:t>Diagrama de Casos de Uso</a:t>
            </a:r>
            <a:br>
              <a:rPr lang="pt-BR" dirty="0"/>
            </a:br>
            <a:r>
              <a:rPr lang="pt-BR" sz="3100" dirty="0"/>
              <a:t>Relacionamento entre Casos de Uso</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13</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971550" y="1576873"/>
            <a:ext cx="9907944" cy="2950038"/>
          </a:xfrm>
          <a:prstGeom prst="rect">
            <a:avLst/>
          </a:prstGeom>
          <a:noFill/>
        </p:spPr>
        <p:txBody>
          <a:bodyPr wrap="square" rtlCol="0">
            <a:spAutoFit/>
          </a:bodyPr>
          <a:lstStyle/>
          <a:p>
            <a:pPr>
              <a:lnSpc>
                <a:spcPct val="150000"/>
              </a:lnSpc>
            </a:pPr>
            <a:r>
              <a:rPr lang="pt-BR" dirty="0">
                <a:solidFill>
                  <a:schemeClr val="bg1"/>
                </a:solidFill>
              </a:rPr>
              <a:t>     </a:t>
            </a:r>
            <a:r>
              <a:rPr lang="pt-BR" b="1" dirty="0">
                <a:solidFill>
                  <a:schemeClr val="bg1"/>
                </a:solidFill>
              </a:rPr>
              <a:t>Generalização: </a:t>
            </a:r>
            <a:r>
              <a:rPr lang="pt-BR" dirty="0">
                <a:solidFill>
                  <a:schemeClr val="bg1"/>
                </a:solidFill>
              </a:rPr>
              <a:t>representa a herança.</a:t>
            </a: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p:txBody>
      </p:sp>
      <p:pic>
        <p:nvPicPr>
          <p:cNvPr id="4" name="Imagem 3">
            <a:extLst>
              <a:ext uri="{FF2B5EF4-FFF2-40B4-BE49-F238E27FC236}">
                <a16:creationId xmlns:a16="http://schemas.microsoft.com/office/drawing/2014/main" id="{2F93D93D-D7BE-41B8-9A23-63AB3880084F}"/>
              </a:ext>
            </a:extLst>
          </p:cNvPr>
          <p:cNvPicPr>
            <a:picLocks noChangeAspect="1"/>
          </p:cNvPicPr>
          <p:nvPr/>
        </p:nvPicPr>
        <p:blipFill>
          <a:blip r:embed="rId3"/>
          <a:stretch>
            <a:fillRect/>
          </a:stretch>
        </p:blipFill>
        <p:spPr>
          <a:xfrm>
            <a:off x="1233170" y="2413496"/>
            <a:ext cx="6302286" cy="3193057"/>
          </a:xfrm>
          <a:prstGeom prst="rect">
            <a:avLst/>
          </a:prstGeom>
        </p:spPr>
      </p:pic>
    </p:spTree>
    <p:extLst>
      <p:ext uri="{BB962C8B-B14F-4D97-AF65-F5344CB8AC3E}">
        <p14:creationId xmlns:p14="http://schemas.microsoft.com/office/powerpoint/2010/main" val="2054394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721615"/>
            <a:ext cx="10934700" cy="610863"/>
          </a:xfrm>
        </p:spPr>
        <p:txBody>
          <a:bodyPr rtlCol="0">
            <a:normAutofit fontScale="90000"/>
          </a:bodyPr>
          <a:lstStyle/>
          <a:p>
            <a:pPr rtl="0"/>
            <a:r>
              <a:rPr lang="pt-BR" dirty="0"/>
              <a:t>Diagrama de Casos de Uso</a:t>
            </a:r>
            <a:br>
              <a:rPr lang="pt-BR" dirty="0"/>
            </a:br>
            <a:r>
              <a:rPr lang="pt-BR" sz="3100" dirty="0"/>
              <a:t>Relacionamento entre Casos de Uso</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14</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971550" y="1576873"/>
            <a:ext cx="9907944" cy="2950038"/>
          </a:xfrm>
          <a:prstGeom prst="rect">
            <a:avLst/>
          </a:prstGeom>
          <a:noFill/>
        </p:spPr>
        <p:txBody>
          <a:bodyPr wrap="square" rtlCol="0">
            <a:spAutoFit/>
          </a:bodyPr>
          <a:lstStyle/>
          <a:p>
            <a:pPr>
              <a:lnSpc>
                <a:spcPct val="150000"/>
              </a:lnSpc>
            </a:pPr>
            <a:r>
              <a:rPr lang="pt-BR" dirty="0">
                <a:solidFill>
                  <a:schemeClr val="bg1"/>
                </a:solidFill>
              </a:rPr>
              <a:t>     </a:t>
            </a:r>
            <a:r>
              <a:rPr lang="pt-BR" b="1" dirty="0">
                <a:solidFill>
                  <a:schemeClr val="bg1"/>
                </a:solidFill>
              </a:rPr>
              <a:t>Dependência: </a:t>
            </a:r>
            <a:r>
              <a:rPr lang="pt-BR" dirty="0">
                <a:solidFill>
                  <a:schemeClr val="bg1"/>
                </a:solidFill>
              </a:rPr>
              <a:t>indica que um Caso de Uso depende da conclusão de outro para ser executado.</a:t>
            </a: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p:txBody>
      </p:sp>
      <p:pic>
        <p:nvPicPr>
          <p:cNvPr id="4" name="Imagem 3">
            <a:extLst>
              <a:ext uri="{FF2B5EF4-FFF2-40B4-BE49-F238E27FC236}">
                <a16:creationId xmlns:a16="http://schemas.microsoft.com/office/drawing/2014/main" id="{E697874F-3436-49B9-9386-29E59BA770E5}"/>
              </a:ext>
            </a:extLst>
          </p:cNvPr>
          <p:cNvPicPr>
            <a:picLocks noChangeAspect="1"/>
          </p:cNvPicPr>
          <p:nvPr/>
        </p:nvPicPr>
        <p:blipFill>
          <a:blip r:embed="rId3"/>
          <a:stretch>
            <a:fillRect/>
          </a:stretch>
        </p:blipFill>
        <p:spPr>
          <a:xfrm>
            <a:off x="4194645" y="2487792"/>
            <a:ext cx="3802710" cy="3177815"/>
          </a:xfrm>
          <a:prstGeom prst="rect">
            <a:avLst/>
          </a:prstGeom>
        </p:spPr>
      </p:pic>
    </p:spTree>
    <p:extLst>
      <p:ext uri="{BB962C8B-B14F-4D97-AF65-F5344CB8AC3E}">
        <p14:creationId xmlns:p14="http://schemas.microsoft.com/office/powerpoint/2010/main" val="758752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721615"/>
            <a:ext cx="10934700" cy="610863"/>
          </a:xfrm>
        </p:spPr>
        <p:txBody>
          <a:bodyPr rtlCol="0">
            <a:normAutofit fontScale="90000"/>
          </a:bodyPr>
          <a:lstStyle/>
          <a:p>
            <a:pPr rtl="0"/>
            <a:r>
              <a:rPr lang="pt-BR" dirty="0"/>
              <a:t>Diagrama de Casos de Uso</a:t>
            </a:r>
            <a:br>
              <a:rPr lang="pt-BR" dirty="0"/>
            </a:br>
            <a:r>
              <a:rPr lang="pt-BR" sz="3100" dirty="0"/>
              <a:t>Relacionamento entre Casos de Uso</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15</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971550" y="1576873"/>
            <a:ext cx="9907944" cy="2950038"/>
          </a:xfrm>
          <a:prstGeom prst="rect">
            <a:avLst/>
          </a:prstGeom>
          <a:noFill/>
        </p:spPr>
        <p:txBody>
          <a:bodyPr wrap="square" rtlCol="0">
            <a:spAutoFit/>
          </a:bodyPr>
          <a:lstStyle/>
          <a:p>
            <a:pPr>
              <a:lnSpc>
                <a:spcPct val="150000"/>
              </a:lnSpc>
            </a:pPr>
            <a:r>
              <a:rPr lang="pt-BR" dirty="0">
                <a:solidFill>
                  <a:schemeClr val="bg1"/>
                </a:solidFill>
              </a:rPr>
              <a:t>     </a:t>
            </a:r>
            <a:r>
              <a:rPr lang="pt-BR" b="1" dirty="0">
                <a:solidFill>
                  <a:schemeClr val="bg1"/>
                </a:solidFill>
              </a:rPr>
              <a:t>Inclusão: </a:t>
            </a:r>
            <a:r>
              <a:rPr lang="pt-BR" dirty="0">
                <a:solidFill>
                  <a:schemeClr val="bg1"/>
                </a:solidFill>
              </a:rPr>
              <a:t>indica que um Caso de Uso utiliza outro caso de uso em sua execução.</a:t>
            </a: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p:txBody>
      </p:sp>
      <p:pic>
        <p:nvPicPr>
          <p:cNvPr id="10" name="Imagem 9">
            <a:extLst>
              <a:ext uri="{FF2B5EF4-FFF2-40B4-BE49-F238E27FC236}">
                <a16:creationId xmlns:a16="http://schemas.microsoft.com/office/drawing/2014/main" id="{E3F09723-7474-4192-9905-401B07625F26}"/>
              </a:ext>
            </a:extLst>
          </p:cNvPr>
          <p:cNvPicPr>
            <a:picLocks noChangeAspect="1"/>
          </p:cNvPicPr>
          <p:nvPr/>
        </p:nvPicPr>
        <p:blipFill>
          <a:blip r:embed="rId3"/>
          <a:stretch>
            <a:fillRect/>
          </a:stretch>
        </p:blipFill>
        <p:spPr>
          <a:xfrm>
            <a:off x="1494789" y="2742594"/>
            <a:ext cx="8283658" cy="2179509"/>
          </a:xfrm>
          <a:prstGeom prst="rect">
            <a:avLst/>
          </a:prstGeom>
        </p:spPr>
      </p:pic>
    </p:spTree>
    <p:extLst>
      <p:ext uri="{BB962C8B-B14F-4D97-AF65-F5344CB8AC3E}">
        <p14:creationId xmlns:p14="http://schemas.microsoft.com/office/powerpoint/2010/main" val="1772725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721615"/>
            <a:ext cx="10934700" cy="610863"/>
          </a:xfrm>
        </p:spPr>
        <p:txBody>
          <a:bodyPr rtlCol="0">
            <a:normAutofit fontScale="90000"/>
          </a:bodyPr>
          <a:lstStyle/>
          <a:p>
            <a:pPr rtl="0"/>
            <a:r>
              <a:rPr lang="pt-BR" dirty="0"/>
              <a:t>Diagrama de Casos de Uso</a:t>
            </a:r>
            <a:br>
              <a:rPr lang="pt-BR" dirty="0"/>
            </a:br>
            <a:r>
              <a:rPr lang="pt-BR" sz="3100" dirty="0"/>
              <a:t>Relacionamento entre Casos de Uso</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16</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781050" y="1358670"/>
            <a:ext cx="9907944" cy="3365537"/>
          </a:xfrm>
          <a:prstGeom prst="rect">
            <a:avLst/>
          </a:prstGeom>
          <a:noFill/>
        </p:spPr>
        <p:txBody>
          <a:bodyPr wrap="square" rtlCol="0">
            <a:spAutoFit/>
          </a:bodyPr>
          <a:lstStyle/>
          <a:p>
            <a:pPr>
              <a:lnSpc>
                <a:spcPct val="150000"/>
              </a:lnSpc>
            </a:pPr>
            <a:r>
              <a:rPr lang="pt-BR" dirty="0">
                <a:solidFill>
                  <a:schemeClr val="bg1"/>
                </a:solidFill>
              </a:rPr>
              <a:t>     </a:t>
            </a:r>
            <a:r>
              <a:rPr lang="pt-BR" b="1" dirty="0">
                <a:solidFill>
                  <a:schemeClr val="bg1"/>
                </a:solidFill>
              </a:rPr>
              <a:t>Extensão: </a:t>
            </a:r>
            <a:r>
              <a:rPr lang="pt-BR" dirty="0">
                <a:solidFill>
                  <a:schemeClr val="bg1"/>
                </a:solidFill>
              </a:rPr>
              <a:t>indica que um Caso de Uso amplia o significado de outro. O caso de uso de extensão pode ou não ser executado.</a:t>
            </a: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p:txBody>
      </p:sp>
      <p:pic>
        <p:nvPicPr>
          <p:cNvPr id="4" name="Imagem 3">
            <a:extLst>
              <a:ext uri="{FF2B5EF4-FFF2-40B4-BE49-F238E27FC236}">
                <a16:creationId xmlns:a16="http://schemas.microsoft.com/office/drawing/2014/main" id="{6AE4DA4B-8302-4E47-ADBC-AC19DFAD55EE}"/>
              </a:ext>
            </a:extLst>
          </p:cNvPr>
          <p:cNvPicPr>
            <a:picLocks noChangeAspect="1"/>
          </p:cNvPicPr>
          <p:nvPr/>
        </p:nvPicPr>
        <p:blipFill>
          <a:blip r:embed="rId3"/>
          <a:stretch>
            <a:fillRect/>
          </a:stretch>
        </p:blipFill>
        <p:spPr>
          <a:xfrm>
            <a:off x="1783693" y="2176345"/>
            <a:ext cx="8283658" cy="4054191"/>
          </a:xfrm>
          <a:prstGeom prst="rect">
            <a:avLst/>
          </a:prstGeom>
        </p:spPr>
      </p:pic>
    </p:spTree>
    <p:extLst>
      <p:ext uri="{BB962C8B-B14F-4D97-AF65-F5344CB8AC3E}">
        <p14:creationId xmlns:p14="http://schemas.microsoft.com/office/powerpoint/2010/main" val="2006117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721615"/>
            <a:ext cx="10934700" cy="610863"/>
          </a:xfrm>
        </p:spPr>
        <p:txBody>
          <a:bodyPr rtlCol="0">
            <a:normAutofit fontScale="90000"/>
          </a:bodyPr>
          <a:lstStyle/>
          <a:p>
            <a:pPr rtl="0"/>
            <a:r>
              <a:rPr lang="pt-BR" dirty="0"/>
              <a:t>Diagrama de Casos de Uso</a:t>
            </a:r>
            <a:br>
              <a:rPr lang="pt-BR" dirty="0"/>
            </a:br>
            <a:r>
              <a:rPr lang="pt-BR" sz="3100" dirty="0"/>
              <a:t>Estruturação</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17</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781050" y="1498630"/>
            <a:ext cx="9907944" cy="5027530"/>
          </a:xfrm>
          <a:prstGeom prst="rect">
            <a:avLst/>
          </a:prstGeom>
          <a:noFill/>
        </p:spPr>
        <p:txBody>
          <a:bodyPr wrap="square" rtlCol="0">
            <a:spAutoFit/>
          </a:bodyPr>
          <a:lstStyle/>
          <a:p>
            <a:pPr>
              <a:lnSpc>
                <a:spcPct val="150000"/>
              </a:lnSpc>
            </a:pPr>
            <a:r>
              <a:rPr lang="pt-BR" dirty="0">
                <a:solidFill>
                  <a:schemeClr val="bg1"/>
                </a:solidFill>
              </a:rPr>
              <a:t>     Para uma boa estrutura de um UC (Use Case – Caso de Uso), este precisa:</a:t>
            </a:r>
          </a:p>
          <a:p>
            <a:pPr>
              <a:lnSpc>
                <a:spcPct val="150000"/>
              </a:lnSpc>
            </a:pPr>
            <a:endParaRPr lang="pt-BR" dirty="0">
              <a:solidFill>
                <a:schemeClr val="bg1"/>
              </a:solidFill>
            </a:endParaRPr>
          </a:p>
          <a:p>
            <a:pPr>
              <a:lnSpc>
                <a:spcPct val="150000"/>
              </a:lnSpc>
            </a:pPr>
            <a:r>
              <a:rPr lang="pt-BR" dirty="0">
                <a:solidFill>
                  <a:schemeClr val="bg1"/>
                </a:solidFill>
              </a:rPr>
              <a:t>	- ter como objetivo comunicar uma visão fixa dos UCs do sistema;</a:t>
            </a:r>
          </a:p>
          <a:p>
            <a:pPr>
              <a:lnSpc>
                <a:spcPct val="150000"/>
              </a:lnSpc>
            </a:pPr>
            <a:r>
              <a:rPr lang="pt-BR" dirty="0">
                <a:solidFill>
                  <a:schemeClr val="bg1"/>
                </a:solidFill>
              </a:rPr>
              <a:t>	- conter apenas UCs e atores essenciais à compreensão do Sistema;</a:t>
            </a:r>
          </a:p>
          <a:p>
            <a:pPr>
              <a:lnSpc>
                <a:spcPct val="150000"/>
              </a:lnSpc>
            </a:pPr>
            <a:r>
              <a:rPr lang="pt-BR" dirty="0">
                <a:solidFill>
                  <a:schemeClr val="bg1"/>
                </a:solidFill>
              </a:rPr>
              <a:t>	- detalhar seu nível de abstração;</a:t>
            </a:r>
          </a:p>
          <a:p>
            <a:pPr>
              <a:lnSpc>
                <a:spcPct val="150000"/>
              </a:lnSpc>
            </a:pPr>
            <a:r>
              <a:rPr lang="pt-BR" dirty="0">
                <a:solidFill>
                  <a:schemeClr val="bg1"/>
                </a:solidFill>
              </a:rPr>
              <a:t>	- não ser minimalista, ou seja, não ocultar informações importantes para o entendimento.</a:t>
            </a: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a:p>
            <a:pPr>
              <a:lnSpc>
                <a:spcPct val="150000"/>
              </a:lnSpc>
            </a:pPr>
            <a:endParaRPr lang="pt-BR" dirty="0">
              <a:solidFill>
                <a:schemeClr val="bg1"/>
              </a:solidFill>
            </a:endParaRPr>
          </a:p>
        </p:txBody>
      </p:sp>
    </p:spTree>
    <p:extLst>
      <p:ext uri="{BB962C8B-B14F-4D97-AF65-F5344CB8AC3E}">
        <p14:creationId xmlns:p14="http://schemas.microsoft.com/office/powerpoint/2010/main" val="254392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721615"/>
            <a:ext cx="10934700" cy="610863"/>
          </a:xfrm>
        </p:spPr>
        <p:txBody>
          <a:bodyPr rtlCol="0">
            <a:normAutofit fontScale="90000"/>
          </a:bodyPr>
          <a:lstStyle/>
          <a:p>
            <a:pPr rtl="0"/>
            <a:r>
              <a:rPr lang="pt-BR" dirty="0"/>
              <a:t>Diagrama de Casos de Uso</a:t>
            </a:r>
            <a:br>
              <a:rPr lang="pt-BR" dirty="0"/>
            </a:br>
            <a:r>
              <a:rPr lang="pt-BR" sz="3100" dirty="0"/>
              <a:t>Estruturação</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18</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781050" y="1498630"/>
            <a:ext cx="10816901" cy="5027530"/>
          </a:xfrm>
          <a:prstGeom prst="rect">
            <a:avLst/>
          </a:prstGeom>
          <a:noFill/>
        </p:spPr>
        <p:txBody>
          <a:bodyPr wrap="square" rtlCol="0">
            <a:spAutoFit/>
          </a:bodyPr>
          <a:lstStyle/>
          <a:p>
            <a:pPr algn="just">
              <a:lnSpc>
                <a:spcPct val="150000"/>
              </a:lnSpc>
            </a:pPr>
            <a:r>
              <a:rPr lang="pt-BR" dirty="0">
                <a:solidFill>
                  <a:schemeClr val="bg1"/>
                </a:solidFill>
              </a:rPr>
              <a:t>     Ao definir um Caso de Uso, deve-se:</a:t>
            </a:r>
          </a:p>
          <a:p>
            <a:pPr algn="just">
              <a:lnSpc>
                <a:spcPct val="150000"/>
              </a:lnSpc>
            </a:pPr>
            <a:endParaRPr lang="pt-BR" dirty="0">
              <a:solidFill>
                <a:schemeClr val="bg1"/>
              </a:solidFill>
            </a:endParaRPr>
          </a:p>
          <a:p>
            <a:pPr algn="just">
              <a:lnSpc>
                <a:spcPct val="150000"/>
              </a:lnSpc>
            </a:pPr>
            <a:r>
              <a:rPr lang="pt-BR" dirty="0">
                <a:solidFill>
                  <a:schemeClr val="bg1"/>
                </a:solidFill>
              </a:rPr>
              <a:t>	- dar um nome que possibilite a identificação de seu propósito;</a:t>
            </a:r>
          </a:p>
          <a:p>
            <a:pPr algn="just">
              <a:lnSpc>
                <a:spcPct val="150000"/>
              </a:lnSpc>
            </a:pPr>
            <a:r>
              <a:rPr lang="pt-BR" dirty="0">
                <a:solidFill>
                  <a:schemeClr val="bg1"/>
                </a:solidFill>
              </a:rPr>
              <a:t>	- distribuir ao máximo os elementos para evitar o cruzamento de linhas;</a:t>
            </a:r>
          </a:p>
          <a:p>
            <a:pPr algn="just">
              <a:lnSpc>
                <a:spcPct val="150000"/>
              </a:lnSpc>
            </a:pPr>
            <a:r>
              <a:rPr lang="pt-BR" dirty="0">
                <a:solidFill>
                  <a:schemeClr val="bg1"/>
                </a:solidFill>
              </a:rPr>
              <a:t>	- organizar os elementos no espaço do UC para que os comportamentos e papeis relacionados estejam próximos fisicamente;</a:t>
            </a:r>
          </a:p>
          <a:p>
            <a:pPr algn="just">
              <a:lnSpc>
                <a:spcPct val="150000"/>
              </a:lnSpc>
            </a:pPr>
            <a:r>
              <a:rPr lang="pt-BR" dirty="0">
                <a:solidFill>
                  <a:schemeClr val="bg1"/>
                </a:solidFill>
              </a:rPr>
              <a:t>	- usar notas e cores como indicações visuais e para chamar a atenção para itens importantes do diagrama;</a:t>
            </a:r>
          </a:p>
          <a:p>
            <a:pPr algn="just">
              <a:lnSpc>
                <a:spcPct val="150000"/>
              </a:lnSpc>
            </a:pPr>
            <a:r>
              <a:rPr lang="pt-BR" dirty="0">
                <a:solidFill>
                  <a:schemeClr val="bg1"/>
                </a:solidFill>
              </a:rPr>
              <a:t>	- ser objetivo ao documentar vários tipos de relacionamentos. Caso hajam relacionamentos de inclusão e extensão complicados, estes deverão ser separados em outro diagrama para facilitar o entendimento.</a:t>
            </a:r>
          </a:p>
          <a:p>
            <a:pPr>
              <a:lnSpc>
                <a:spcPct val="150000"/>
              </a:lnSpc>
            </a:pPr>
            <a:endParaRPr lang="pt-BR" dirty="0">
              <a:solidFill>
                <a:schemeClr val="bg1"/>
              </a:solidFill>
            </a:endParaRPr>
          </a:p>
        </p:txBody>
      </p:sp>
    </p:spTree>
    <p:extLst>
      <p:ext uri="{BB962C8B-B14F-4D97-AF65-F5344CB8AC3E}">
        <p14:creationId xmlns:p14="http://schemas.microsoft.com/office/powerpoint/2010/main" val="154891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721615"/>
            <a:ext cx="10934700" cy="610863"/>
          </a:xfrm>
        </p:spPr>
        <p:txBody>
          <a:bodyPr rtlCol="0">
            <a:normAutofit fontScale="90000"/>
          </a:bodyPr>
          <a:lstStyle/>
          <a:p>
            <a:pPr rtl="0"/>
            <a:r>
              <a:rPr lang="pt-BR" dirty="0"/>
              <a:t>Diagrama de Casos de Uso</a:t>
            </a:r>
            <a:br>
              <a:rPr lang="pt-BR" dirty="0"/>
            </a:br>
            <a:r>
              <a:rPr lang="pt-BR" sz="3100" dirty="0"/>
              <a:t>Dicas</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19</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781050" y="1498630"/>
            <a:ext cx="10816901" cy="3781035"/>
          </a:xfrm>
          <a:prstGeom prst="rect">
            <a:avLst/>
          </a:prstGeom>
          <a:noFill/>
        </p:spPr>
        <p:txBody>
          <a:bodyPr wrap="square" rtlCol="0">
            <a:spAutoFit/>
          </a:bodyPr>
          <a:lstStyle/>
          <a:p>
            <a:pPr algn="just">
              <a:lnSpc>
                <a:spcPct val="150000"/>
              </a:lnSpc>
            </a:pPr>
            <a:r>
              <a:rPr lang="pt-BR" dirty="0">
                <a:solidFill>
                  <a:schemeClr val="bg1"/>
                </a:solidFill>
              </a:rPr>
              <a:t>     Como identificar atores?</a:t>
            </a:r>
          </a:p>
          <a:p>
            <a:pPr algn="just">
              <a:lnSpc>
                <a:spcPct val="150000"/>
              </a:lnSpc>
            </a:pPr>
            <a:endParaRPr lang="pt-BR" dirty="0">
              <a:solidFill>
                <a:schemeClr val="bg1"/>
              </a:solidFill>
            </a:endParaRPr>
          </a:p>
          <a:p>
            <a:pPr algn="just">
              <a:lnSpc>
                <a:spcPct val="150000"/>
              </a:lnSpc>
            </a:pPr>
            <a:r>
              <a:rPr lang="pt-BR" dirty="0">
                <a:solidFill>
                  <a:schemeClr val="bg1"/>
                </a:solidFill>
              </a:rPr>
              <a:t>	</a:t>
            </a:r>
            <a:r>
              <a:rPr lang="pt-BR" b="1" dirty="0">
                <a:solidFill>
                  <a:schemeClr val="bg1"/>
                </a:solidFill>
              </a:rPr>
              <a:t>Ator Principal: </a:t>
            </a:r>
            <a:r>
              <a:rPr lang="pt-BR" dirty="0">
                <a:solidFill>
                  <a:schemeClr val="bg1"/>
                </a:solidFill>
              </a:rPr>
              <a:t>interagem diretamente com o Sistema.</a:t>
            </a:r>
          </a:p>
          <a:p>
            <a:pPr algn="just">
              <a:lnSpc>
                <a:spcPct val="150000"/>
              </a:lnSpc>
            </a:pPr>
            <a:r>
              <a:rPr lang="pt-BR" dirty="0">
                <a:solidFill>
                  <a:schemeClr val="bg1"/>
                </a:solidFill>
              </a:rPr>
              <a:t>	</a:t>
            </a:r>
            <a:r>
              <a:rPr lang="pt-BR" b="1" dirty="0">
                <a:solidFill>
                  <a:schemeClr val="bg1"/>
                </a:solidFill>
              </a:rPr>
              <a:t>Ator Secundário: </a:t>
            </a:r>
            <a:r>
              <a:rPr lang="pt-BR" dirty="0">
                <a:solidFill>
                  <a:schemeClr val="bg1"/>
                </a:solidFill>
              </a:rPr>
              <a:t>interagem com os outros atores.</a:t>
            </a:r>
          </a:p>
          <a:p>
            <a:pPr>
              <a:lnSpc>
                <a:spcPct val="150000"/>
              </a:lnSpc>
            </a:pPr>
            <a:endParaRPr lang="pt-BR" dirty="0">
              <a:solidFill>
                <a:schemeClr val="bg1"/>
              </a:solidFill>
            </a:endParaRPr>
          </a:p>
          <a:p>
            <a:pPr>
              <a:lnSpc>
                <a:spcPct val="150000"/>
              </a:lnSpc>
            </a:pPr>
            <a:r>
              <a:rPr lang="pt-BR" dirty="0">
                <a:solidFill>
                  <a:schemeClr val="bg1"/>
                </a:solidFill>
              </a:rPr>
              <a:t>     Como identificar os Casos de Uso?</a:t>
            </a:r>
          </a:p>
          <a:p>
            <a:pPr>
              <a:lnSpc>
                <a:spcPct val="150000"/>
              </a:lnSpc>
            </a:pPr>
            <a:endParaRPr lang="pt-BR" dirty="0">
              <a:solidFill>
                <a:schemeClr val="bg1"/>
              </a:solidFill>
            </a:endParaRPr>
          </a:p>
          <a:p>
            <a:pPr>
              <a:lnSpc>
                <a:spcPct val="150000"/>
              </a:lnSpc>
            </a:pPr>
            <a:r>
              <a:rPr lang="pt-BR" dirty="0">
                <a:solidFill>
                  <a:schemeClr val="bg1"/>
                </a:solidFill>
              </a:rPr>
              <a:t>	Analisar os requisitos do Sistema em busca dos grandes eventos que ocorrem no mundo real e que originam a interação entre um ator e o Sistema.</a:t>
            </a:r>
          </a:p>
        </p:txBody>
      </p:sp>
    </p:spTree>
    <p:extLst>
      <p:ext uri="{BB962C8B-B14F-4D97-AF65-F5344CB8AC3E}">
        <p14:creationId xmlns:p14="http://schemas.microsoft.com/office/powerpoint/2010/main" val="304539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71550" y="692451"/>
            <a:ext cx="10000539" cy="610863"/>
          </a:xfrm>
        </p:spPr>
        <p:txBody>
          <a:bodyPr rtlCol="0">
            <a:normAutofit fontScale="90000"/>
          </a:bodyPr>
          <a:lstStyle/>
          <a:p>
            <a:pPr rtl="0"/>
            <a:r>
              <a:rPr lang="pt-BR" dirty="0"/>
              <a:t>Ferramentas CASE</a:t>
            </a:r>
            <a:br>
              <a:rPr lang="pt-BR" dirty="0"/>
            </a:br>
            <a:r>
              <a:rPr lang="pt-BR" sz="2700" dirty="0"/>
              <a:t>(Engenharia de Software com Auxílio Computacional)</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2</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8" name="CaixaDeTexto 7">
            <a:extLst>
              <a:ext uri="{FF2B5EF4-FFF2-40B4-BE49-F238E27FC236}">
                <a16:creationId xmlns:a16="http://schemas.microsoft.com/office/drawing/2014/main" id="{733AB92A-CF74-4728-AE43-C0D47F91E480}"/>
              </a:ext>
            </a:extLst>
          </p:cNvPr>
          <p:cNvSpPr txBox="1"/>
          <p:nvPr/>
        </p:nvSpPr>
        <p:spPr>
          <a:xfrm>
            <a:off x="971550" y="1454953"/>
            <a:ext cx="10565130" cy="4247317"/>
          </a:xfrm>
          <a:prstGeom prst="rect">
            <a:avLst/>
          </a:prstGeom>
          <a:noFill/>
        </p:spPr>
        <p:txBody>
          <a:bodyPr wrap="square" rtlCol="0">
            <a:spAutoFit/>
          </a:bodyPr>
          <a:lstStyle/>
          <a:p>
            <a:pPr algn="just"/>
            <a:r>
              <a:rPr lang="pt-BR" dirty="0">
                <a:solidFill>
                  <a:schemeClr val="bg1"/>
                </a:solidFill>
              </a:rPr>
              <a:t>	São softwares projetados para auxiliar no desenvolvimento de Sistemas. Fornecem um conjunto de funcionalidades e recursos que auxiliam os desenvolvedores e os engenheiros de sistemas em várias etapas do ciclo de vida de Software. Usadas para a automatização de tarefas, melhora da produtividade, garantia da qualidade e torna mais fácil a colaboração nos projetos de desenvolvimento de sistemas.</a:t>
            </a:r>
          </a:p>
          <a:p>
            <a:pPr algn="just"/>
            <a:r>
              <a:rPr lang="pt-BR" dirty="0">
                <a:solidFill>
                  <a:schemeClr val="bg1"/>
                </a:solidFill>
              </a:rPr>
              <a:t>	Algumas principais funcionalidades das ferramentas CASE:</a:t>
            </a:r>
          </a:p>
          <a:p>
            <a:pPr algn="just"/>
            <a:endParaRPr lang="pt-BR" dirty="0">
              <a:solidFill>
                <a:schemeClr val="bg1"/>
              </a:solidFill>
            </a:endParaRPr>
          </a:p>
          <a:p>
            <a:pPr algn="just"/>
            <a:r>
              <a:rPr lang="pt-BR" dirty="0">
                <a:solidFill>
                  <a:schemeClr val="bg1"/>
                </a:solidFill>
              </a:rPr>
              <a:t>	</a:t>
            </a:r>
            <a:r>
              <a:rPr lang="pt-BR" b="1" dirty="0">
                <a:solidFill>
                  <a:schemeClr val="bg1"/>
                </a:solidFill>
              </a:rPr>
              <a:t>1. Modelagem de Software: a</a:t>
            </a:r>
            <a:r>
              <a:rPr lang="pt-BR" dirty="0">
                <a:solidFill>
                  <a:schemeClr val="bg1"/>
                </a:solidFill>
              </a:rPr>
              <a:t>s ferramentas CASE permitem criar modelos visuais que representam os aspectos estruturais e comportamentais de um sistema, incluindo diagramas de classes, diagramas de casos de uso e muitos outros tipos de diagramas.</a:t>
            </a:r>
          </a:p>
          <a:p>
            <a:pPr algn="just"/>
            <a:r>
              <a:rPr lang="pt-BR" dirty="0">
                <a:solidFill>
                  <a:schemeClr val="bg1"/>
                </a:solidFill>
              </a:rPr>
              <a:t>	</a:t>
            </a:r>
            <a:r>
              <a:rPr lang="pt-BR" b="1" dirty="0">
                <a:solidFill>
                  <a:schemeClr val="bg1"/>
                </a:solidFill>
              </a:rPr>
              <a:t>2. Gestão de Requisitos: </a:t>
            </a:r>
            <a:r>
              <a:rPr lang="pt-BR" dirty="0">
                <a:solidFill>
                  <a:schemeClr val="bg1"/>
                </a:solidFill>
              </a:rPr>
              <a:t>auxiliam na coleta, documentação e gerenciamento de requisitos do sistema, garantindo que os requisitos sejam rastreáveis e que as mudanças sejam gerenciadas de forma eficaz ao longo do projeto.</a:t>
            </a:r>
          </a:p>
          <a:p>
            <a:pPr algn="just"/>
            <a:r>
              <a:rPr lang="pt-BR" dirty="0">
                <a:solidFill>
                  <a:schemeClr val="bg1"/>
                </a:solidFill>
              </a:rPr>
              <a:t>	</a:t>
            </a:r>
            <a:r>
              <a:rPr lang="pt-BR" b="1" dirty="0">
                <a:solidFill>
                  <a:schemeClr val="bg1"/>
                </a:solidFill>
              </a:rPr>
              <a:t>3. Modelagem de Dados: </a:t>
            </a:r>
            <a:r>
              <a:rPr lang="pt-BR" dirty="0">
                <a:solidFill>
                  <a:schemeClr val="bg1"/>
                </a:solidFill>
              </a:rPr>
              <a:t>permitem criar e manter modelos de dados, incluindo diagramas de entidade-relacionamento (ER) e diagramas de modelagem de dados, que descrevem a estrutura do banco de dados subjacente.</a:t>
            </a:r>
          </a:p>
        </p:txBody>
      </p:sp>
    </p:spTree>
    <p:extLst>
      <p:ext uri="{BB962C8B-B14F-4D97-AF65-F5344CB8AC3E}">
        <p14:creationId xmlns:p14="http://schemas.microsoft.com/office/powerpoint/2010/main" val="252153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721615"/>
            <a:ext cx="10934700" cy="610863"/>
          </a:xfrm>
        </p:spPr>
        <p:txBody>
          <a:bodyPr rtlCol="0">
            <a:normAutofit fontScale="90000"/>
          </a:bodyPr>
          <a:lstStyle/>
          <a:p>
            <a:pPr rtl="0"/>
            <a:r>
              <a:rPr lang="pt-BR" dirty="0"/>
              <a:t>Diagrama de Casos de Uso</a:t>
            </a:r>
            <a:br>
              <a:rPr lang="pt-BR" dirty="0"/>
            </a:br>
            <a:r>
              <a:rPr lang="pt-BR" sz="3100" dirty="0"/>
              <a:t>Exemplo Prático</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20</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781050" y="1498630"/>
            <a:ext cx="10816901" cy="1288045"/>
          </a:xfrm>
          <a:prstGeom prst="rect">
            <a:avLst/>
          </a:prstGeom>
          <a:noFill/>
        </p:spPr>
        <p:txBody>
          <a:bodyPr wrap="square" rtlCol="0">
            <a:spAutoFit/>
          </a:bodyPr>
          <a:lstStyle/>
          <a:p>
            <a:pPr algn="just">
              <a:lnSpc>
                <a:spcPct val="150000"/>
              </a:lnSpc>
            </a:pPr>
            <a:r>
              <a:rPr lang="pt-BR" dirty="0">
                <a:solidFill>
                  <a:schemeClr val="bg1"/>
                </a:solidFill>
              </a:rPr>
              <a:t>     Em um sistema de uma biblioteca, ao emprestar um livro, o atendente é quem opera o computador e realiza a operação. Então, o atendente é o </a:t>
            </a:r>
            <a:r>
              <a:rPr lang="pt-BR" b="1" dirty="0">
                <a:solidFill>
                  <a:schemeClr val="bg1"/>
                </a:solidFill>
              </a:rPr>
              <a:t>ator principal</a:t>
            </a:r>
            <a:r>
              <a:rPr lang="pt-BR" dirty="0">
                <a:solidFill>
                  <a:schemeClr val="bg1"/>
                </a:solidFill>
              </a:rPr>
              <a:t>.</a:t>
            </a:r>
          </a:p>
          <a:p>
            <a:pPr algn="just">
              <a:lnSpc>
                <a:spcPct val="150000"/>
              </a:lnSpc>
            </a:pPr>
            <a:r>
              <a:rPr lang="pt-BR" dirty="0">
                <a:solidFill>
                  <a:schemeClr val="bg1"/>
                </a:solidFill>
              </a:rPr>
              <a:t>     Já o leitor interage com o atendente, sendo um </a:t>
            </a:r>
            <a:r>
              <a:rPr lang="pt-BR" b="1" dirty="0">
                <a:solidFill>
                  <a:schemeClr val="bg1"/>
                </a:solidFill>
              </a:rPr>
              <a:t>ator secundário</a:t>
            </a:r>
            <a:r>
              <a:rPr lang="pt-BR" dirty="0">
                <a:solidFill>
                  <a:schemeClr val="bg1"/>
                </a:solidFill>
              </a:rPr>
              <a:t>.</a:t>
            </a:r>
          </a:p>
        </p:txBody>
      </p:sp>
    </p:spTree>
    <p:extLst>
      <p:ext uri="{BB962C8B-B14F-4D97-AF65-F5344CB8AC3E}">
        <p14:creationId xmlns:p14="http://schemas.microsoft.com/office/powerpoint/2010/main" val="4136863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721615"/>
            <a:ext cx="10934700" cy="610863"/>
          </a:xfrm>
        </p:spPr>
        <p:txBody>
          <a:bodyPr rtlCol="0">
            <a:normAutofit fontScale="90000"/>
          </a:bodyPr>
          <a:lstStyle/>
          <a:p>
            <a:pPr rtl="0"/>
            <a:r>
              <a:rPr lang="pt-BR" dirty="0"/>
              <a:t>Diagrama de Casos de Uso</a:t>
            </a:r>
            <a:br>
              <a:rPr lang="pt-BR" dirty="0"/>
            </a:br>
            <a:r>
              <a:rPr lang="pt-BR" sz="3100" dirty="0"/>
              <a:t>Exemplo Prático</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21</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781050" y="1498630"/>
            <a:ext cx="10816901" cy="4196533"/>
          </a:xfrm>
          <a:prstGeom prst="rect">
            <a:avLst/>
          </a:prstGeom>
          <a:noFill/>
        </p:spPr>
        <p:txBody>
          <a:bodyPr wrap="square" rtlCol="0">
            <a:spAutoFit/>
          </a:bodyPr>
          <a:lstStyle/>
          <a:p>
            <a:pPr algn="just">
              <a:lnSpc>
                <a:spcPct val="150000"/>
              </a:lnSpc>
            </a:pPr>
            <a:r>
              <a:rPr lang="pt-BR" dirty="0">
                <a:solidFill>
                  <a:schemeClr val="bg1"/>
                </a:solidFill>
              </a:rPr>
              <a:t>      </a:t>
            </a:r>
            <a:r>
              <a:rPr lang="pt-BR" b="1" dirty="0">
                <a:solidFill>
                  <a:schemeClr val="bg1"/>
                </a:solidFill>
              </a:rPr>
              <a:t>Requisitos:</a:t>
            </a:r>
          </a:p>
          <a:p>
            <a:pPr algn="just">
              <a:lnSpc>
                <a:spcPct val="150000"/>
              </a:lnSpc>
            </a:pPr>
            <a:r>
              <a:rPr lang="pt-BR" b="1" dirty="0">
                <a:solidFill>
                  <a:schemeClr val="bg1"/>
                </a:solidFill>
              </a:rPr>
              <a:t>	R1: </a:t>
            </a:r>
            <a:r>
              <a:rPr lang="pt-BR" dirty="0">
                <a:solidFill>
                  <a:schemeClr val="bg1"/>
                </a:solidFill>
              </a:rPr>
              <a:t>para usar os serviços da biblioteca, os leitores precisam estar registrados e possuir um cartão de identificação.</a:t>
            </a:r>
          </a:p>
          <a:p>
            <a:pPr algn="just">
              <a:lnSpc>
                <a:spcPct val="150000"/>
              </a:lnSpc>
            </a:pPr>
            <a:r>
              <a:rPr lang="pt-BR" dirty="0">
                <a:solidFill>
                  <a:schemeClr val="bg1"/>
                </a:solidFill>
              </a:rPr>
              <a:t>	</a:t>
            </a:r>
            <a:r>
              <a:rPr lang="pt-BR" b="1" dirty="0">
                <a:solidFill>
                  <a:schemeClr val="bg1"/>
                </a:solidFill>
              </a:rPr>
              <a:t>R2: </a:t>
            </a:r>
            <a:r>
              <a:rPr lang="pt-BR" dirty="0">
                <a:solidFill>
                  <a:schemeClr val="bg1"/>
                </a:solidFill>
              </a:rPr>
              <a:t>o Sistema deve permitir que um leitor apto pegue emprestado um ou mais livros, por um período que varia de 1 semana a 6 meses, a depender do tipo de leitor (estudante de Graduação, estudante de Pós-Graduação, estudante de Mestrado, estudante de Doutorado e Docente).</a:t>
            </a:r>
          </a:p>
          <a:p>
            <a:pPr algn="just">
              <a:lnSpc>
                <a:spcPct val="150000"/>
              </a:lnSpc>
            </a:pPr>
            <a:r>
              <a:rPr lang="pt-BR" dirty="0">
                <a:solidFill>
                  <a:schemeClr val="bg1"/>
                </a:solidFill>
              </a:rPr>
              <a:t>	</a:t>
            </a:r>
            <a:r>
              <a:rPr lang="pt-BR" b="1" dirty="0">
                <a:solidFill>
                  <a:schemeClr val="bg1"/>
                </a:solidFill>
              </a:rPr>
              <a:t>R3: </a:t>
            </a:r>
            <a:r>
              <a:rPr lang="pt-BR" dirty="0">
                <a:solidFill>
                  <a:schemeClr val="bg1"/>
                </a:solidFill>
              </a:rPr>
              <a:t>o leitor está apto a pegar livros emprestado se não possuir com ele livros com data de devolução vencida e desde que não ultrapasse o número máximo de livros permitidos.</a:t>
            </a:r>
          </a:p>
          <a:p>
            <a:pPr algn="just">
              <a:lnSpc>
                <a:spcPct val="150000"/>
              </a:lnSpc>
            </a:pPr>
            <a:r>
              <a:rPr lang="pt-BR" dirty="0">
                <a:solidFill>
                  <a:schemeClr val="bg1"/>
                </a:solidFill>
              </a:rPr>
              <a:t>	</a:t>
            </a:r>
            <a:r>
              <a:rPr lang="pt-BR" b="1" dirty="0">
                <a:solidFill>
                  <a:schemeClr val="bg1"/>
                </a:solidFill>
              </a:rPr>
              <a:t>R4: </a:t>
            </a:r>
            <a:r>
              <a:rPr lang="pt-BR" dirty="0">
                <a:solidFill>
                  <a:schemeClr val="bg1"/>
                </a:solidFill>
              </a:rPr>
              <a:t>o sistema deve permitir que o leitor devolva um ou mais livros em seu poder, tornando-os disponíveis para empréstimo novamente.</a:t>
            </a:r>
          </a:p>
        </p:txBody>
      </p:sp>
    </p:spTree>
    <p:extLst>
      <p:ext uri="{BB962C8B-B14F-4D97-AF65-F5344CB8AC3E}">
        <p14:creationId xmlns:p14="http://schemas.microsoft.com/office/powerpoint/2010/main" val="2561006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721615"/>
            <a:ext cx="10934700" cy="610863"/>
          </a:xfrm>
        </p:spPr>
        <p:txBody>
          <a:bodyPr rtlCol="0">
            <a:normAutofit fontScale="90000"/>
          </a:bodyPr>
          <a:lstStyle/>
          <a:p>
            <a:pPr rtl="0"/>
            <a:r>
              <a:rPr lang="pt-BR" dirty="0"/>
              <a:t>Diagrama de Casos de Uso</a:t>
            </a:r>
            <a:br>
              <a:rPr lang="pt-BR" dirty="0"/>
            </a:br>
            <a:r>
              <a:rPr lang="pt-BR" sz="3100" dirty="0"/>
              <a:t>Exemplo Prático</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22</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781048" y="1353519"/>
            <a:ext cx="10816901" cy="2950038"/>
          </a:xfrm>
          <a:prstGeom prst="rect">
            <a:avLst/>
          </a:prstGeom>
          <a:noFill/>
        </p:spPr>
        <p:txBody>
          <a:bodyPr wrap="square" rtlCol="0">
            <a:spAutoFit/>
          </a:bodyPr>
          <a:lstStyle/>
          <a:p>
            <a:pPr algn="just">
              <a:lnSpc>
                <a:spcPct val="150000"/>
              </a:lnSpc>
            </a:pPr>
            <a:r>
              <a:rPr lang="pt-BR" dirty="0">
                <a:solidFill>
                  <a:schemeClr val="bg1"/>
                </a:solidFill>
              </a:rPr>
              <a:t>      De acordo com os requisitos anteriores, tem-se, pelo menos, dois casos de uso candidatos (outros podem ser adicionados conforme necessidade):</a:t>
            </a:r>
          </a:p>
          <a:p>
            <a:pPr algn="just">
              <a:lnSpc>
                <a:spcPct val="150000"/>
              </a:lnSpc>
            </a:pPr>
            <a:r>
              <a:rPr lang="pt-BR" dirty="0">
                <a:solidFill>
                  <a:schemeClr val="bg1"/>
                </a:solidFill>
              </a:rPr>
              <a:t>	1. Pegar Livro</a:t>
            </a:r>
          </a:p>
          <a:p>
            <a:pPr algn="just">
              <a:lnSpc>
                <a:spcPct val="150000"/>
              </a:lnSpc>
            </a:pPr>
            <a:r>
              <a:rPr lang="pt-BR" dirty="0">
                <a:solidFill>
                  <a:schemeClr val="bg1"/>
                </a:solidFill>
              </a:rPr>
              <a:t>	2. Devolver Livro</a:t>
            </a:r>
          </a:p>
          <a:p>
            <a:pPr algn="just">
              <a:lnSpc>
                <a:spcPct val="150000"/>
              </a:lnSpc>
            </a:pPr>
            <a:endParaRPr lang="pt-BR" dirty="0">
              <a:solidFill>
                <a:schemeClr val="bg1"/>
              </a:solidFill>
            </a:endParaRPr>
          </a:p>
          <a:p>
            <a:pPr algn="just">
              <a:lnSpc>
                <a:spcPct val="150000"/>
              </a:lnSpc>
            </a:pPr>
            <a:r>
              <a:rPr lang="pt-BR" dirty="0">
                <a:solidFill>
                  <a:schemeClr val="bg1"/>
                </a:solidFill>
              </a:rPr>
              <a:t>     </a:t>
            </a:r>
            <a:r>
              <a:rPr lang="pt-BR" b="1" dirty="0">
                <a:solidFill>
                  <a:schemeClr val="bg1"/>
                </a:solidFill>
              </a:rPr>
              <a:t>OBS.: um requisito pode referir-se a mais de um Caso de Uso. Assim como um Caso de Uso pode referir-se a mais de um requisito.</a:t>
            </a:r>
            <a:endParaRPr lang="pt-BR" dirty="0">
              <a:solidFill>
                <a:schemeClr val="bg1"/>
              </a:solidFill>
            </a:endParaRPr>
          </a:p>
        </p:txBody>
      </p:sp>
      <p:graphicFrame>
        <p:nvGraphicFramePr>
          <p:cNvPr id="2" name="Tabela 3">
            <a:extLst>
              <a:ext uri="{FF2B5EF4-FFF2-40B4-BE49-F238E27FC236}">
                <a16:creationId xmlns:a16="http://schemas.microsoft.com/office/drawing/2014/main" id="{94305133-DD9D-415A-B4B8-58E14E4540AC}"/>
              </a:ext>
            </a:extLst>
          </p:cNvPr>
          <p:cNvGraphicFramePr>
            <a:graphicFrameLocks noGrp="1"/>
          </p:cNvGraphicFramePr>
          <p:nvPr>
            <p:extLst>
              <p:ext uri="{D42A27DB-BD31-4B8C-83A1-F6EECF244321}">
                <p14:modId xmlns:p14="http://schemas.microsoft.com/office/powerpoint/2010/main" val="844280266"/>
              </p:ext>
            </p:extLst>
          </p:nvPr>
        </p:nvGraphicFramePr>
        <p:xfrm>
          <a:off x="916667" y="4303557"/>
          <a:ext cx="10545665" cy="1651000"/>
        </p:xfrm>
        <a:graphic>
          <a:graphicData uri="http://schemas.openxmlformats.org/drawingml/2006/table">
            <a:tbl>
              <a:tblPr firstRow="1" bandRow="1">
                <a:tableStyleId>{073A0DAA-6AF3-43AB-8588-CEC1D06C72B9}</a:tableStyleId>
              </a:tblPr>
              <a:tblGrid>
                <a:gridCol w="3077612">
                  <a:extLst>
                    <a:ext uri="{9D8B030D-6E8A-4147-A177-3AD203B41FA5}">
                      <a16:colId xmlns:a16="http://schemas.microsoft.com/office/drawing/2014/main" val="1408318479"/>
                    </a:ext>
                  </a:extLst>
                </a:gridCol>
                <a:gridCol w="7468053">
                  <a:extLst>
                    <a:ext uri="{9D8B030D-6E8A-4147-A177-3AD203B41FA5}">
                      <a16:colId xmlns:a16="http://schemas.microsoft.com/office/drawing/2014/main" val="2223009761"/>
                    </a:ext>
                  </a:extLst>
                </a:gridCol>
              </a:tblGrid>
              <a:tr h="370840">
                <a:tc>
                  <a:txBody>
                    <a:bodyPr/>
                    <a:lstStyle/>
                    <a:p>
                      <a:r>
                        <a:rPr lang="pt-BR" dirty="0"/>
                        <a:t>Requisitos</a:t>
                      </a:r>
                    </a:p>
                  </a:txBody>
                  <a:tcPr/>
                </a:tc>
                <a:tc>
                  <a:txBody>
                    <a:bodyPr/>
                    <a:lstStyle/>
                    <a:p>
                      <a:r>
                        <a:rPr lang="pt-BR" dirty="0"/>
                        <a:t>Caso de Uso</a:t>
                      </a:r>
                    </a:p>
                  </a:txBody>
                  <a:tcPr/>
                </a:tc>
                <a:extLst>
                  <a:ext uri="{0D108BD9-81ED-4DB2-BD59-A6C34878D82A}">
                    <a16:rowId xmlns:a16="http://schemas.microsoft.com/office/drawing/2014/main" val="3211244574"/>
                  </a:ext>
                </a:extLst>
              </a:tr>
              <a:tr h="370840">
                <a:tc>
                  <a:txBody>
                    <a:bodyPr/>
                    <a:lstStyle/>
                    <a:p>
                      <a:r>
                        <a:rPr lang="pt-BR" dirty="0"/>
                        <a:t>R1, R2, R3</a:t>
                      </a:r>
                    </a:p>
                  </a:txBody>
                  <a:tcPr/>
                </a:tc>
                <a:tc>
                  <a:txBody>
                    <a:bodyPr/>
                    <a:lstStyle/>
                    <a:p>
                      <a:r>
                        <a:rPr lang="pt-BR" b="1" dirty="0"/>
                        <a:t>Pegar Livro: </a:t>
                      </a:r>
                      <a:r>
                        <a:rPr lang="pt-BR" dirty="0"/>
                        <a:t>um ou mais livros da biblioteca podem ser emprestados a um leitor, por x tempos a depender do tipo de leitor.</a:t>
                      </a:r>
                    </a:p>
                  </a:txBody>
                  <a:tcPr/>
                </a:tc>
                <a:extLst>
                  <a:ext uri="{0D108BD9-81ED-4DB2-BD59-A6C34878D82A}">
                    <a16:rowId xmlns:a16="http://schemas.microsoft.com/office/drawing/2014/main" val="1283689727"/>
                  </a:ext>
                </a:extLst>
              </a:tr>
              <a:tr h="370840">
                <a:tc>
                  <a:txBody>
                    <a:bodyPr/>
                    <a:lstStyle/>
                    <a:p>
                      <a:r>
                        <a:rPr lang="pt-BR" dirty="0"/>
                        <a:t>R1, R3, R4</a:t>
                      </a:r>
                    </a:p>
                  </a:txBody>
                  <a:tcPr/>
                </a:tc>
                <a:tc>
                  <a:txBody>
                    <a:bodyPr/>
                    <a:lstStyle/>
                    <a:p>
                      <a:r>
                        <a:rPr lang="pt-BR" b="1" dirty="0"/>
                        <a:t>Devolver Livro:</a:t>
                      </a:r>
                      <a:r>
                        <a:rPr lang="pt-BR" dirty="0"/>
                        <a:t> um livro que estava em poder do leitor pode ser devolvido à biblioteca, tornando-o disponível para empréstimo novamente.</a:t>
                      </a:r>
                    </a:p>
                  </a:txBody>
                  <a:tcPr/>
                </a:tc>
                <a:extLst>
                  <a:ext uri="{0D108BD9-81ED-4DB2-BD59-A6C34878D82A}">
                    <a16:rowId xmlns:a16="http://schemas.microsoft.com/office/drawing/2014/main" val="353158234"/>
                  </a:ext>
                </a:extLst>
              </a:tr>
            </a:tbl>
          </a:graphicData>
        </a:graphic>
      </p:graphicFrame>
    </p:spTree>
    <p:extLst>
      <p:ext uri="{BB962C8B-B14F-4D97-AF65-F5344CB8AC3E}">
        <p14:creationId xmlns:p14="http://schemas.microsoft.com/office/powerpoint/2010/main" val="1481080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721615"/>
            <a:ext cx="10934700" cy="610863"/>
          </a:xfrm>
        </p:spPr>
        <p:txBody>
          <a:bodyPr rtlCol="0">
            <a:normAutofit fontScale="90000"/>
          </a:bodyPr>
          <a:lstStyle/>
          <a:p>
            <a:pPr rtl="0"/>
            <a:r>
              <a:rPr lang="pt-BR" dirty="0"/>
              <a:t>Diagrama de Casos de Uso</a:t>
            </a:r>
            <a:br>
              <a:rPr lang="pt-BR" dirty="0"/>
            </a:br>
            <a:r>
              <a:rPr lang="pt-BR" sz="3100" dirty="0"/>
              <a:t>Exemplo Prático</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23</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pic>
        <p:nvPicPr>
          <p:cNvPr id="8" name="Imagem 7">
            <a:extLst>
              <a:ext uri="{FF2B5EF4-FFF2-40B4-BE49-F238E27FC236}">
                <a16:creationId xmlns:a16="http://schemas.microsoft.com/office/drawing/2014/main" id="{30D159D8-817E-4346-8638-B0050A821B2C}"/>
              </a:ext>
            </a:extLst>
          </p:cNvPr>
          <p:cNvPicPr>
            <a:picLocks noChangeAspect="1"/>
          </p:cNvPicPr>
          <p:nvPr/>
        </p:nvPicPr>
        <p:blipFill>
          <a:blip r:embed="rId3"/>
          <a:stretch>
            <a:fillRect/>
          </a:stretch>
        </p:blipFill>
        <p:spPr>
          <a:xfrm>
            <a:off x="1494789" y="1442700"/>
            <a:ext cx="9015241" cy="4625741"/>
          </a:xfrm>
          <a:prstGeom prst="rect">
            <a:avLst/>
          </a:prstGeom>
        </p:spPr>
      </p:pic>
    </p:spTree>
    <p:extLst>
      <p:ext uri="{BB962C8B-B14F-4D97-AF65-F5344CB8AC3E}">
        <p14:creationId xmlns:p14="http://schemas.microsoft.com/office/powerpoint/2010/main" val="122587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569238"/>
            <a:ext cx="10934700" cy="610863"/>
          </a:xfrm>
        </p:spPr>
        <p:txBody>
          <a:bodyPr rtlCol="0">
            <a:normAutofit/>
          </a:bodyPr>
          <a:lstStyle/>
          <a:p>
            <a:pPr rtl="0"/>
            <a:r>
              <a:rPr lang="pt-BR" dirty="0"/>
              <a:t>Diagrama de Classes</a:t>
            </a:r>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24</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781050" y="1498630"/>
            <a:ext cx="10816901" cy="2534540"/>
          </a:xfrm>
          <a:prstGeom prst="rect">
            <a:avLst/>
          </a:prstGeom>
          <a:noFill/>
        </p:spPr>
        <p:txBody>
          <a:bodyPr wrap="square" rtlCol="0">
            <a:spAutoFit/>
          </a:bodyPr>
          <a:lstStyle/>
          <a:p>
            <a:pPr algn="just">
              <a:lnSpc>
                <a:spcPct val="150000"/>
              </a:lnSpc>
            </a:pPr>
            <a:r>
              <a:rPr lang="pt-BR" dirty="0">
                <a:solidFill>
                  <a:schemeClr val="bg1"/>
                </a:solidFill>
              </a:rPr>
              <a:t>      No conceito de Orientação a Objetos, uma classe é uma estrutura para a definição de objetos. Através da definição da classe, são descritas as propriedades (ou atributos) que o objeto terá.</a:t>
            </a:r>
          </a:p>
          <a:p>
            <a:pPr algn="just">
              <a:lnSpc>
                <a:spcPct val="150000"/>
              </a:lnSpc>
            </a:pPr>
            <a:r>
              <a:rPr lang="pt-BR" dirty="0">
                <a:solidFill>
                  <a:schemeClr val="bg1"/>
                </a:solidFill>
              </a:rPr>
              <a:t>      Além da definição dos atributos, a especificação de classes também descreve qual o comportamento dos objetos da classe, ou seja, quais funcionalidades podem ser aplicadas aos objetos da classe. Essas funcionalidades são especificadas através de métodos. Um método nada mais é que o equivalente a um procedimento (ou função), porém restrito às suas variáveis locais e aos atributos definidos para a classe.</a:t>
            </a:r>
          </a:p>
        </p:txBody>
      </p:sp>
    </p:spTree>
    <p:extLst>
      <p:ext uri="{BB962C8B-B14F-4D97-AF65-F5344CB8AC3E}">
        <p14:creationId xmlns:p14="http://schemas.microsoft.com/office/powerpoint/2010/main" val="4103650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569238"/>
            <a:ext cx="10934700" cy="610863"/>
          </a:xfrm>
        </p:spPr>
        <p:txBody>
          <a:bodyPr rtlCol="0">
            <a:normAutofit/>
          </a:bodyPr>
          <a:lstStyle/>
          <a:p>
            <a:pPr rtl="0"/>
            <a:r>
              <a:rPr lang="pt-BR" dirty="0"/>
              <a:t>Diagrama de Classes</a:t>
            </a:r>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25</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781050" y="1498630"/>
            <a:ext cx="10816901" cy="457048"/>
          </a:xfrm>
          <a:prstGeom prst="rect">
            <a:avLst/>
          </a:prstGeom>
          <a:noFill/>
        </p:spPr>
        <p:txBody>
          <a:bodyPr wrap="square" rtlCol="0">
            <a:spAutoFit/>
          </a:bodyPr>
          <a:lstStyle/>
          <a:p>
            <a:pPr algn="just">
              <a:lnSpc>
                <a:spcPct val="150000"/>
              </a:lnSpc>
            </a:pPr>
            <a:r>
              <a:rPr lang="pt-BR" dirty="0">
                <a:solidFill>
                  <a:schemeClr val="bg1"/>
                </a:solidFill>
              </a:rPr>
              <a:t>      Na UML, a representação de classes em um diagrama de classes é realizada da seguinte forma:</a:t>
            </a:r>
          </a:p>
        </p:txBody>
      </p:sp>
      <p:pic>
        <p:nvPicPr>
          <p:cNvPr id="4" name="Imagem 3">
            <a:extLst>
              <a:ext uri="{FF2B5EF4-FFF2-40B4-BE49-F238E27FC236}">
                <a16:creationId xmlns:a16="http://schemas.microsoft.com/office/drawing/2014/main" id="{9B6D48D5-59A2-4E6F-80AC-571E5F34F140}"/>
              </a:ext>
            </a:extLst>
          </p:cNvPr>
          <p:cNvPicPr>
            <a:picLocks noChangeAspect="1"/>
          </p:cNvPicPr>
          <p:nvPr/>
        </p:nvPicPr>
        <p:blipFill>
          <a:blip r:embed="rId3"/>
          <a:stretch>
            <a:fillRect/>
          </a:stretch>
        </p:blipFill>
        <p:spPr>
          <a:xfrm>
            <a:off x="3153746" y="2147306"/>
            <a:ext cx="5517802" cy="2563388"/>
          </a:xfrm>
          <a:prstGeom prst="rect">
            <a:avLst/>
          </a:prstGeom>
        </p:spPr>
      </p:pic>
      <p:sp>
        <p:nvSpPr>
          <p:cNvPr id="8" name="CaixaDeTexto 7">
            <a:extLst>
              <a:ext uri="{FF2B5EF4-FFF2-40B4-BE49-F238E27FC236}">
                <a16:creationId xmlns:a16="http://schemas.microsoft.com/office/drawing/2014/main" id="{A37A2645-255C-4D4C-B077-92CD671956C1}"/>
              </a:ext>
            </a:extLst>
          </p:cNvPr>
          <p:cNvSpPr txBox="1"/>
          <p:nvPr/>
        </p:nvSpPr>
        <p:spPr>
          <a:xfrm>
            <a:off x="3007942" y="2357337"/>
            <a:ext cx="319318" cy="1477328"/>
          </a:xfrm>
          <a:prstGeom prst="rect">
            <a:avLst/>
          </a:prstGeom>
          <a:noFill/>
        </p:spPr>
        <p:txBody>
          <a:bodyPr wrap="none" rtlCol="0">
            <a:spAutoFit/>
          </a:bodyPr>
          <a:lstStyle/>
          <a:p>
            <a:r>
              <a:rPr lang="pt-BR" dirty="0">
                <a:solidFill>
                  <a:srgbClr val="FF0000"/>
                </a:solidFill>
              </a:rPr>
              <a:t>1</a:t>
            </a:r>
          </a:p>
          <a:p>
            <a:endParaRPr lang="pt-BR" dirty="0">
              <a:solidFill>
                <a:srgbClr val="FF0000"/>
              </a:solidFill>
            </a:endParaRPr>
          </a:p>
          <a:p>
            <a:r>
              <a:rPr lang="pt-BR" dirty="0">
                <a:solidFill>
                  <a:srgbClr val="FF0000"/>
                </a:solidFill>
              </a:rPr>
              <a:t>2</a:t>
            </a:r>
          </a:p>
          <a:p>
            <a:endParaRPr lang="pt-BR" dirty="0">
              <a:solidFill>
                <a:srgbClr val="FF0000"/>
              </a:solidFill>
            </a:endParaRPr>
          </a:p>
          <a:p>
            <a:r>
              <a:rPr lang="pt-BR" dirty="0">
                <a:solidFill>
                  <a:srgbClr val="FF0000"/>
                </a:solidFill>
              </a:rPr>
              <a:t>3</a:t>
            </a:r>
          </a:p>
        </p:txBody>
      </p:sp>
    </p:spTree>
    <p:extLst>
      <p:ext uri="{BB962C8B-B14F-4D97-AF65-F5344CB8AC3E}">
        <p14:creationId xmlns:p14="http://schemas.microsoft.com/office/powerpoint/2010/main" val="2020205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781050" y="569238"/>
            <a:ext cx="10934700" cy="610863"/>
          </a:xfrm>
        </p:spPr>
        <p:txBody>
          <a:bodyPr rtlCol="0">
            <a:normAutofit/>
          </a:bodyPr>
          <a:lstStyle/>
          <a:p>
            <a:pPr rtl="0"/>
            <a:r>
              <a:rPr lang="pt-BR" dirty="0"/>
              <a:t>Diagrama de Classes</a:t>
            </a:r>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26</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580194" y="1180101"/>
            <a:ext cx="10816901" cy="4612032"/>
          </a:xfrm>
          <a:prstGeom prst="rect">
            <a:avLst/>
          </a:prstGeom>
          <a:noFill/>
        </p:spPr>
        <p:txBody>
          <a:bodyPr wrap="square" rtlCol="0">
            <a:spAutoFit/>
          </a:bodyPr>
          <a:lstStyle/>
          <a:p>
            <a:pPr algn="just">
              <a:lnSpc>
                <a:spcPct val="150000"/>
              </a:lnSpc>
            </a:pPr>
            <a:r>
              <a:rPr lang="pt-BR" dirty="0">
                <a:solidFill>
                  <a:schemeClr val="bg1"/>
                </a:solidFill>
              </a:rPr>
              <a:t>	</a:t>
            </a:r>
            <a:r>
              <a:rPr lang="pt-BR" b="1" dirty="0">
                <a:solidFill>
                  <a:schemeClr val="bg1"/>
                </a:solidFill>
              </a:rPr>
              <a:t>1. Nome da Classe: </a:t>
            </a:r>
            <a:r>
              <a:rPr lang="pt-BR" dirty="0">
                <a:solidFill>
                  <a:schemeClr val="bg1"/>
                </a:solidFill>
              </a:rPr>
              <a:t>O nome da classe é colocado no topo do retângulo e é geralmente formatado em negrito.</a:t>
            </a:r>
          </a:p>
          <a:p>
            <a:pPr algn="just">
              <a:lnSpc>
                <a:spcPct val="150000"/>
              </a:lnSpc>
            </a:pPr>
            <a:r>
              <a:rPr lang="pt-BR" dirty="0">
                <a:solidFill>
                  <a:schemeClr val="bg1"/>
                </a:solidFill>
              </a:rPr>
              <a:t>	</a:t>
            </a:r>
            <a:r>
              <a:rPr lang="pt-BR" b="1" dirty="0">
                <a:solidFill>
                  <a:schemeClr val="bg1"/>
                </a:solidFill>
              </a:rPr>
              <a:t>2. Atributos: </a:t>
            </a:r>
            <a:r>
              <a:rPr lang="pt-BR" dirty="0">
                <a:solidFill>
                  <a:schemeClr val="bg1"/>
                </a:solidFill>
              </a:rPr>
              <a:t>Os atributos da classe são listados logo abaixo do nome da classe. Eles são formatados como nome do atributo: tipo de dado.  Ex.: nome: </a:t>
            </a:r>
            <a:r>
              <a:rPr lang="pt-BR" dirty="0" err="1">
                <a:solidFill>
                  <a:schemeClr val="bg1"/>
                </a:solidFill>
              </a:rPr>
              <a:t>String</a:t>
            </a:r>
            <a:r>
              <a:rPr lang="pt-BR" dirty="0">
                <a:solidFill>
                  <a:schemeClr val="bg1"/>
                </a:solidFill>
              </a:rPr>
              <a:t>, idade: </a:t>
            </a:r>
            <a:r>
              <a:rPr lang="pt-BR" dirty="0" err="1">
                <a:solidFill>
                  <a:schemeClr val="bg1"/>
                </a:solidFill>
              </a:rPr>
              <a:t>int</a:t>
            </a:r>
            <a:r>
              <a:rPr lang="pt-BR" dirty="0">
                <a:solidFill>
                  <a:schemeClr val="bg1"/>
                </a:solidFill>
              </a:rPr>
              <a:t>, etc. </a:t>
            </a:r>
          </a:p>
          <a:p>
            <a:pPr algn="just">
              <a:lnSpc>
                <a:spcPct val="150000"/>
              </a:lnSpc>
            </a:pPr>
            <a:r>
              <a:rPr lang="pt-BR" dirty="0">
                <a:solidFill>
                  <a:schemeClr val="bg1"/>
                </a:solidFill>
              </a:rPr>
              <a:t>	Os atributos podem ter símbolos indicando sua visibilidade (por exemplo, + para público, - para privado e # para protegido). A atribuição de um valor default é opcional (pode-se especificar um valor para o atributo).</a:t>
            </a:r>
          </a:p>
          <a:p>
            <a:pPr algn="just">
              <a:lnSpc>
                <a:spcPct val="150000"/>
              </a:lnSpc>
            </a:pPr>
            <a:r>
              <a:rPr lang="pt-BR" dirty="0">
                <a:solidFill>
                  <a:schemeClr val="bg1"/>
                </a:solidFill>
              </a:rPr>
              <a:t>	</a:t>
            </a:r>
            <a:r>
              <a:rPr lang="pt-BR" b="1" dirty="0">
                <a:solidFill>
                  <a:schemeClr val="bg1"/>
                </a:solidFill>
              </a:rPr>
              <a:t>3. Métodos: </a:t>
            </a:r>
            <a:r>
              <a:rPr lang="pt-BR" dirty="0">
                <a:solidFill>
                  <a:schemeClr val="bg1"/>
                </a:solidFill>
              </a:rPr>
              <a:t>Os métodos da classe são listados abaixo dos atributos, também com seu nome e parâmetros. Eles são formatados como nome do método(parâmetros): tipo de retorno.</a:t>
            </a:r>
          </a:p>
          <a:p>
            <a:pPr algn="just">
              <a:lnSpc>
                <a:spcPct val="150000"/>
              </a:lnSpc>
            </a:pPr>
            <a:r>
              <a:rPr lang="pt-BR" dirty="0">
                <a:solidFill>
                  <a:schemeClr val="bg1"/>
                </a:solidFill>
              </a:rPr>
              <a:t>	Ex.: </a:t>
            </a:r>
            <a:r>
              <a:rPr lang="pt-BR" dirty="0" err="1">
                <a:solidFill>
                  <a:schemeClr val="bg1"/>
                </a:solidFill>
              </a:rPr>
              <a:t>calcularSalario</a:t>
            </a:r>
            <a:r>
              <a:rPr lang="pt-BR" dirty="0">
                <a:solidFill>
                  <a:schemeClr val="bg1"/>
                </a:solidFill>
              </a:rPr>
              <a:t>(</a:t>
            </a:r>
            <a:r>
              <a:rPr lang="pt-BR" dirty="0" err="1">
                <a:solidFill>
                  <a:schemeClr val="bg1"/>
                </a:solidFill>
              </a:rPr>
              <a:t>horasTrabalhadas</a:t>
            </a:r>
            <a:r>
              <a:rPr lang="pt-BR" dirty="0">
                <a:solidFill>
                  <a:schemeClr val="bg1"/>
                </a:solidFill>
              </a:rPr>
              <a:t>: </a:t>
            </a:r>
            <a:r>
              <a:rPr lang="pt-BR" dirty="0" err="1">
                <a:solidFill>
                  <a:schemeClr val="bg1"/>
                </a:solidFill>
              </a:rPr>
              <a:t>int</a:t>
            </a:r>
            <a:r>
              <a:rPr lang="pt-BR" dirty="0">
                <a:solidFill>
                  <a:schemeClr val="bg1"/>
                </a:solidFill>
              </a:rPr>
              <a:t>): </a:t>
            </a:r>
            <a:r>
              <a:rPr lang="pt-BR" dirty="0" err="1">
                <a:solidFill>
                  <a:schemeClr val="bg1"/>
                </a:solidFill>
              </a:rPr>
              <a:t>double</a:t>
            </a:r>
            <a:r>
              <a:rPr lang="pt-BR" dirty="0">
                <a:solidFill>
                  <a:schemeClr val="bg1"/>
                </a:solidFill>
              </a:rPr>
              <a:t>, </a:t>
            </a:r>
            <a:r>
              <a:rPr lang="pt-BR" dirty="0" err="1">
                <a:solidFill>
                  <a:schemeClr val="bg1"/>
                </a:solidFill>
              </a:rPr>
              <a:t>validarSenha</a:t>
            </a:r>
            <a:r>
              <a:rPr lang="pt-BR" dirty="0">
                <a:solidFill>
                  <a:schemeClr val="bg1"/>
                </a:solidFill>
              </a:rPr>
              <a:t>(senha: </a:t>
            </a:r>
            <a:r>
              <a:rPr lang="pt-BR" dirty="0" err="1">
                <a:solidFill>
                  <a:schemeClr val="bg1"/>
                </a:solidFill>
              </a:rPr>
              <a:t>String</a:t>
            </a:r>
            <a:r>
              <a:rPr lang="pt-BR" dirty="0">
                <a:solidFill>
                  <a:schemeClr val="bg1"/>
                </a:solidFill>
              </a:rPr>
              <a:t>): </a:t>
            </a:r>
            <a:r>
              <a:rPr lang="pt-BR" dirty="0" err="1">
                <a:solidFill>
                  <a:schemeClr val="bg1"/>
                </a:solidFill>
              </a:rPr>
              <a:t>boolean</a:t>
            </a:r>
            <a:r>
              <a:rPr lang="pt-BR" dirty="0">
                <a:solidFill>
                  <a:schemeClr val="bg1"/>
                </a:solidFill>
              </a:rPr>
              <a:t>, etc. Assim como os atributos, os métodos podem ter símbolos indicando sua visibilidade.</a:t>
            </a:r>
          </a:p>
        </p:txBody>
      </p:sp>
    </p:spTree>
    <p:extLst>
      <p:ext uri="{BB962C8B-B14F-4D97-AF65-F5344CB8AC3E}">
        <p14:creationId xmlns:p14="http://schemas.microsoft.com/office/powerpoint/2010/main" val="988231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580194" y="569238"/>
            <a:ext cx="10934700" cy="610863"/>
          </a:xfrm>
        </p:spPr>
        <p:txBody>
          <a:bodyPr rtlCol="0">
            <a:normAutofit fontScale="90000"/>
          </a:bodyPr>
          <a:lstStyle/>
          <a:p>
            <a:pPr rtl="0"/>
            <a:r>
              <a:rPr lang="pt-BR" dirty="0"/>
              <a:t>Diagrama de Classes</a:t>
            </a:r>
            <a:br>
              <a:rPr lang="pt-BR" dirty="0"/>
            </a:br>
            <a:r>
              <a:rPr lang="pt-BR" sz="2700" dirty="0"/>
              <a:t>Visibilidade</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27</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580194" y="1261232"/>
            <a:ext cx="11182315" cy="4612032"/>
          </a:xfrm>
          <a:prstGeom prst="rect">
            <a:avLst/>
          </a:prstGeom>
          <a:noFill/>
        </p:spPr>
        <p:txBody>
          <a:bodyPr wrap="square" rtlCol="0">
            <a:spAutoFit/>
          </a:bodyPr>
          <a:lstStyle/>
          <a:p>
            <a:pPr algn="just">
              <a:lnSpc>
                <a:spcPct val="150000"/>
              </a:lnSpc>
            </a:pPr>
            <a:r>
              <a:rPr lang="pt-BR" dirty="0">
                <a:solidFill>
                  <a:schemeClr val="bg1"/>
                </a:solidFill>
              </a:rPr>
              <a:t>	A visibilidade de atributos e métodos é indicada por símbolos que aparecem antes do nome do atributo ou método. Os símbolos comuns incluem “+” para público, “-” para privado “#” para protegido e “~” para pacote.</a:t>
            </a:r>
          </a:p>
          <a:p>
            <a:pPr algn="just">
              <a:lnSpc>
                <a:spcPct val="150000"/>
              </a:lnSpc>
            </a:pPr>
            <a:endParaRPr lang="pt-BR" dirty="0">
              <a:solidFill>
                <a:schemeClr val="bg1"/>
              </a:solidFill>
            </a:endParaRPr>
          </a:p>
          <a:p>
            <a:pPr algn="just">
              <a:lnSpc>
                <a:spcPct val="150000"/>
              </a:lnSpc>
            </a:pPr>
            <a:r>
              <a:rPr lang="pt-BR" dirty="0">
                <a:solidFill>
                  <a:schemeClr val="bg1"/>
                </a:solidFill>
              </a:rPr>
              <a:t>	</a:t>
            </a:r>
            <a:r>
              <a:rPr lang="pt-BR" b="1" dirty="0">
                <a:solidFill>
                  <a:schemeClr val="bg1"/>
                </a:solidFill>
              </a:rPr>
              <a:t>1. Público (+)</a:t>
            </a:r>
            <a:r>
              <a:rPr lang="pt-BR" dirty="0">
                <a:solidFill>
                  <a:schemeClr val="bg1"/>
                </a:solidFill>
              </a:rPr>
              <a:t>: Indica que o atributo ou método é acessível fora da classe. Qualquer outra classe pode acessar um membro público.</a:t>
            </a:r>
          </a:p>
          <a:p>
            <a:pPr algn="just">
              <a:lnSpc>
                <a:spcPct val="150000"/>
              </a:lnSpc>
            </a:pPr>
            <a:r>
              <a:rPr lang="pt-BR" dirty="0">
                <a:solidFill>
                  <a:schemeClr val="bg1"/>
                </a:solidFill>
              </a:rPr>
              <a:t>	</a:t>
            </a:r>
            <a:r>
              <a:rPr lang="pt-BR" b="1" dirty="0">
                <a:solidFill>
                  <a:schemeClr val="bg1"/>
                </a:solidFill>
              </a:rPr>
              <a:t>2. Privado (-):</a:t>
            </a:r>
            <a:r>
              <a:rPr lang="pt-BR" dirty="0">
                <a:solidFill>
                  <a:schemeClr val="bg1"/>
                </a:solidFill>
              </a:rPr>
              <a:t> Indica que o atributo ou método é acessível apenas dentro da própria classe. Não pode ser acessado diretamente por outras classes. Usado quando é necessário restringir o acesso, ocultando de classes externas.</a:t>
            </a:r>
          </a:p>
          <a:p>
            <a:pPr algn="just">
              <a:lnSpc>
                <a:spcPct val="150000"/>
              </a:lnSpc>
            </a:pPr>
            <a:r>
              <a:rPr lang="pt-BR" dirty="0">
                <a:solidFill>
                  <a:schemeClr val="bg1"/>
                </a:solidFill>
              </a:rPr>
              <a:t>	</a:t>
            </a:r>
            <a:r>
              <a:rPr lang="pt-BR" b="1" dirty="0">
                <a:solidFill>
                  <a:schemeClr val="bg1"/>
                </a:solidFill>
              </a:rPr>
              <a:t>3. Protegido(#): </a:t>
            </a:r>
            <a:r>
              <a:rPr lang="pt-BR" dirty="0">
                <a:solidFill>
                  <a:schemeClr val="bg1"/>
                </a:solidFill>
              </a:rPr>
              <a:t>Indica que o atributo ou método é acessível dentro da própria classe e em subclasses (herança). Não pode ser acessado por classes que não são subclasses. Usado quando é necessário permitir acesso para classes filhas, mas não para outras classes externas</a:t>
            </a:r>
          </a:p>
        </p:txBody>
      </p:sp>
    </p:spTree>
    <p:extLst>
      <p:ext uri="{BB962C8B-B14F-4D97-AF65-F5344CB8AC3E}">
        <p14:creationId xmlns:p14="http://schemas.microsoft.com/office/powerpoint/2010/main" val="629727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580194" y="569238"/>
            <a:ext cx="10934700" cy="610863"/>
          </a:xfrm>
        </p:spPr>
        <p:txBody>
          <a:bodyPr rtlCol="0">
            <a:normAutofit fontScale="90000"/>
          </a:bodyPr>
          <a:lstStyle/>
          <a:p>
            <a:pPr rtl="0"/>
            <a:r>
              <a:rPr lang="pt-BR" dirty="0"/>
              <a:t>Diagrama de Classes</a:t>
            </a:r>
            <a:br>
              <a:rPr lang="pt-BR" dirty="0"/>
            </a:br>
            <a:r>
              <a:rPr lang="pt-BR" sz="2700" dirty="0"/>
              <a:t>Visibilidade</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28</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450412" y="1160469"/>
            <a:ext cx="11492206" cy="5027530"/>
          </a:xfrm>
          <a:prstGeom prst="rect">
            <a:avLst/>
          </a:prstGeom>
          <a:noFill/>
        </p:spPr>
        <p:txBody>
          <a:bodyPr wrap="square" rtlCol="0">
            <a:spAutoFit/>
          </a:bodyPr>
          <a:lstStyle/>
          <a:p>
            <a:pPr algn="just">
              <a:lnSpc>
                <a:spcPct val="150000"/>
              </a:lnSpc>
            </a:pPr>
            <a:r>
              <a:rPr lang="pt-BR" dirty="0">
                <a:solidFill>
                  <a:schemeClr val="bg1"/>
                </a:solidFill>
              </a:rPr>
              <a:t>	</a:t>
            </a:r>
            <a:r>
              <a:rPr lang="pt-BR" b="1" dirty="0">
                <a:solidFill>
                  <a:schemeClr val="bg1"/>
                </a:solidFill>
              </a:rPr>
              <a:t>4. Pacote(~): </a:t>
            </a:r>
            <a:r>
              <a:rPr lang="pt-BR" dirty="0">
                <a:solidFill>
                  <a:schemeClr val="bg1"/>
                </a:solidFill>
              </a:rPr>
              <a:t>Indica que o atributo ou método é acessível apenas dentro do pacote (ou módulo) ao qual a classe pertence. Não pode ser acessado por classes fora do pacote. É uma forma intermediária de visibilidade entre privado e protegido, permitindo acesso a classes relacionadas no mesmo pacote. A escolha da visibilidade adequada depende do design da classe e de como será o controle do acesso aos membros da classe. </a:t>
            </a:r>
          </a:p>
          <a:p>
            <a:pPr algn="just">
              <a:lnSpc>
                <a:spcPct val="150000"/>
              </a:lnSpc>
            </a:pPr>
            <a:r>
              <a:rPr lang="pt-BR" dirty="0">
                <a:solidFill>
                  <a:schemeClr val="bg1"/>
                </a:solidFill>
              </a:rPr>
              <a:t>	</a:t>
            </a:r>
            <a:r>
              <a:rPr lang="pt-BR" b="1" dirty="0">
                <a:solidFill>
                  <a:schemeClr val="bg1"/>
                </a:solidFill>
              </a:rPr>
              <a:t>Use visibilidade pública (+) </a:t>
            </a:r>
            <a:r>
              <a:rPr lang="pt-BR" dirty="0">
                <a:solidFill>
                  <a:schemeClr val="bg1"/>
                </a:solidFill>
              </a:rPr>
              <a:t>para membros que precisam ser acessíveis a outras partes do sistema ou a classes externas.</a:t>
            </a:r>
          </a:p>
          <a:p>
            <a:pPr algn="just">
              <a:lnSpc>
                <a:spcPct val="150000"/>
              </a:lnSpc>
            </a:pPr>
            <a:r>
              <a:rPr lang="pt-BR" dirty="0">
                <a:solidFill>
                  <a:schemeClr val="bg1"/>
                </a:solidFill>
              </a:rPr>
              <a:t>	</a:t>
            </a:r>
            <a:r>
              <a:rPr lang="pt-BR" b="1" dirty="0">
                <a:solidFill>
                  <a:schemeClr val="bg1"/>
                </a:solidFill>
              </a:rPr>
              <a:t>Use visibilidade privada (-) </a:t>
            </a:r>
            <a:r>
              <a:rPr lang="pt-BR" dirty="0">
                <a:solidFill>
                  <a:schemeClr val="bg1"/>
                </a:solidFill>
              </a:rPr>
              <a:t>para ocultar detalhes de implementação e fornecer encapsulamento. A maioria dos atributos deve ser privada.</a:t>
            </a:r>
          </a:p>
          <a:p>
            <a:pPr algn="just">
              <a:lnSpc>
                <a:spcPct val="150000"/>
              </a:lnSpc>
            </a:pPr>
            <a:r>
              <a:rPr lang="pt-BR" dirty="0">
                <a:solidFill>
                  <a:schemeClr val="bg1"/>
                </a:solidFill>
              </a:rPr>
              <a:t>	</a:t>
            </a:r>
            <a:r>
              <a:rPr lang="pt-BR" b="1" dirty="0">
                <a:solidFill>
                  <a:schemeClr val="bg1"/>
                </a:solidFill>
              </a:rPr>
              <a:t>Use visibilidade protegida (#) </a:t>
            </a:r>
            <a:r>
              <a:rPr lang="pt-BR" dirty="0">
                <a:solidFill>
                  <a:schemeClr val="bg1"/>
                </a:solidFill>
              </a:rPr>
              <a:t>quando desejar que os membros sejam acessíveis às subclasses, permitindo extensão da classe.</a:t>
            </a:r>
          </a:p>
          <a:p>
            <a:pPr algn="just">
              <a:lnSpc>
                <a:spcPct val="150000"/>
              </a:lnSpc>
            </a:pPr>
            <a:r>
              <a:rPr lang="pt-BR" dirty="0">
                <a:solidFill>
                  <a:schemeClr val="bg1"/>
                </a:solidFill>
              </a:rPr>
              <a:t>	</a:t>
            </a:r>
            <a:r>
              <a:rPr lang="pt-BR" b="1" dirty="0">
                <a:solidFill>
                  <a:schemeClr val="bg1"/>
                </a:solidFill>
              </a:rPr>
              <a:t>Use visibilidade de pacote (~) </a:t>
            </a:r>
            <a:r>
              <a:rPr lang="pt-BR" dirty="0">
                <a:solidFill>
                  <a:schemeClr val="bg1"/>
                </a:solidFill>
              </a:rPr>
              <a:t>quando membros devem ser acessíveis apenas dentro do pacote. Isso é útil para controlar o acesso em um escopo mais restrito do que público, mas menos restrito do que protegido.</a:t>
            </a:r>
          </a:p>
        </p:txBody>
      </p:sp>
    </p:spTree>
    <p:extLst>
      <p:ext uri="{BB962C8B-B14F-4D97-AF65-F5344CB8AC3E}">
        <p14:creationId xmlns:p14="http://schemas.microsoft.com/office/powerpoint/2010/main" val="497931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450412" y="364569"/>
            <a:ext cx="10934700" cy="610863"/>
          </a:xfrm>
        </p:spPr>
        <p:txBody>
          <a:bodyPr rtlCol="0">
            <a:normAutofit/>
          </a:bodyPr>
          <a:lstStyle/>
          <a:p>
            <a:pPr rtl="0"/>
            <a:r>
              <a:rPr lang="pt-BR" dirty="0"/>
              <a:t>Diagrama de Classes</a:t>
            </a:r>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29</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450412" y="1160469"/>
            <a:ext cx="11492206" cy="3365537"/>
          </a:xfrm>
          <a:prstGeom prst="rect">
            <a:avLst/>
          </a:prstGeom>
          <a:noFill/>
        </p:spPr>
        <p:txBody>
          <a:bodyPr wrap="square" rtlCol="0">
            <a:spAutoFit/>
          </a:bodyPr>
          <a:lstStyle/>
          <a:p>
            <a:pPr algn="just">
              <a:lnSpc>
                <a:spcPct val="150000"/>
              </a:lnSpc>
            </a:pPr>
            <a:r>
              <a:rPr lang="pt-BR" dirty="0">
                <a:solidFill>
                  <a:schemeClr val="bg1"/>
                </a:solidFill>
              </a:rPr>
              <a:t>	O diagrama de classes permite a definição das estruturas das classes de um Sistema. Serve como base para outros diagramas, apresentando uma visão estática de como as classes estão organizadas. Também estabelece relacionamentos.</a:t>
            </a:r>
          </a:p>
          <a:p>
            <a:pPr algn="just">
              <a:lnSpc>
                <a:spcPct val="150000"/>
              </a:lnSpc>
            </a:pPr>
            <a:r>
              <a:rPr lang="pt-BR" dirty="0">
                <a:solidFill>
                  <a:schemeClr val="bg1"/>
                </a:solidFill>
              </a:rPr>
              <a:t>	- é o mais importante e o mais usado diagrama da UML;</a:t>
            </a:r>
          </a:p>
          <a:p>
            <a:pPr algn="just">
              <a:lnSpc>
                <a:spcPct val="150000"/>
              </a:lnSpc>
            </a:pPr>
            <a:r>
              <a:rPr lang="pt-BR" dirty="0">
                <a:solidFill>
                  <a:schemeClr val="bg1"/>
                </a:solidFill>
              </a:rPr>
              <a:t>	- permite a identificação de cada objeto de uma classe.</a:t>
            </a:r>
          </a:p>
          <a:p>
            <a:pPr algn="just">
              <a:lnSpc>
                <a:spcPct val="150000"/>
              </a:lnSpc>
            </a:pPr>
            <a:endParaRPr lang="pt-BR" dirty="0">
              <a:solidFill>
                <a:schemeClr val="bg1"/>
              </a:solidFill>
            </a:endParaRPr>
          </a:p>
          <a:p>
            <a:pPr algn="just">
              <a:lnSpc>
                <a:spcPct val="150000"/>
              </a:lnSpc>
            </a:pPr>
            <a:r>
              <a:rPr lang="pt-BR" dirty="0">
                <a:solidFill>
                  <a:schemeClr val="bg1"/>
                </a:solidFill>
              </a:rPr>
              <a:t>	</a:t>
            </a:r>
            <a:r>
              <a:rPr lang="pt-BR" b="1" dirty="0">
                <a:solidFill>
                  <a:schemeClr val="bg1"/>
                </a:solidFill>
              </a:rPr>
              <a:t>Notas: </a:t>
            </a:r>
            <a:r>
              <a:rPr lang="pt-BR" dirty="0">
                <a:solidFill>
                  <a:schemeClr val="bg1"/>
                </a:solidFill>
              </a:rPr>
              <a:t>são informativos que possuem a função de comentários em classes, métodos ou atributos.</a:t>
            </a:r>
          </a:p>
          <a:p>
            <a:pPr algn="just">
              <a:lnSpc>
                <a:spcPct val="150000"/>
              </a:lnSpc>
            </a:pPr>
            <a:endParaRPr lang="pt-BR" dirty="0">
              <a:solidFill>
                <a:schemeClr val="bg1"/>
              </a:solidFill>
            </a:endParaRPr>
          </a:p>
        </p:txBody>
      </p:sp>
      <p:pic>
        <p:nvPicPr>
          <p:cNvPr id="4" name="Imagem 3">
            <a:extLst>
              <a:ext uri="{FF2B5EF4-FFF2-40B4-BE49-F238E27FC236}">
                <a16:creationId xmlns:a16="http://schemas.microsoft.com/office/drawing/2014/main" id="{3800EDE6-ED05-4E5D-A7E4-E9F1CDC2C933}"/>
              </a:ext>
            </a:extLst>
          </p:cNvPr>
          <p:cNvPicPr>
            <a:picLocks noChangeAspect="1"/>
          </p:cNvPicPr>
          <p:nvPr/>
        </p:nvPicPr>
        <p:blipFill>
          <a:blip r:embed="rId3"/>
          <a:stretch>
            <a:fillRect/>
          </a:stretch>
        </p:blipFill>
        <p:spPr>
          <a:xfrm>
            <a:off x="2582565" y="4184552"/>
            <a:ext cx="6768110" cy="2147668"/>
          </a:xfrm>
          <a:prstGeom prst="rect">
            <a:avLst/>
          </a:prstGeom>
        </p:spPr>
      </p:pic>
    </p:spTree>
    <p:extLst>
      <p:ext uri="{BB962C8B-B14F-4D97-AF65-F5344CB8AC3E}">
        <p14:creationId xmlns:p14="http://schemas.microsoft.com/office/powerpoint/2010/main" val="194399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71550" y="692451"/>
            <a:ext cx="10000539" cy="610863"/>
          </a:xfrm>
        </p:spPr>
        <p:txBody>
          <a:bodyPr rtlCol="0">
            <a:normAutofit fontScale="90000"/>
          </a:bodyPr>
          <a:lstStyle/>
          <a:p>
            <a:pPr rtl="0"/>
            <a:r>
              <a:rPr lang="pt-BR" dirty="0"/>
              <a:t>Ferramentas CASE</a:t>
            </a:r>
            <a:br>
              <a:rPr lang="pt-BR" dirty="0"/>
            </a:br>
            <a:r>
              <a:rPr lang="pt-BR" sz="2700" dirty="0"/>
              <a:t>(Engenharia de Software com Auxílio Computacional)</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3</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8" name="CaixaDeTexto 7">
            <a:extLst>
              <a:ext uri="{FF2B5EF4-FFF2-40B4-BE49-F238E27FC236}">
                <a16:creationId xmlns:a16="http://schemas.microsoft.com/office/drawing/2014/main" id="{733AB92A-CF74-4728-AE43-C0D47F91E480}"/>
              </a:ext>
            </a:extLst>
          </p:cNvPr>
          <p:cNvSpPr txBox="1"/>
          <p:nvPr/>
        </p:nvSpPr>
        <p:spPr>
          <a:xfrm>
            <a:off x="971550" y="1454953"/>
            <a:ext cx="10565130" cy="4801314"/>
          </a:xfrm>
          <a:prstGeom prst="rect">
            <a:avLst/>
          </a:prstGeom>
          <a:noFill/>
        </p:spPr>
        <p:txBody>
          <a:bodyPr wrap="square" rtlCol="0">
            <a:spAutoFit/>
          </a:bodyPr>
          <a:lstStyle/>
          <a:p>
            <a:pPr algn="just"/>
            <a:r>
              <a:rPr lang="pt-BR" dirty="0">
                <a:solidFill>
                  <a:schemeClr val="bg1"/>
                </a:solidFill>
              </a:rPr>
              <a:t>	</a:t>
            </a:r>
            <a:r>
              <a:rPr lang="pt-BR" b="1" dirty="0">
                <a:solidFill>
                  <a:schemeClr val="bg1"/>
                </a:solidFill>
              </a:rPr>
              <a:t>4. Gestão de Projeto e Tarefas: </a:t>
            </a:r>
            <a:r>
              <a:rPr lang="pt-BR" dirty="0">
                <a:solidFill>
                  <a:schemeClr val="bg1"/>
                </a:solidFill>
              </a:rPr>
              <a:t>oferecem recursos para planejar, agendar, alocar recursos e controlar projetos de desenvolvimento de software. Isso inclui a criação de cronogramas, acompanhamento do progresso e gerenciamento de dependências entre tarefas.</a:t>
            </a:r>
          </a:p>
          <a:p>
            <a:pPr algn="just"/>
            <a:r>
              <a:rPr lang="pt-BR" dirty="0">
                <a:solidFill>
                  <a:schemeClr val="bg1"/>
                </a:solidFill>
              </a:rPr>
              <a:t>	</a:t>
            </a:r>
            <a:r>
              <a:rPr lang="pt-BR" b="1" dirty="0">
                <a:solidFill>
                  <a:schemeClr val="bg1"/>
                </a:solidFill>
              </a:rPr>
              <a:t>5. Gestão de Configuração: </a:t>
            </a:r>
            <a:r>
              <a:rPr lang="pt-BR" dirty="0">
                <a:solidFill>
                  <a:schemeClr val="bg1"/>
                </a:solidFill>
              </a:rPr>
              <a:t>permitem controlar as versões do código-fonte, documentação e outros artefatos do projeto, garantindo que as mudanças sejam rastreadas e revertidas, se necessário.</a:t>
            </a:r>
          </a:p>
          <a:p>
            <a:pPr algn="just"/>
            <a:r>
              <a:rPr lang="pt-BR" dirty="0">
                <a:solidFill>
                  <a:schemeClr val="bg1"/>
                </a:solidFill>
              </a:rPr>
              <a:t>	</a:t>
            </a:r>
            <a:r>
              <a:rPr lang="pt-BR" b="1" dirty="0">
                <a:solidFill>
                  <a:schemeClr val="bg1"/>
                </a:solidFill>
              </a:rPr>
              <a:t>6. Geração de Código: </a:t>
            </a:r>
            <a:r>
              <a:rPr lang="pt-BR" dirty="0">
                <a:solidFill>
                  <a:schemeClr val="bg1"/>
                </a:solidFill>
              </a:rPr>
              <a:t>algumas ferramentas CASE podem gerar código-fonte a partir de modelos e diagramas, acelerando o processo de desenvolvimento.</a:t>
            </a:r>
          </a:p>
          <a:p>
            <a:pPr algn="just"/>
            <a:r>
              <a:rPr lang="pt-BR" dirty="0">
                <a:solidFill>
                  <a:schemeClr val="bg1"/>
                </a:solidFill>
              </a:rPr>
              <a:t>	</a:t>
            </a:r>
            <a:r>
              <a:rPr lang="pt-BR" b="1" dirty="0">
                <a:solidFill>
                  <a:schemeClr val="bg1"/>
                </a:solidFill>
              </a:rPr>
              <a:t>7. Testes e Depuração: </a:t>
            </a:r>
            <a:r>
              <a:rPr lang="pt-BR" dirty="0">
                <a:solidFill>
                  <a:schemeClr val="bg1"/>
                </a:solidFill>
              </a:rPr>
              <a:t>podem fornecer funcionalidades para planejar, registrar e executar testes, bem como para depurar código, identificar e corrigir problemas.</a:t>
            </a:r>
          </a:p>
          <a:p>
            <a:pPr algn="just"/>
            <a:r>
              <a:rPr lang="pt-BR" dirty="0">
                <a:solidFill>
                  <a:schemeClr val="bg1"/>
                </a:solidFill>
              </a:rPr>
              <a:t>	</a:t>
            </a:r>
            <a:r>
              <a:rPr lang="pt-BR" b="1" dirty="0">
                <a:solidFill>
                  <a:schemeClr val="bg1"/>
                </a:solidFill>
              </a:rPr>
              <a:t>8. Documentação Automática: </a:t>
            </a:r>
            <a:r>
              <a:rPr lang="pt-BR" dirty="0">
                <a:solidFill>
                  <a:schemeClr val="bg1"/>
                </a:solidFill>
              </a:rPr>
              <a:t>permitem gerar documentação do projeto automaticamente a partir dos modelos e diagramas, economizando tempo e garantindo que a documentação esteja sempre atualizada.</a:t>
            </a:r>
          </a:p>
          <a:p>
            <a:pPr algn="just"/>
            <a:r>
              <a:rPr lang="pt-BR" dirty="0">
                <a:solidFill>
                  <a:schemeClr val="bg1"/>
                </a:solidFill>
              </a:rPr>
              <a:t>	</a:t>
            </a:r>
            <a:r>
              <a:rPr lang="pt-BR" b="1" dirty="0">
                <a:solidFill>
                  <a:schemeClr val="bg1"/>
                </a:solidFill>
              </a:rPr>
              <a:t>9. Colaboração e Compartilhamento: </a:t>
            </a:r>
            <a:r>
              <a:rPr lang="pt-BR" dirty="0">
                <a:solidFill>
                  <a:schemeClr val="bg1"/>
                </a:solidFill>
              </a:rPr>
              <a:t>facilitam a colaboração entre membros da equipe, permitindo que eles compartilhem modelos, documentos e informações de projeto de maneira eficiente.</a:t>
            </a:r>
          </a:p>
          <a:p>
            <a:pPr algn="just"/>
            <a:r>
              <a:rPr lang="pt-BR" dirty="0">
                <a:solidFill>
                  <a:schemeClr val="bg1"/>
                </a:solidFill>
              </a:rPr>
              <a:t>	</a:t>
            </a:r>
            <a:r>
              <a:rPr lang="pt-BR" b="1" dirty="0">
                <a:solidFill>
                  <a:schemeClr val="bg1"/>
                </a:solidFill>
              </a:rPr>
              <a:t>10. Reutilização de Componentes: </a:t>
            </a:r>
            <a:r>
              <a:rPr lang="pt-BR" dirty="0">
                <a:solidFill>
                  <a:schemeClr val="bg1"/>
                </a:solidFill>
              </a:rPr>
              <a:t>algumas ferramentas CASE oferecem recursos para criar e gerenciar bibliotecas de componentes reutilizáveis, acelerando o desenvolvimento e melhorando a consistência do código.</a:t>
            </a:r>
          </a:p>
        </p:txBody>
      </p:sp>
    </p:spTree>
    <p:extLst>
      <p:ext uri="{BB962C8B-B14F-4D97-AF65-F5344CB8AC3E}">
        <p14:creationId xmlns:p14="http://schemas.microsoft.com/office/powerpoint/2010/main" val="17479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450412" y="525780"/>
            <a:ext cx="10934700" cy="610863"/>
          </a:xfrm>
        </p:spPr>
        <p:txBody>
          <a:bodyPr rtlCol="0">
            <a:normAutofit fontScale="90000"/>
          </a:bodyPr>
          <a:lstStyle/>
          <a:p>
            <a:pPr rtl="0"/>
            <a:r>
              <a:rPr lang="pt-BR" dirty="0"/>
              <a:t>Diagrama de Classes</a:t>
            </a:r>
            <a:br>
              <a:rPr lang="pt-BR" dirty="0"/>
            </a:br>
            <a:r>
              <a:rPr lang="pt-BR" sz="3100" dirty="0"/>
              <a:t>Relacionamentos</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30</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450412" y="1216453"/>
            <a:ext cx="11492206" cy="1288045"/>
          </a:xfrm>
          <a:prstGeom prst="rect">
            <a:avLst/>
          </a:prstGeom>
          <a:noFill/>
        </p:spPr>
        <p:txBody>
          <a:bodyPr wrap="square" rtlCol="0">
            <a:spAutoFit/>
          </a:bodyPr>
          <a:lstStyle/>
          <a:p>
            <a:pPr algn="just">
              <a:lnSpc>
                <a:spcPct val="150000"/>
              </a:lnSpc>
            </a:pPr>
            <a:r>
              <a:rPr lang="pt-BR" dirty="0">
                <a:solidFill>
                  <a:schemeClr val="bg1"/>
                </a:solidFill>
              </a:rPr>
              <a:t>	</a:t>
            </a:r>
            <a:r>
              <a:rPr lang="pt-BR" b="1" dirty="0">
                <a:solidFill>
                  <a:schemeClr val="bg1"/>
                </a:solidFill>
              </a:rPr>
              <a:t>Associação: </a:t>
            </a:r>
            <a:r>
              <a:rPr lang="pt-BR" dirty="0">
                <a:solidFill>
                  <a:schemeClr val="bg1"/>
                </a:solidFill>
              </a:rPr>
              <a:t>relacionamento estrutural que indica que objetos de uma classe estão conectados e podem navegar em objetos de outra classe.</a:t>
            </a:r>
            <a:endParaRPr lang="pt-BR" b="1" dirty="0">
              <a:solidFill>
                <a:schemeClr val="bg1"/>
              </a:solidFill>
            </a:endParaRPr>
          </a:p>
          <a:p>
            <a:pPr algn="just">
              <a:lnSpc>
                <a:spcPct val="150000"/>
              </a:lnSpc>
            </a:pPr>
            <a:endParaRPr lang="pt-BR" dirty="0">
              <a:solidFill>
                <a:schemeClr val="bg1"/>
              </a:solidFill>
            </a:endParaRPr>
          </a:p>
        </p:txBody>
      </p:sp>
      <p:pic>
        <p:nvPicPr>
          <p:cNvPr id="8" name="Imagem 7">
            <a:extLst>
              <a:ext uri="{FF2B5EF4-FFF2-40B4-BE49-F238E27FC236}">
                <a16:creationId xmlns:a16="http://schemas.microsoft.com/office/drawing/2014/main" id="{28B24420-25C3-4FA0-B583-3D00DC4313EC}"/>
              </a:ext>
            </a:extLst>
          </p:cNvPr>
          <p:cNvPicPr>
            <a:picLocks noChangeAspect="1"/>
          </p:cNvPicPr>
          <p:nvPr/>
        </p:nvPicPr>
        <p:blipFill>
          <a:blip r:embed="rId3"/>
          <a:stretch>
            <a:fillRect/>
          </a:stretch>
        </p:blipFill>
        <p:spPr>
          <a:xfrm>
            <a:off x="511469" y="2368481"/>
            <a:ext cx="11169061" cy="2049877"/>
          </a:xfrm>
          <a:prstGeom prst="rect">
            <a:avLst/>
          </a:prstGeom>
        </p:spPr>
      </p:pic>
      <p:cxnSp>
        <p:nvCxnSpPr>
          <p:cNvPr id="10" name="Conector de Seta Reta 9">
            <a:extLst>
              <a:ext uri="{FF2B5EF4-FFF2-40B4-BE49-F238E27FC236}">
                <a16:creationId xmlns:a16="http://schemas.microsoft.com/office/drawing/2014/main" id="{33518913-E947-4F24-BA33-E6A2848B6039}"/>
              </a:ext>
            </a:extLst>
          </p:cNvPr>
          <p:cNvCxnSpPr>
            <a:cxnSpLocks/>
          </p:cNvCxnSpPr>
          <p:nvPr/>
        </p:nvCxnSpPr>
        <p:spPr>
          <a:xfrm flipH="1" flipV="1">
            <a:off x="4795935" y="3862873"/>
            <a:ext cx="1300064" cy="952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ector de Seta Reta 12">
            <a:extLst>
              <a:ext uri="{FF2B5EF4-FFF2-40B4-BE49-F238E27FC236}">
                <a16:creationId xmlns:a16="http://schemas.microsoft.com/office/drawing/2014/main" id="{0EDAA317-691C-4715-A168-18DC3D09296D}"/>
              </a:ext>
            </a:extLst>
          </p:cNvPr>
          <p:cNvCxnSpPr/>
          <p:nvPr/>
        </p:nvCxnSpPr>
        <p:spPr>
          <a:xfrm flipV="1">
            <a:off x="6095999" y="3862873"/>
            <a:ext cx="1172548" cy="952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CaixaDeTexto 13">
            <a:extLst>
              <a:ext uri="{FF2B5EF4-FFF2-40B4-BE49-F238E27FC236}">
                <a16:creationId xmlns:a16="http://schemas.microsoft.com/office/drawing/2014/main" id="{5386ED62-DD3F-49CD-BEA3-1FA353E471CD}"/>
              </a:ext>
            </a:extLst>
          </p:cNvPr>
          <p:cNvSpPr txBox="1"/>
          <p:nvPr/>
        </p:nvSpPr>
        <p:spPr>
          <a:xfrm>
            <a:off x="5497333" y="4815452"/>
            <a:ext cx="1184940" cy="276999"/>
          </a:xfrm>
          <a:prstGeom prst="rect">
            <a:avLst/>
          </a:prstGeom>
          <a:noFill/>
        </p:spPr>
        <p:txBody>
          <a:bodyPr wrap="none" rtlCol="0">
            <a:spAutoFit/>
          </a:bodyPr>
          <a:lstStyle/>
          <a:p>
            <a:r>
              <a:rPr lang="pt-BR" sz="1200" i="1" dirty="0">
                <a:solidFill>
                  <a:schemeClr val="bg1"/>
                </a:solidFill>
              </a:rPr>
              <a:t>multiplicadores</a:t>
            </a:r>
          </a:p>
        </p:txBody>
      </p:sp>
    </p:spTree>
    <p:extLst>
      <p:ext uri="{BB962C8B-B14F-4D97-AF65-F5344CB8AC3E}">
        <p14:creationId xmlns:p14="http://schemas.microsoft.com/office/powerpoint/2010/main" val="915203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450412" y="525780"/>
            <a:ext cx="10934700" cy="610863"/>
          </a:xfrm>
        </p:spPr>
        <p:txBody>
          <a:bodyPr rtlCol="0">
            <a:normAutofit fontScale="90000"/>
          </a:bodyPr>
          <a:lstStyle/>
          <a:p>
            <a:pPr rtl="0"/>
            <a:r>
              <a:rPr lang="pt-BR" dirty="0"/>
              <a:t>Diagrama de Classes</a:t>
            </a:r>
            <a:br>
              <a:rPr lang="pt-BR" dirty="0"/>
            </a:br>
            <a:r>
              <a:rPr lang="pt-BR" sz="3100" dirty="0"/>
              <a:t>Relacionamentos</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31</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450412" y="1216453"/>
            <a:ext cx="11492206" cy="2534540"/>
          </a:xfrm>
          <a:prstGeom prst="rect">
            <a:avLst/>
          </a:prstGeom>
          <a:noFill/>
        </p:spPr>
        <p:txBody>
          <a:bodyPr wrap="square" rtlCol="0">
            <a:spAutoFit/>
          </a:bodyPr>
          <a:lstStyle/>
          <a:p>
            <a:pPr algn="just">
              <a:lnSpc>
                <a:spcPct val="150000"/>
              </a:lnSpc>
            </a:pPr>
            <a:r>
              <a:rPr lang="pt-BR" dirty="0">
                <a:solidFill>
                  <a:schemeClr val="bg1"/>
                </a:solidFill>
              </a:rPr>
              <a:t>	</a:t>
            </a:r>
            <a:r>
              <a:rPr lang="pt-BR" b="1" dirty="0">
                <a:solidFill>
                  <a:schemeClr val="bg1"/>
                </a:solidFill>
              </a:rPr>
              <a:t>Agregação Simples: </a:t>
            </a:r>
            <a:r>
              <a:rPr lang="pt-BR" dirty="0">
                <a:solidFill>
                  <a:schemeClr val="bg1"/>
                </a:solidFill>
              </a:rPr>
              <a:t>a associação existente entre classes sem agregação traz um significado de que ambas as classes estão no mesmo nível conceitual. Já uma relação de associação com agregação mostra que existe uma relação do tipo </a:t>
            </a:r>
            <a:r>
              <a:rPr lang="pt-BR" b="1" dirty="0">
                <a:solidFill>
                  <a:schemeClr val="bg1"/>
                </a:solidFill>
              </a:rPr>
              <a:t>“é parte de...” </a:t>
            </a:r>
            <a:r>
              <a:rPr lang="pt-BR" dirty="0">
                <a:solidFill>
                  <a:schemeClr val="bg1"/>
                </a:solidFill>
              </a:rPr>
              <a:t>ou </a:t>
            </a:r>
            <a:r>
              <a:rPr lang="pt-BR" b="1" dirty="0">
                <a:solidFill>
                  <a:schemeClr val="bg1"/>
                </a:solidFill>
              </a:rPr>
              <a:t>“possui um...” </a:t>
            </a:r>
            <a:r>
              <a:rPr lang="pt-BR" dirty="0">
                <a:solidFill>
                  <a:schemeClr val="bg1"/>
                </a:solidFill>
              </a:rPr>
              <a:t>que significa que uma instância de determinada classe possui ou é composta por várias instâncias de outra classe. A </a:t>
            </a:r>
            <a:r>
              <a:rPr lang="pt-BR" b="1" dirty="0">
                <a:solidFill>
                  <a:schemeClr val="bg1"/>
                </a:solidFill>
              </a:rPr>
              <a:t>agregação </a:t>
            </a:r>
            <a:r>
              <a:rPr lang="pt-BR" dirty="0">
                <a:solidFill>
                  <a:schemeClr val="bg1"/>
                </a:solidFill>
              </a:rPr>
              <a:t>é representada por um losango junto à classe que representa o elemento agregador, ou “o todo”.</a:t>
            </a:r>
            <a:endParaRPr lang="pt-BR" b="1" dirty="0">
              <a:solidFill>
                <a:schemeClr val="bg1"/>
              </a:solidFill>
            </a:endParaRPr>
          </a:p>
          <a:p>
            <a:pPr algn="just">
              <a:lnSpc>
                <a:spcPct val="150000"/>
              </a:lnSpc>
            </a:pPr>
            <a:endParaRPr lang="pt-BR" dirty="0">
              <a:solidFill>
                <a:schemeClr val="bg1"/>
              </a:solidFill>
            </a:endParaRPr>
          </a:p>
        </p:txBody>
      </p:sp>
      <p:pic>
        <p:nvPicPr>
          <p:cNvPr id="4" name="Imagem 3">
            <a:extLst>
              <a:ext uri="{FF2B5EF4-FFF2-40B4-BE49-F238E27FC236}">
                <a16:creationId xmlns:a16="http://schemas.microsoft.com/office/drawing/2014/main" id="{F0170FB6-71DA-44FB-819F-CEE46F70C638}"/>
              </a:ext>
            </a:extLst>
          </p:cNvPr>
          <p:cNvPicPr>
            <a:picLocks noChangeAspect="1"/>
          </p:cNvPicPr>
          <p:nvPr/>
        </p:nvPicPr>
        <p:blipFill>
          <a:blip r:embed="rId3"/>
          <a:stretch>
            <a:fillRect/>
          </a:stretch>
        </p:blipFill>
        <p:spPr>
          <a:xfrm>
            <a:off x="2900436" y="3544675"/>
            <a:ext cx="6034652" cy="2421673"/>
          </a:xfrm>
          <a:prstGeom prst="rect">
            <a:avLst/>
          </a:prstGeom>
        </p:spPr>
      </p:pic>
      <p:sp>
        <p:nvSpPr>
          <p:cNvPr id="9" name="CaixaDeTexto 8">
            <a:extLst>
              <a:ext uri="{FF2B5EF4-FFF2-40B4-BE49-F238E27FC236}">
                <a16:creationId xmlns:a16="http://schemas.microsoft.com/office/drawing/2014/main" id="{52330EB8-7123-4073-9B7F-5BFD588B861F}"/>
              </a:ext>
            </a:extLst>
          </p:cNvPr>
          <p:cNvSpPr txBox="1"/>
          <p:nvPr/>
        </p:nvSpPr>
        <p:spPr>
          <a:xfrm>
            <a:off x="7809722" y="3750993"/>
            <a:ext cx="795154" cy="369332"/>
          </a:xfrm>
          <a:prstGeom prst="rect">
            <a:avLst/>
          </a:prstGeom>
          <a:noFill/>
        </p:spPr>
        <p:txBody>
          <a:bodyPr wrap="none" rtlCol="0">
            <a:spAutoFit/>
          </a:bodyPr>
          <a:lstStyle/>
          <a:p>
            <a:r>
              <a:rPr lang="pt-BR" dirty="0">
                <a:solidFill>
                  <a:srgbClr val="FF0000"/>
                </a:solidFill>
              </a:rPr>
              <a:t>o todo</a:t>
            </a:r>
          </a:p>
        </p:txBody>
      </p:sp>
      <p:sp>
        <p:nvSpPr>
          <p:cNvPr id="11" name="CaixaDeTexto 10">
            <a:extLst>
              <a:ext uri="{FF2B5EF4-FFF2-40B4-BE49-F238E27FC236}">
                <a16:creationId xmlns:a16="http://schemas.microsoft.com/office/drawing/2014/main" id="{D43A896C-2285-44A8-AF7A-61DBEEE27615}"/>
              </a:ext>
            </a:extLst>
          </p:cNvPr>
          <p:cNvSpPr txBox="1"/>
          <p:nvPr/>
        </p:nvSpPr>
        <p:spPr>
          <a:xfrm>
            <a:off x="5299787" y="6046125"/>
            <a:ext cx="1931437" cy="369332"/>
          </a:xfrm>
          <a:prstGeom prst="rect">
            <a:avLst/>
          </a:prstGeom>
          <a:noFill/>
        </p:spPr>
        <p:txBody>
          <a:bodyPr wrap="square" rtlCol="0">
            <a:spAutoFit/>
          </a:bodyPr>
          <a:lstStyle/>
          <a:p>
            <a:r>
              <a:rPr lang="pt-BR" dirty="0">
                <a:solidFill>
                  <a:srgbClr val="FF0000"/>
                </a:solidFill>
              </a:rPr>
              <a:t>as partes</a:t>
            </a:r>
          </a:p>
        </p:txBody>
      </p:sp>
    </p:spTree>
    <p:extLst>
      <p:ext uri="{BB962C8B-B14F-4D97-AF65-F5344CB8AC3E}">
        <p14:creationId xmlns:p14="http://schemas.microsoft.com/office/powerpoint/2010/main" val="2889455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E531727F-1820-42E5-8FD0-706857E8A640}"/>
              </a:ext>
            </a:extLst>
          </p:cNvPr>
          <p:cNvPicPr>
            <a:picLocks noChangeAspect="1"/>
          </p:cNvPicPr>
          <p:nvPr/>
        </p:nvPicPr>
        <p:blipFill>
          <a:blip r:embed="rId3"/>
          <a:stretch>
            <a:fillRect/>
          </a:stretch>
        </p:blipFill>
        <p:spPr>
          <a:xfrm>
            <a:off x="3357612" y="2637230"/>
            <a:ext cx="4849687" cy="2596858"/>
          </a:xfrm>
          <a:prstGeom prst="rect">
            <a:avLst/>
          </a:prstGeom>
        </p:spPr>
      </p:pic>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450412" y="525780"/>
            <a:ext cx="10934700" cy="610863"/>
          </a:xfrm>
        </p:spPr>
        <p:txBody>
          <a:bodyPr rtlCol="0">
            <a:normAutofit fontScale="90000"/>
          </a:bodyPr>
          <a:lstStyle/>
          <a:p>
            <a:pPr rtl="0"/>
            <a:r>
              <a:rPr lang="pt-BR" dirty="0"/>
              <a:t>Diagrama de Classes</a:t>
            </a:r>
            <a:br>
              <a:rPr lang="pt-BR" dirty="0"/>
            </a:br>
            <a:r>
              <a:rPr lang="pt-BR" sz="3100" dirty="0"/>
              <a:t>Relacionamentos</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32</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450412" y="1216453"/>
            <a:ext cx="11492206" cy="1288045"/>
          </a:xfrm>
          <a:prstGeom prst="rect">
            <a:avLst/>
          </a:prstGeom>
          <a:noFill/>
        </p:spPr>
        <p:txBody>
          <a:bodyPr wrap="square" rtlCol="0">
            <a:spAutoFit/>
          </a:bodyPr>
          <a:lstStyle/>
          <a:p>
            <a:pPr algn="just">
              <a:lnSpc>
                <a:spcPct val="150000"/>
              </a:lnSpc>
            </a:pPr>
            <a:r>
              <a:rPr lang="pt-BR" dirty="0">
                <a:solidFill>
                  <a:schemeClr val="bg1"/>
                </a:solidFill>
              </a:rPr>
              <a:t>	</a:t>
            </a:r>
            <a:r>
              <a:rPr lang="pt-BR" b="1" dirty="0">
                <a:solidFill>
                  <a:schemeClr val="bg1"/>
                </a:solidFill>
              </a:rPr>
              <a:t>Agregação Composta </a:t>
            </a:r>
            <a:r>
              <a:rPr lang="pt-BR" dirty="0">
                <a:solidFill>
                  <a:schemeClr val="bg1"/>
                </a:solidFill>
              </a:rPr>
              <a:t>(ou </a:t>
            </a:r>
            <a:r>
              <a:rPr lang="pt-BR" b="1" dirty="0">
                <a:solidFill>
                  <a:schemeClr val="bg1"/>
                </a:solidFill>
              </a:rPr>
              <a:t>Composição): </a:t>
            </a:r>
            <a:r>
              <a:rPr lang="pt-BR" dirty="0">
                <a:solidFill>
                  <a:schemeClr val="bg1"/>
                </a:solidFill>
              </a:rPr>
              <a:t>é uma forma mais forte de agregação, onde a parte não pode existir sem o “todo”. É representada por um losango sólido.</a:t>
            </a:r>
            <a:endParaRPr lang="pt-BR" b="1" dirty="0">
              <a:solidFill>
                <a:schemeClr val="bg1"/>
              </a:solidFill>
            </a:endParaRPr>
          </a:p>
          <a:p>
            <a:pPr algn="just">
              <a:lnSpc>
                <a:spcPct val="150000"/>
              </a:lnSpc>
            </a:pPr>
            <a:endParaRPr lang="pt-BR" dirty="0">
              <a:solidFill>
                <a:schemeClr val="bg1"/>
              </a:solidFill>
            </a:endParaRPr>
          </a:p>
        </p:txBody>
      </p:sp>
      <p:sp>
        <p:nvSpPr>
          <p:cNvPr id="9" name="CaixaDeTexto 8">
            <a:extLst>
              <a:ext uri="{FF2B5EF4-FFF2-40B4-BE49-F238E27FC236}">
                <a16:creationId xmlns:a16="http://schemas.microsoft.com/office/drawing/2014/main" id="{52330EB8-7123-4073-9B7F-5BFD588B861F}"/>
              </a:ext>
            </a:extLst>
          </p:cNvPr>
          <p:cNvSpPr txBox="1"/>
          <p:nvPr/>
        </p:nvSpPr>
        <p:spPr>
          <a:xfrm>
            <a:off x="7809722" y="2865838"/>
            <a:ext cx="795154" cy="369332"/>
          </a:xfrm>
          <a:prstGeom prst="rect">
            <a:avLst/>
          </a:prstGeom>
          <a:noFill/>
        </p:spPr>
        <p:txBody>
          <a:bodyPr wrap="none" rtlCol="0">
            <a:spAutoFit/>
          </a:bodyPr>
          <a:lstStyle/>
          <a:p>
            <a:r>
              <a:rPr lang="pt-BR" dirty="0">
                <a:solidFill>
                  <a:srgbClr val="FF0000"/>
                </a:solidFill>
              </a:rPr>
              <a:t>o todo</a:t>
            </a:r>
          </a:p>
        </p:txBody>
      </p:sp>
      <p:sp>
        <p:nvSpPr>
          <p:cNvPr id="11" name="CaixaDeTexto 10">
            <a:extLst>
              <a:ext uri="{FF2B5EF4-FFF2-40B4-BE49-F238E27FC236}">
                <a16:creationId xmlns:a16="http://schemas.microsoft.com/office/drawing/2014/main" id="{D43A896C-2285-44A8-AF7A-61DBEEE27615}"/>
              </a:ext>
            </a:extLst>
          </p:cNvPr>
          <p:cNvSpPr txBox="1"/>
          <p:nvPr/>
        </p:nvSpPr>
        <p:spPr>
          <a:xfrm>
            <a:off x="5296113" y="5135499"/>
            <a:ext cx="1931437" cy="369332"/>
          </a:xfrm>
          <a:prstGeom prst="rect">
            <a:avLst/>
          </a:prstGeom>
          <a:noFill/>
        </p:spPr>
        <p:txBody>
          <a:bodyPr wrap="square" rtlCol="0">
            <a:spAutoFit/>
          </a:bodyPr>
          <a:lstStyle/>
          <a:p>
            <a:r>
              <a:rPr lang="pt-BR" dirty="0">
                <a:solidFill>
                  <a:srgbClr val="FF0000"/>
                </a:solidFill>
              </a:rPr>
              <a:t>a parte</a:t>
            </a:r>
          </a:p>
        </p:txBody>
      </p:sp>
    </p:spTree>
    <p:extLst>
      <p:ext uri="{BB962C8B-B14F-4D97-AF65-F5344CB8AC3E}">
        <p14:creationId xmlns:p14="http://schemas.microsoft.com/office/powerpoint/2010/main" val="3073127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73C7FAB6-2787-4BE9-917B-552425A119D3}"/>
              </a:ext>
            </a:extLst>
          </p:cNvPr>
          <p:cNvPicPr>
            <a:picLocks noChangeAspect="1"/>
          </p:cNvPicPr>
          <p:nvPr/>
        </p:nvPicPr>
        <p:blipFill>
          <a:blip r:embed="rId3"/>
          <a:stretch>
            <a:fillRect/>
          </a:stretch>
        </p:blipFill>
        <p:spPr>
          <a:xfrm>
            <a:off x="3620148" y="2944592"/>
            <a:ext cx="4595228" cy="2637163"/>
          </a:xfrm>
          <a:prstGeom prst="rect">
            <a:avLst/>
          </a:prstGeom>
        </p:spPr>
      </p:pic>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450412" y="525780"/>
            <a:ext cx="10934700" cy="610863"/>
          </a:xfrm>
        </p:spPr>
        <p:txBody>
          <a:bodyPr rtlCol="0">
            <a:normAutofit fontScale="90000"/>
          </a:bodyPr>
          <a:lstStyle/>
          <a:p>
            <a:pPr rtl="0"/>
            <a:r>
              <a:rPr lang="pt-BR" dirty="0"/>
              <a:t>Diagrama de Classes</a:t>
            </a:r>
            <a:br>
              <a:rPr lang="pt-BR" dirty="0"/>
            </a:br>
            <a:r>
              <a:rPr lang="pt-BR" sz="3100" dirty="0"/>
              <a:t>Relacionamentos</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33</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7" name="CaixaDeTexto 6">
            <a:extLst>
              <a:ext uri="{FF2B5EF4-FFF2-40B4-BE49-F238E27FC236}">
                <a16:creationId xmlns:a16="http://schemas.microsoft.com/office/drawing/2014/main" id="{E8B625D4-77A8-46BF-8B99-78250D5C75B6}"/>
              </a:ext>
            </a:extLst>
          </p:cNvPr>
          <p:cNvSpPr txBox="1"/>
          <p:nvPr/>
        </p:nvSpPr>
        <p:spPr>
          <a:xfrm>
            <a:off x="450412" y="1353169"/>
            <a:ext cx="11492206" cy="2119042"/>
          </a:xfrm>
          <a:prstGeom prst="rect">
            <a:avLst/>
          </a:prstGeom>
          <a:noFill/>
        </p:spPr>
        <p:txBody>
          <a:bodyPr wrap="square" rtlCol="0">
            <a:spAutoFit/>
          </a:bodyPr>
          <a:lstStyle/>
          <a:p>
            <a:pPr algn="just">
              <a:lnSpc>
                <a:spcPct val="150000"/>
              </a:lnSpc>
            </a:pPr>
            <a:r>
              <a:rPr lang="pt-BR" dirty="0">
                <a:solidFill>
                  <a:schemeClr val="bg1"/>
                </a:solidFill>
              </a:rPr>
              <a:t>	</a:t>
            </a:r>
            <a:r>
              <a:rPr lang="pt-BR" b="1" dirty="0">
                <a:solidFill>
                  <a:schemeClr val="bg1"/>
                </a:solidFill>
              </a:rPr>
              <a:t>Herança: </a:t>
            </a:r>
            <a:r>
              <a:rPr lang="pt-BR" dirty="0">
                <a:solidFill>
                  <a:schemeClr val="bg1"/>
                </a:solidFill>
              </a:rPr>
              <a:t>é um relacionamento do tipo </a:t>
            </a:r>
            <a:r>
              <a:rPr lang="pt-BR" b="1" dirty="0">
                <a:solidFill>
                  <a:schemeClr val="bg1"/>
                </a:solidFill>
              </a:rPr>
              <a:t>“é um...” </a:t>
            </a:r>
            <a:r>
              <a:rPr lang="pt-BR" dirty="0">
                <a:solidFill>
                  <a:schemeClr val="bg1"/>
                </a:solidFill>
              </a:rPr>
              <a:t>ou </a:t>
            </a:r>
            <a:r>
              <a:rPr lang="pt-BR" b="1" dirty="0">
                <a:solidFill>
                  <a:schemeClr val="bg1"/>
                </a:solidFill>
              </a:rPr>
              <a:t>“é uma...”</a:t>
            </a:r>
            <a:r>
              <a:rPr lang="pt-BR" dirty="0">
                <a:solidFill>
                  <a:schemeClr val="bg1"/>
                </a:solidFill>
              </a:rPr>
              <a:t> entre as classes, no qual uma subclasse herda atributos e comportamentos de uma superclasse. É representada por uma seta com uma linha sólida apontada para a superclasse.</a:t>
            </a:r>
            <a:endParaRPr lang="pt-BR" b="1" dirty="0">
              <a:solidFill>
                <a:schemeClr val="bg1"/>
              </a:solidFill>
            </a:endParaRPr>
          </a:p>
          <a:p>
            <a:pPr algn="just">
              <a:lnSpc>
                <a:spcPct val="150000"/>
              </a:lnSpc>
            </a:pPr>
            <a:endParaRPr lang="pt-BR" dirty="0">
              <a:solidFill>
                <a:schemeClr val="bg1"/>
              </a:solidFill>
            </a:endParaRPr>
          </a:p>
          <a:p>
            <a:pPr algn="just">
              <a:lnSpc>
                <a:spcPct val="150000"/>
              </a:lnSpc>
            </a:pPr>
            <a:endParaRPr lang="pt-BR" dirty="0">
              <a:solidFill>
                <a:schemeClr val="bg1"/>
              </a:solidFill>
            </a:endParaRPr>
          </a:p>
        </p:txBody>
      </p:sp>
      <p:sp>
        <p:nvSpPr>
          <p:cNvPr id="9" name="CaixaDeTexto 8">
            <a:extLst>
              <a:ext uri="{FF2B5EF4-FFF2-40B4-BE49-F238E27FC236}">
                <a16:creationId xmlns:a16="http://schemas.microsoft.com/office/drawing/2014/main" id="{52330EB8-7123-4073-9B7F-5BFD588B861F}"/>
              </a:ext>
            </a:extLst>
          </p:cNvPr>
          <p:cNvSpPr txBox="1"/>
          <p:nvPr/>
        </p:nvSpPr>
        <p:spPr>
          <a:xfrm>
            <a:off x="8089641" y="3244334"/>
            <a:ext cx="1349793" cy="369332"/>
          </a:xfrm>
          <a:prstGeom prst="rect">
            <a:avLst/>
          </a:prstGeom>
          <a:noFill/>
        </p:spPr>
        <p:txBody>
          <a:bodyPr wrap="none" rtlCol="0">
            <a:spAutoFit/>
          </a:bodyPr>
          <a:lstStyle/>
          <a:p>
            <a:r>
              <a:rPr lang="pt-BR" dirty="0">
                <a:solidFill>
                  <a:srgbClr val="FF0000"/>
                </a:solidFill>
              </a:rPr>
              <a:t>superclasse</a:t>
            </a:r>
          </a:p>
        </p:txBody>
      </p:sp>
      <p:sp>
        <p:nvSpPr>
          <p:cNvPr id="11" name="CaixaDeTexto 10">
            <a:extLst>
              <a:ext uri="{FF2B5EF4-FFF2-40B4-BE49-F238E27FC236}">
                <a16:creationId xmlns:a16="http://schemas.microsoft.com/office/drawing/2014/main" id="{D43A896C-2285-44A8-AF7A-61DBEEE27615}"/>
              </a:ext>
            </a:extLst>
          </p:cNvPr>
          <p:cNvSpPr txBox="1"/>
          <p:nvPr/>
        </p:nvSpPr>
        <p:spPr>
          <a:xfrm>
            <a:off x="5296111" y="5397089"/>
            <a:ext cx="1931437" cy="369332"/>
          </a:xfrm>
          <a:prstGeom prst="rect">
            <a:avLst/>
          </a:prstGeom>
          <a:noFill/>
        </p:spPr>
        <p:txBody>
          <a:bodyPr wrap="square" rtlCol="0">
            <a:spAutoFit/>
          </a:bodyPr>
          <a:lstStyle/>
          <a:p>
            <a:r>
              <a:rPr lang="pt-BR" dirty="0">
                <a:solidFill>
                  <a:srgbClr val="FF0000"/>
                </a:solidFill>
              </a:rPr>
              <a:t>subclasse</a:t>
            </a:r>
          </a:p>
        </p:txBody>
      </p:sp>
    </p:spTree>
    <p:extLst>
      <p:ext uri="{BB962C8B-B14F-4D97-AF65-F5344CB8AC3E}">
        <p14:creationId xmlns:p14="http://schemas.microsoft.com/office/powerpoint/2010/main" val="4238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71550" y="692451"/>
            <a:ext cx="10000539" cy="610863"/>
          </a:xfrm>
        </p:spPr>
        <p:txBody>
          <a:bodyPr rtlCol="0">
            <a:normAutofit fontScale="90000"/>
          </a:bodyPr>
          <a:lstStyle/>
          <a:p>
            <a:pPr rtl="0"/>
            <a:r>
              <a:rPr lang="pt-BR" dirty="0"/>
              <a:t>Ferramentas CASE</a:t>
            </a:r>
            <a:br>
              <a:rPr lang="pt-BR" dirty="0"/>
            </a:br>
            <a:r>
              <a:rPr lang="pt-BR" sz="2700" dirty="0"/>
              <a:t>(Engenharia de Software com Auxílio Computacional)</a:t>
            </a:r>
            <a:endParaRPr lang="pt-BR" dirty="0"/>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4</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8" name="CaixaDeTexto 7">
            <a:extLst>
              <a:ext uri="{FF2B5EF4-FFF2-40B4-BE49-F238E27FC236}">
                <a16:creationId xmlns:a16="http://schemas.microsoft.com/office/drawing/2014/main" id="{733AB92A-CF74-4728-AE43-C0D47F91E480}"/>
              </a:ext>
            </a:extLst>
          </p:cNvPr>
          <p:cNvSpPr txBox="1"/>
          <p:nvPr/>
        </p:nvSpPr>
        <p:spPr>
          <a:xfrm>
            <a:off x="971550" y="1454953"/>
            <a:ext cx="10565130" cy="2308324"/>
          </a:xfrm>
          <a:prstGeom prst="rect">
            <a:avLst/>
          </a:prstGeom>
          <a:noFill/>
        </p:spPr>
        <p:txBody>
          <a:bodyPr wrap="square" rtlCol="0">
            <a:spAutoFit/>
          </a:bodyPr>
          <a:lstStyle/>
          <a:p>
            <a:pPr algn="just"/>
            <a:r>
              <a:rPr lang="pt-BR" dirty="0">
                <a:solidFill>
                  <a:schemeClr val="bg1"/>
                </a:solidFill>
              </a:rPr>
              <a:t>	</a:t>
            </a:r>
            <a:r>
              <a:rPr lang="pt-BR" b="1" dirty="0">
                <a:solidFill>
                  <a:schemeClr val="bg1"/>
                </a:solidFill>
              </a:rPr>
              <a:t>11. Análise de Qualidade e Métricas: </a:t>
            </a:r>
            <a:r>
              <a:rPr lang="pt-BR" dirty="0">
                <a:solidFill>
                  <a:schemeClr val="bg1"/>
                </a:solidFill>
              </a:rPr>
              <a:t>podem fornecer análises de qualidade de código, métricas de software e verificações automáticas para garantir que o código siga as melhores práticas.</a:t>
            </a:r>
          </a:p>
          <a:p>
            <a:pPr algn="just"/>
            <a:r>
              <a:rPr lang="pt-BR" dirty="0">
                <a:solidFill>
                  <a:schemeClr val="bg1"/>
                </a:solidFill>
              </a:rPr>
              <a:t>	</a:t>
            </a:r>
            <a:r>
              <a:rPr lang="pt-BR" b="1" dirty="0">
                <a:solidFill>
                  <a:schemeClr val="bg1"/>
                </a:solidFill>
              </a:rPr>
              <a:t>12. Integração com Ambientes de Desenvolvimento: </a:t>
            </a:r>
            <a:r>
              <a:rPr lang="pt-BR" dirty="0">
                <a:solidFill>
                  <a:schemeClr val="bg1"/>
                </a:solidFill>
              </a:rPr>
              <a:t>muitas ferramentas CASE podem ser integradas a ambientes de desenvolvimento (</a:t>
            </a:r>
            <a:r>
              <a:rPr lang="pt-BR" dirty="0" err="1">
                <a:solidFill>
                  <a:schemeClr val="bg1"/>
                </a:solidFill>
              </a:rPr>
              <a:t>IDEs</a:t>
            </a:r>
            <a:r>
              <a:rPr lang="pt-BR" dirty="0">
                <a:solidFill>
                  <a:schemeClr val="bg1"/>
                </a:solidFill>
              </a:rPr>
              <a:t>) populares, como </a:t>
            </a:r>
            <a:r>
              <a:rPr lang="pt-BR" dirty="0" err="1">
                <a:solidFill>
                  <a:schemeClr val="bg1"/>
                </a:solidFill>
              </a:rPr>
              <a:t>Pycharm</a:t>
            </a:r>
            <a:r>
              <a:rPr lang="pt-BR" dirty="0">
                <a:solidFill>
                  <a:schemeClr val="bg1"/>
                </a:solidFill>
              </a:rPr>
              <a:t>, Eclipse, Visual Studio, entre outros.</a:t>
            </a:r>
          </a:p>
          <a:p>
            <a:pPr algn="just"/>
            <a:endParaRPr lang="pt-BR" dirty="0">
              <a:solidFill>
                <a:schemeClr val="bg1"/>
              </a:solidFill>
            </a:endParaRPr>
          </a:p>
          <a:p>
            <a:pPr algn="just"/>
            <a:r>
              <a:rPr lang="pt-BR" dirty="0">
                <a:solidFill>
                  <a:schemeClr val="bg1"/>
                </a:solidFill>
              </a:rPr>
              <a:t>	</a:t>
            </a:r>
            <a:r>
              <a:rPr lang="pt-BR" b="1" dirty="0">
                <a:solidFill>
                  <a:schemeClr val="bg1"/>
                </a:solidFill>
              </a:rPr>
              <a:t>Ferramenta CASE a ser utilizada nesta disciplina para a modelagem de Sistemas é a ferramenta</a:t>
            </a:r>
          </a:p>
          <a:p>
            <a:pPr algn="just"/>
            <a:r>
              <a:rPr lang="pt-BR" b="1" dirty="0">
                <a:solidFill>
                  <a:schemeClr val="bg1"/>
                </a:solidFill>
              </a:rPr>
              <a:t>ASTAH.</a:t>
            </a:r>
            <a:endParaRPr lang="pt-BR" dirty="0">
              <a:solidFill>
                <a:schemeClr val="bg1"/>
              </a:solidFill>
            </a:endParaRPr>
          </a:p>
        </p:txBody>
      </p:sp>
      <p:pic>
        <p:nvPicPr>
          <p:cNvPr id="2052" name="Picture 4">
            <a:extLst>
              <a:ext uri="{FF2B5EF4-FFF2-40B4-BE49-F238E27FC236}">
                <a16:creationId xmlns:a16="http://schemas.microsoft.com/office/drawing/2014/main" id="{859A7FF2-C67B-4128-91D4-76B02D48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506" y="3552825"/>
            <a:ext cx="3476625"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79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71550" y="571153"/>
            <a:ext cx="10000539" cy="610863"/>
          </a:xfrm>
        </p:spPr>
        <p:txBody>
          <a:bodyPr rtlCol="0"/>
          <a:lstStyle/>
          <a:p>
            <a:pPr rtl="0"/>
            <a:r>
              <a:rPr lang="pt-BR" dirty="0"/>
              <a:t>UML (Linguagem de Modelo Unificada)</a:t>
            </a:r>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5</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8" name="CaixaDeTexto 7">
            <a:extLst>
              <a:ext uri="{FF2B5EF4-FFF2-40B4-BE49-F238E27FC236}">
                <a16:creationId xmlns:a16="http://schemas.microsoft.com/office/drawing/2014/main" id="{733AB92A-CF74-4728-AE43-C0D47F91E480}"/>
              </a:ext>
            </a:extLst>
          </p:cNvPr>
          <p:cNvSpPr txBox="1"/>
          <p:nvPr/>
        </p:nvSpPr>
        <p:spPr>
          <a:xfrm>
            <a:off x="971550" y="1576873"/>
            <a:ext cx="9907944" cy="3139321"/>
          </a:xfrm>
          <a:prstGeom prst="rect">
            <a:avLst/>
          </a:prstGeom>
          <a:noFill/>
        </p:spPr>
        <p:txBody>
          <a:bodyPr wrap="square" rtlCol="0">
            <a:spAutoFit/>
          </a:bodyPr>
          <a:lstStyle/>
          <a:p>
            <a:pPr>
              <a:lnSpc>
                <a:spcPct val="150000"/>
              </a:lnSpc>
            </a:pPr>
            <a:r>
              <a:rPr lang="pt-BR" dirty="0">
                <a:solidFill>
                  <a:schemeClr val="bg1"/>
                </a:solidFill>
              </a:rPr>
              <a:t>     É uma linguagem de notação para uso em projetos de Sistemas. A UML trabalha com diagramas para a representação dos sistemas/processos. Cada diagrama é composto por elementos que são as formas usadas graficamente para a obtenção de uma relação.</a:t>
            </a:r>
          </a:p>
          <a:p>
            <a:pPr>
              <a:lnSpc>
                <a:spcPct val="150000"/>
              </a:lnSpc>
            </a:pPr>
            <a:endParaRPr lang="pt-BR" dirty="0">
              <a:solidFill>
                <a:schemeClr val="bg1"/>
              </a:solidFill>
            </a:endParaRPr>
          </a:p>
          <a:p>
            <a:pPr>
              <a:lnSpc>
                <a:spcPct val="150000"/>
              </a:lnSpc>
            </a:pPr>
            <a:r>
              <a:rPr lang="pt-BR" dirty="0">
                <a:solidFill>
                  <a:schemeClr val="bg1"/>
                </a:solidFill>
              </a:rPr>
              <a:t>     Os diagramas da UML dividem-se em dois grandes grupos: </a:t>
            </a:r>
            <a:r>
              <a:rPr lang="pt-BR" b="1" dirty="0">
                <a:solidFill>
                  <a:schemeClr val="bg1"/>
                </a:solidFill>
              </a:rPr>
              <a:t>diagramas estruturais </a:t>
            </a:r>
            <a:r>
              <a:rPr lang="pt-BR" dirty="0">
                <a:solidFill>
                  <a:schemeClr val="bg1"/>
                </a:solidFill>
              </a:rPr>
              <a:t>e </a:t>
            </a:r>
            <a:r>
              <a:rPr lang="pt-BR" b="1" dirty="0">
                <a:solidFill>
                  <a:schemeClr val="bg1"/>
                </a:solidFill>
              </a:rPr>
              <a:t>diagramas comportamentais</a:t>
            </a:r>
            <a:r>
              <a:rPr lang="pt-BR" dirty="0">
                <a:solidFill>
                  <a:schemeClr val="bg1"/>
                </a:solidFill>
              </a:rPr>
              <a:t>.</a:t>
            </a:r>
          </a:p>
          <a:p>
            <a:endParaRPr lang="pt-BR" dirty="0">
              <a:solidFill>
                <a:schemeClr val="bg1"/>
              </a:solidFill>
            </a:endParaRPr>
          </a:p>
          <a:p>
            <a:endParaRPr lang="pt-BR" dirty="0">
              <a:solidFill>
                <a:schemeClr val="bg1"/>
              </a:solidFill>
            </a:endParaRPr>
          </a:p>
        </p:txBody>
      </p:sp>
    </p:spTree>
    <p:extLst>
      <p:ext uri="{BB962C8B-B14F-4D97-AF65-F5344CB8AC3E}">
        <p14:creationId xmlns:p14="http://schemas.microsoft.com/office/powerpoint/2010/main" val="50522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71550" y="571153"/>
            <a:ext cx="10000539" cy="610863"/>
          </a:xfrm>
        </p:spPr>
        <p:txBody>
          <a:bodyPr rtlCol="0"/>
          <a:lstStyle/>
          <a:p>
            <a:pPr rtl="0"/>
            <a:r>
              <a:rPr lang="pt-BR" dirty="0"/>
              <a:t>Diagramas Estruturais</a:t>
            </a:r>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6</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8" name="CaixaDeTexto 7">
            <a:extLst>
              <a:ext uri="{FF2B5EF4-FFF2-40B4-BE49-F238E27FC236}">
                <a16:creationId xmlns:a16="http://schemas.microsoft.com/office/drawing/2014/main" id="{733AB92A-CF74-4728-AE43-C0D47F91E480}"/>
              </a:ext>
            </a:extLst>
          </p:cNvPr>
          <p:cNvSpPr txBox="1"/>
          <p:nvPr/>
        </p:nvSpPr>
        <p:spPr>
          <a:xfrm>
            <a:off x="971550" y="1576873"/>
            <a:ext cx="9907944" cy="4801314"/>
          </a:xfrm>
          <a:prstGeom prst="rect">
            <a:avLst/>
          </a:prstGeom>
          <a:noFill/>
        </p:spPr>
        <p:txBody>
          <a:bodyPr wrap="square" rtlCol="0">
            <a:spAutoFit/>
          </a:bodyPr>
          <a:lstStyle/>
          <a:p>
            <a:pPr>
              <a:lnSpc>
                <a:spcPct val="150000"/>
              </a:lnSpc>
            </a:pPr>
            <a:r>
              <a:rPr lang="pt-BR" dirty="0">
                <a:solidFill>
                  <a:schemeClr val="bg1"/>
                </a:solidFill>
              </a:rPr>
              <a:t>     São usados para a especificação detalhada da estrutura sistêmica, por exemplo: </a:t>
            </a:r>
            <a:r>
              <a:rPr lang="pt-BR" b="1" dirty="0">
                <a:solidFill>
                  <a:schemeClr val="bg1"/>
                </a:solidFill>
              </a:rPr>
              <a:t>classes, métodos, interfaces, serviços, etc.</a:t>
            </a:r>
          </a:p>
          <a:p>
            <a:pPr>
              <a:lnSpc>
                <a:spcPct val="150000"/>
              </a:lnSpc>
            </a:pPr>
            <a:endParaRPr lang="pt-BR" b="1" dirty="0">
              <a:solidFill>
                <a:schemeClr val="bg1"/>
              </a:solidFill>
            </a:endParaRPr>
          </a:p>
          <a:p>
            <a:pPr marL="285750" indent="-285750">
              <a:lnSpc>
                <a:spcPct val="150000"/>
              </a:lnSpc>
              <a:buFont typeface="Arial" panose="020B0604020202020204" pitchFamily="34" charset="0"/>
              <a:buChar char="•"/>
            </a:pPr>
            <a:r>
              <a:rPr lang="pt-BR" b="1" dirty="0">
                <a:solidFill>
                  <a:schemeClr val="bg1"/>
                </a:solidFill>
              </a:rPr>
              <a:t>Diagrama de Implantação</a:t>
            </a:r>
          </a:p>
          <a:p>
            <a:pPr marL="285750" indent="-285750">
              <a:lnSpc>
                <a:spcPct val="150000"/>
              </a:lnSpc>
              <a:buFont typeface="Arial" panose="020B0604020202020204" pitchFamily="34" charset="0"/>
              <a:buChar char="•"/>
            </a:pPr>
            <a:r>
              <a:rPr lang="pt-BR" b="1" dirty="0">
                <a:solidFill>
                  <a:schemeClr val="bg1"/>
                </a:solidFill>
              </a:rPr>
              <a:t>Diagrama de Classes</a:t>
            </a:r>
          </a:p>
          <a:p>
            <a:pPr marL="285750" indent="-285750">
              <a:lnSpc>
                <a:spcPct val="150000"/>
              </a:lnSpc>
              <a:buFont typeface="Arial" panose="020B0604020202020204" pitchFamily="34" charset="0"/>
              <a:buChar char="•"/>
            </a:pPr>
            <a:r>
              <a:rPr lang="pt-BR" b="1" dirty="0">
                <a:solidFill>
                  <a:schemeClr val="bg1"/>
                </a:solidFill>
              </a:rPr>
              <a:t>Diagrama de Objetos</a:t>
            </a:r>
          </a:p>
          <a:p>
            <a:pPr marL="285750" indent="-285750">
              <a:lnSpc>
                <a:spcPct val="150000"/>
              </a:lnSpc>
              <a:buFont typeface="Arial" panose="020B0604020202020204" pitchFamily="34" charset="0"/>
              <a:buChar char="•"/>
            </a:pPr>
            <a:r>
              <a:rPr lang="pt-BR" b="1" dirty="0">
                <a:solidFill>
                  <a:schemeClr val="bg1"/>
                </a:solidFill>
              </a:rPr>
              <a:t>Diagrama de Estruturas</a:t>
            </a:r>
          </a:p>
          <a:p>
            <a:pPr marL="285750" indent="-285750">
              <a:lnSpc>
                <a:spcPct val="150000"/>
              </a:lnSpc>
              <a:buFont typeface="Arial" panose="020B0604020202020204" pitchFamily="34" charset="0"/>
              <a:buChar char="•"/>
            </a:pPr>
            <a:r>
              <a:rPr lang="pt-BR" b="1" dirty="0">
                <a:solidFill>
                  <a:schemeClr val="bg1"/>
                </a:solidFill>
              </a:rPr>
              <a:t>Diagrama de Componentes</a:t>
            </a:r>
          </a:p>
          <a:p>
            <a:pPr marL="285750" indent="-285750">
              <a:lnSpc>
                <a:spcPct val="150000"/>
              </a:lnSpc>
              <a:buFont typeface="Arial" panose="020B0604020202020204" pitchFamily="34" charset="0"/>
              <a:buChar char="•"/>
            </a:pPr>
            <a:r>
              <a:rPr lang="pt-BR" b="1" dirty="0">
                <a:solidFill>
                  <a:schemeClr val="bg1"/>
                </a:solidFill>
              </a:rPr>
              <a:t>Diagrama de Pacotes</a:t>
            </a:r>
          </a:p>
          <a:p>
            <a:pPr marL="285750" indent="-285750">
              <a:lnSpc>
                <a:spcPct val="150000"/>
              </a:lnSpc>
              <a:buFont typeface="Arial" panose="020B0604020202020204" pitchFamily="34" charset="0"/>
              <a:buChar char="•"/>
            </a:pPr>
            <a:r>
              <a:rPr lang="pt-BR" b="1" dirty="0">
                <a:solidFill>
                  <a:schemeClr val="bg1"/>
                </a:solidFill>
              </a:rPr>
              <a:t>Diagrama de Perfil</a:t>
            </a:r>
            <a:endParaRPr lang="pt-BR" dirty="0">
              <a:solidFill>
                <a:schemeClr val="bg1"/>
              </a:solidFill>
            </a:endParaRPr>
          </a:p>
          <a:p>
            <a:endParaRPr lang="pt-BR" dirty="0">
              <a:solidFill>
                <a:schemeClr val="bg1"/>
              </a:solidFill>
            </a:endParaRPr>
          </a:p>
          <a:p>
            <a:endParaRPr lang="pt-BR" dirty="0">
              <a:solidFill>
                <a:schemeClr val="bg1"/>
              </a:solidFill>
            </a:endParaRPr>
          </a:p>
        </p:txBody>
      </p:sp>
    </p:spTree>
    <p:extLst>
      <p:ext uri="{BB962C8B-B14F-4D97-AF65-F5344CB8AC3E}">
        <p14:creationId xmlns:p14="http://schemas.microsoft.com/office/powerpoint/2010/main" val="406103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71550" y="571153"/>
            <a:ext cx="10000539" cy="610863"/>
          </a:xfrm>
        </p:spPr>
        <p:txBody>
          <a:bodyPr rtlCol="0"/>
          <a:lstStyle/>
          <a:p>
            <a:pPr rtl="0"/>
            <a:r>
              <a:rPr lang="pt-BR" dirty="0"/>
              <a:t>Diagramas Comportamentais</a:t>
            </a:r>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7</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8" name="CaixaDeTexto 7">
            <a:extLst>
              <a:ext uri="{FF2B5EF4-FFF2-40B4-BE49-F238E27FC236}">
                <a16:creationId xmlns:a16="http://schemas.microsoft.com/office/drawing/2014/main" id="{733AB92A-CF74-4728-AE43-C0D47F91E480}"/>
              </a:ext>
            </a:extLst>
          </p:cNvPr>
          <p:cNvSpPr txBox="1"/>
          <p:nvPr/>
        </p:nvSpPr>
        <p:spPr>
          <a:xfrm>
            <a:off x="971550" y="1576873"/>
            <a:ext cx="9907944" cy="4939814"/>
          </a:xfrm>
          <a:prstGeom prst="rect">
            <a:avLst/>
          </a:prstGeom>
          <a:noFill/>
        </p:spPr>
        <p:txBody>
          <a:bodyPr wrap="square" rtlCol="0">
            <a:spAutoFit/>
          </a:bodyPr>
          <a:lstStyle/>
          <a:p>
            <a:pPr>
              <a:lnSpc>
                <a:spcPct val="150000"/>
              </a:lnSpc>
            </a:pPr>
            <a:r>
              <a:rPr lang="pt-BR" dirty="0">
                <a:solidFill>
                  <a:schemeClr val="bg1"/>
                </a:solidFill>
              </a:rPr>
              <a:t>     São usados para a especificação detalhada dos comportamentos do sistema, por exemplo: </a:t>
            </a:r>
            <a:r>
              <a:rPr lang="pt-BR" b="1" dirty="0">
                <a:solidFill>
                  <a:schemeClr val="bg1"/>
                </a:solidFill>
              </a:rPr>
              <a:t>funcionalidades, negócio aplicado ao sistema, como as trocas de mensagens ocorrem, etc.</a:t>
            </a:r>
          </a:p>
          <a:p>
            <a:pPr>
              <a:lnSpc>
                <a:spcPct val="150000"/>
              </a:lnSpc>
            </a:pPr>
            <a:endParaRPr lang="pt-BR" b="1" dirty="0">
              <a:solidFill>
                <a:schemeClr val="bg1"/>
              </a:solidFill>
            </a:endParaRPr>
          </a:p>
          <a:p>
            <a:pPr marL="285750" indent="-285750">
              <a:lnSpc>
                <a:spcPct val="150000"/>
              </a:lnSpc>
              <a:buFont typeface="Arial" panose="020B0604020202020204" pitchFamily="34" charset="0"/>
              <a:buChar char="•"/>
            </a:pPr>
            <a:r>
              <a:rPr lang="pt-BR" b="1" dirty="0">
                <a:solidFill>
                  <a:schemeClr val="bg1"/>
                </a:solidFill>
              </a:rPr>
              <a:t>Diagrama de Atividades</a:t>
            </a:r>
          </a:p>
          <a:p>
            <a:pPr marL="285750" indent="-285750">
              <a:lnSpc>
                <a:spcPct val="150000"/>
              </a:lnSpc>
              <a:buFont typeface="Arial" panose="020B0604020202020204" pitchFamily="34" charset="0"/>
              <a:buChar char="•"/>
            </a:pPr>
            <a:r>
              <a:rPr lang="pt-BR" b="1" dirty="0">
                <a:solidFill>
                  <a:schemeClr val="bg1"/>
                </a:solidFill>
              </a:rPr>
              <a:t>Diagrama de Máquina de Estados</a:t>
            </a:r>
          </a:p>
          <a:p>
            <a:pPr marL="285750" indent="-285750">
              <a:lnSpc>
                <a:spcPct val="150000"/>
              </a:lnSpc>
              <a:buFont typeface="Arial" panose="020B0604020202020204" pitchFamily="34" charset="0"/>
              <a:buChar char="•"/>
            </a:pPr>
            <a:r>
              <a:rPr lang="pt-BR" b="1" dirty="0">
                <a:solidFill>
                  <a:schemeClr val="bg1"/>
                </a:solidFill>
              </a:rPr>
              <a:t>Diagrama de Casos de Uso</a:t>
            </a:r>
          </a:p>
          <a:p>
            <a:pPr marL="285750" indent="-285750">
              <a:lnSpc>
                <a:spcPct val="150000"/>
              </a:lnSpc>
              <a:buFont typeface="Arial" panose="020B0604020202020204" pitchFamily="34" charset="0"/>
              <a:buChar char="•"/>
            </a:pPr>
            <a:r>
              <a:rPr lang="pt-BR" b="1" dirty="0">
                <a:solidFill>
                  <a:schemeClr val="bg1"/>
                </a:solidFill>
              </a:rPr>
              <a:t>Diagramas de Interação:</a:t>
            </a:r>
          </a:p>
          <a:p>
            <a:pPr marL="742950" lvl="1" indent="-285750">
              <a:lnSpc>
                <a:spcPct val="150000"/>
              </a:lnSpc>
              <a:buFont typeface="Arial" panose="020B0604020202020204" pitchFamily="34" charset="0"/>
              <a:buChar char="•"/>
            </a:pPr>
            <a:r>
              <a:rPr lang="pt-BR" b="1" dirty="0">
                <a:solidFill>
                  <a:schemeClr val="bg1"/>
                </a:solidFill>
              </a:rPr>
              <a:t>Diagrama de Tempo</a:t>
            </a:r>
          </a:p>
          <a:p>
            <a:pPr marL="742950" lvl="1" indent="-285750">
              <a:lnSpc>
                <a:spcPct val="150000"/>
              </a:lnSpc>
              <a:buFont typeface="Arial" panose="020B0604020202020204" pitchFamily="34" charset="0"/>
              <a:buChar char="•"/>
            </a:pPr>
            <a:r>
              <a:rPr lang="pt-BR" b="1" dirty="0">
                <a:solidFill>
                  <a:schemeClr val="bg1"/>
                </a:solidFill>
              </a:rPr>
              <a:t>Diagrama de Sequência</a:t>
            </a:r>
          </a:p>
          <a:p>
            <a:pPr marL="742950" lvl="1" indent="-285750">
              <a:lnSpc>
                <a:spcPct val="150000"/>
              </a:lnSpc>
              <a:buFont typeface="Arial" panose="020B0604020202020204" pitchFamily="34" charset="0"/>
              <a:buChar char="•"/>
            </a:pPr>
            <a:r>
              <a:rPr lang="pt-BR" b="1" dirty="0">
                <a:solidFill>
                  <a:schemeClr val="bg1"/>
                </a:solidFill>
              </a:rPr>
              <a:t>Diagrama de Comunicação</a:t>
            </a:r>
          </a:p>
          <a:p>
            <a:pPr marL="742950" lvl="1" indent="-285750">
              <a:lnSpc>
                <a:spcPct val="150000"/>
              </a:lnSpc>
              <a:buFont typeface="Arial" panose="020B0604020202020204" pitchFamily="34" charset="0"/>
              <a:buChar char="•"/>
            </a:pPr>
            <a:r>
              <a:rPr lang="pt-BR" b="1" dirty="0">
                <a:solidFill>
                  <a:schemeClr val="bg1"/>
                </a:solidFill>
              </a:rPr>
              <a:t>Diagrama de Visão Geral da Interação</a:t>
            </a:r>
            <a:endParaRPr lang="pt-BR" dirty="0">
              <a:solidFill>
                <a:schemeClr val="bg1"/>
              </a:solidFill>
            </a:endParaRPr>
          </a:p>
          <a:p>
            <a:endParaRPr lang="pt-BR" dirty="0">
              <a:solidFill>
                <a:schemeClr val="bg1"/>
              </a:solidFill>
            </a:endParaRPr>
          </a:p>
        </p:txBody>
      </p:sp>
    </p:spTree>
    <p:extLst>
      <p:ext uri="{BB962C8B-B14F-4D97-AF65-F5344CB8AC3E}">
        <p14:creationId xmlns:p14="http://schemas.microsoft.com/office/powerpoint/2010/main" val="36217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71550" y="571153"/>
            <a:ext cx="10000539" cy="610863"/>
          </a:xfrm>
        </p:spPr>
        <p:txBody>
          <a:bodyPr rtlCol="0"/>
          <a:lstStyle/>
          <a:p>
            <a:pPr rtl="0"/>
            <a:r>
              <a:rPr lang="pt-BR" dirty="0"/>
              <a:t>Diagrama de Casos de Uso</a:t>
            </a:r>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8</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8" name="CaixaDeTexto 7">
            <a:extLst>
              <a:ext uri="{FF2B5EF4-FFF2-40B4-BE49-F238E27FC236}">
                <a16:creationId xmlns:a16="http://schemas.microsoft.com/office/drawing/2014/main" id="{733AB92A-CF74-4728-AE43-C0D47F91E480}"/>
              </a:ext>
            </a:extLst>
          </p:cNvPr>
          <p:cNvSpPr txBox="1"/>
          <p:nvPr/>
        </p:nvSpPr>
        <p:spPr>
          <a:xfrm>
            <a:off x="971550" y="1576873"/>
            <a:ext cx="9907944" cy="2119042"/>
          </a:xfrm>
          <a:prstGeom prst="rect">
            <a:avLst/>
          </a:prstGeom>
          <a:noFill/>
        </p:spPr>
        <p:txBody>
          <a:bodyPr wrap="square" rtlCol="0">
            <a:spAutoFit/>
          </a:bodyPr>
          <a:lstStyle/>
          <a:p>
            <a:pPr>
              <a:lnSpc>
                <a:spcPct val="150000"/>
              </a:lnSpc>
            </a:pPr>
            <a:r>
              <a:rPr lang="pt-BR" dirty="0">
                <a:solidFill>
                  <a:schemeClr val="bg1"/>
                </a:solidFill>
              </a:rPr>
              <a:t>     Realização da modelagem do contexto de um sistema. Também usado para modelar os requisitos do Sistema. Captação do comportamento pretendido do Sistema que está sendo desenvolvido.</a:t>
            </a:r>
          </a:p>
          <a:p>
            <a:pPr>
              <a:lnSpc>
                <a:spcPct val="150000"/>
              </a:lnSpc>
            </a:pPr>
            <a:r>
              <a:rPr lang="pt-BR" dirty="0">
                <a:solidFill>
                  <a:schemeClr val="bg1"/>
                </a:solidFill>
              </a:rPr>
              <a:t>     Os casos de uso representam a atividade macro que deve ser desempenhada pelo Sistema. Estão associados aos requisitos funcionais do Sistema. Representam o comportamento do Sistema do ponto de vista dos usuários.</a:t>
            </a:r>
          </a:p>
        </p:txBody>
      </p:sp>
    </p:spTree>
    <p:extLst>
      <p:ext uri="{BB962C8B-B14F-4D97-AF65-F5344CB8AC3E}">
        <p14:creationId xmlns:p14="http://schemas.microsoft.com/office/powerpoint/2010/main" val="248882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71550" y="571153"/>
            <a:ext cx="10000539" cy="610863"/>
          </a:xfrm>
        </p:spPr>
        <p:txBody>
          <a:bodyPr rtlCol="0"/>
          <a:lstStyle/>
          <a:p>
            <a:pPr rtl="0"/>
            <a:r>
              <a:rPr lang="pt-BR" dirty="0"/>
              <a:t>Diagrama de Casos de Uso - Atores</a:t>
            </a:r>
          </a:p>
        </p:txBody>
      </p:sp>
      <p:sp>
        <p:nvSpPr>
          <p:cNvPr id="6" name="Espaço Reservado para o Número do Slid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pt-BR" smtClean="0"/>
              <a:pPr rtl="0"/>
              <a:t>9</a:t>
            </a:fld>
            <a:endParaRPr lang="pt-BR" dirty="0"/>
          </a:p>
        </p:txBody>
      </p:sp>
      <p:sp>
        <p:nvSpPr>
          <p:cNvPr id="5" name="Espaço Reservado para Rodapé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658957" cy="247651"/>
          </a:xfrm>
        </p:spPr>
        <p:txBody>
          <a:bodyPr rtlCol="0"/>
          <a:lstStyle/>
          <a:p>
            <a:pPr rtl="0"/>
            <a:r>
              <a:rPr lang="pt-BR" dirty="0"/>
              <a:t>Modelagem de Sistemas</a:t>
            </a:r>
          </a:p>
        </p:txBody>
      </p:sp>
      <p:sp>
        <p:nvSpPr>
          <p:cNvPr id="8" name="CaixaDeTexto 7">
            <a:extLst>
              <a:ext uri="{FF2B5EF4-FFF2-40B4-BE49-F238E27FC236}">
                <a16:creationId xmlns:a16="http://schemas.microsoft.com/office/drawing/2014/main" id="{733AB92A-CF74-4728-AE43-C0D47F91E480}"/>
              </a:ext>
            </a:extLst>
          </p:cNvPr>
          <p:cNvSpPr txBox="1"/>
          <p:nvPr/>
        </p:nvSpPr>
        <p:spPr>
          <a:xfrm>
            <a:off x="971550" y="1576873"/>
            <a:ext cx="9907944" cy="3781035"/>
          </a:xfrm>
          <a:prstGeom prst="rect">
            <a:avLst/>
          </a:prstGeom>
          <a:noFill/>
        </p:spPr>
        <p:txBody>
          <a:bodyPr wrap="square" rtlCol="0">
            <a:spAutoFit/>
          </a:bodyPr>
          <a:lstStyle/>
          <a:p>
            <a:pPr>
              <a:lnSpc>
                <a:spcPct val="150000"/>
              </a:lnSpc>
            </a:pPr>
            <a:r>
              <a:rPr lang="pt-BR" dirty="0">
                <a:solidFill>
                  <a:schemeClr val="bg1"/>
                </a:solidFill>
              </a:rPr>
              <a:t>      </a:t>
            </a:r>
            <a:r>
              <a:rPr lang="pt-BR" b="1" dirty="0">
                <a:solidFill>
                  <a:schemeClr val="bg1"/>
                </a:solidFill>
              </a:rPr>
              <a:t>Atores: </a:t>
            </a:r>
            <a:r>
              <a:rPr lang="pt-BR" dirty="0">
                <a:solidFill>
                  <a:schemeClr val="bg1"/>
                </a:solidFill>
              </a:rPr>
              <a:t>representam um conjunto de papeis coerentes que os usuários desempenham ao interagir com ele.</a:t>
            </a:r>
          </a:p>
          <a:p>
            <a:pPr>
              <a:lnSpc>
                <a:spcPct val="150000"/>
              </a:lnSpc>
            </a:pPr>
            <a:r>
              <a:rPr lang="pt-BR" dirty="0">
                <a:solidFill>
                  <a:schemeClr val="bg1"/>
                </a:solidFill>
              </a:rPr>
              <a:t>     Os atores podem ser:</a:t>
            </a:r>
          </a:p>
          <a:p>
            <a:pPr lvl="1">
              <a:lnSpc>
                <a:spcPct val="150000"/>
              </a:lnSpc>
            </a:pPr>
            <a:r>
              <a:rPr lang="pt-BR" dirty="0">
                <a:solidFill>
                  <a:schemeClr val="bg1"/>
                </a:solidFill>
              </a:rPr>
              <a:t>        1. Pessoas</a:t>
            </a:r>
          </a:p>
          <a:p>
            <a:pPr lvl="2">
              <a:lnSpc>
                <a:spcPct val="150000"/>
              </a:lnSpc>
            </a:pPr>
            <a:r>
              <a:rPr lang="pt-BR" dirty="0">
                <a:solidFill>
                  <a:schemeClr val="bg1"/>
                </a:solidFill>
              </a:rPr>
              <a:t>2. Dispositivos</a:t>
            </a:r>
          </a:p>
          <a:p>
            <a:pPr lvl="2">
              <a:lnSpc>
                <a:spcPct val="150000"/>
              </a:lnSpc>
            </a:pPr>
            <a:r>
              <a:rPr lang="pt-BR" dirty="0">
                <a:solidFill>
                  <a:schemeClr val="bg1"/>
                </a:solidFill>
              </a:rPr>
              <a:t>3. Sistemas</a:t>
            </a:r>
          </a:p>
          <a:p>
            <a:pPr>
              <a:lnSpc>
                <a:spcPct val="150000"/>
              </a:lnSpc>
            </a:pPr>
            <a:endParaRPr lang="pt-BR" dirty="0">
              <a:solidFill>
                <a:schemeClr val="bg1"/>
              </a:solidFill>
            </a:endParaRPr>
          </a:p>
          <a:p>
            <a:pPr>
              <a:lnSpc>
                <a:spcPct val="150000"/>
              </a:lnSpc>
            </a:pPr>
            <a:r>
              <a:rPr lang="pt-BR" dirty="0">
                <a:solidFill>
                  <a:schemeClr val="bg1"/>
                </a:solidFill>
              </a:rPr>
              <a:t>     </a:t>
            </a:r>
            <a:r>
              <a:rPr lang="pt-BR" b="1" dirty="0">
                <a:solidFill>
                  <a:schemeClr val="bg1"/>
                </a:solidFill>
              </a:rPr>
              <a:t>OBS.: atores ficam FORA do sistema que está sendo modelado.</a:t>
            </a:r>
          </a:p>
          <a:p>
            <a:pPr>
              <a:lnSpc>
                <a:spcPct val="150000"/>
              </a:lnSpc>
            </a:pPr>
            <a:r>
              <a:rPr lang="pt-BR" b="1" dirty="0">
                <a:solidFill>
                  <a:schemeClr val="bg1"/>
                </a:solidFill>
              </a:rPr>
              <a:t>               Interações advindas de forma externa.</a:t>
            </a:r>
            <a:endParaRPr lang="pt-BR" dirty="0">
              <a:solidFill>
                <a:schemeClr val="bg1"/>
              </a:solidFill>
            </a:endParaRPr>
          </a:p>
        </p:txBody>
      </p:sp>
      <p:pic>
        <p:nvPicPr>
          <p:cNvPr id="1026" name="Picture 2" descr="Modelando sistemas com UML - Use Case e modelo conceitual">
            <a:extLst>
              <a:ext uri="{FF2B5EF4-FFF2-40B4-BE49-F238E27FC236}">
                <a16:creationId xmlns:a16="http://schemas.microsoft.com/office/drawing/2014/main" id="{7A1EF715-95A6-4BB4-B904-A7FD18184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5740" y="2320284"/>
            <a:ext cx="5040960" cy="221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823316"/>
      </p:ext>
    </p:extLst>
  </p:cSld>
  <p:clrMapOvr>
    <a:masterClrMapping/>
  </p:clrMapOvr>
</p:sld>
</file>

<file path=ppt/theme/theme1.xml><?xml version="1.0" encoding="utf-8"?>
<a:theme xmlns:a="http://schemas.openxmlformats.org/drawingml/2006/main" name="Personalizado">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2237567.tgt.Office_49129298_TF78853419_Win32_OJ110714667.potx" id="{26A8DC41-7521-4E8A-BB40-82DDDF6580CB}" vid="{96196EC2-C392-482E-BF29-9BD12A62668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{303799F1-9C0B-4441-919E-4D43F5AA23F9}tf78853419_win32</Template>
  <TotalTime>852</TotalTime>
  <Words>2770</Words>
  <Application>Microsoft Office PowerPoint</Application>
  <PresentationFormat>Widescreen</PresentationFormat>
  <Paragraphs>294</Paragraphs>
  <Slides>33</Slides>
  <Notes>33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33</vt:i4>
      </vt:variant>
    </vt:vector>
  </HeadingPairs>
  <TitlesOfParts>
    <vt:vector size="39" baseType="lpstr">
      <vt:lpstr>Arial</vt:lpstr>
      <vt:lpstr>Calibri</vt:lpstr>
      <vt:lpstr>Franklin Gothic Book</vt:lpstr>
      <vt:lpstr>Franklin Gothic Demi</vt:lpstr>
      <vt:lpstr>Wingdings</vt:lpstr>
      <vt:lpstr>Personalizado</vt:lpstr>
      <vt:lpstr>Modelagem de Sistemas</vt:lpstr>
      <vt:lpstr>Ferramentas CASE (Engenharia de Software com Auxílio Computacional)</vt:lpstr>
      <vt:lpstr>Ferramentas CASE (Engenharia de Software com Auxílio Computacional)</vt:lpstr>
      <vt:lpstr>Ferramentas CASE (Engenharia de Software com Auxílio Computacional)</vt:lpstr>
      <vt:lpstr>UML (Linguagem de Modelo Unificada)</vt:lpstr>
      <vt:lpstr>Diagramas Estruturais</vt:lpstr>
      <vt:lpstr>Diagramas Comportamentais</vt:lpstr>
      <vt:lpstr>Diagrama de Casos de Uso</vt:lpstr>
      <vt:lpstr>Diagrama de Casos de Uso - Atores</vt:lpstr>
      <vt:lpstr>Diagrama de Casos de Uso - Atores</vt:lpstr>
      <vt:lpstr>Diagrama de Casos de Uso Relacionamento entre Atores e Casos de Uso</vt:lpstr>
      <vt:lpstr>Diagrama de Casos de Uso Relacionamento entre Atores e Casos de Uso</vt:lpstr>
      <vt:lpstr>Diagrama de Casos de Uso Relacionamento entre Casos de Uso</vt:lpstr>
      <vt:lpstr>Diagrama de Casos de Uso Relacionamento entre Casos de Uso</vt:lpstr>
      <vt:lpstr>Diagrama de Casos de Uso Relacionamento entre Casos de Uso</vt:lpstr>
      <vt:lpstr>Diagrama de Casos de Uso Relacionamento entre Casos de Uso</vt:lpstr>
      <vt:lpstr>Diagrama de Casos de Uso Estruturação</vt:lpstr>
      <vt:lpstr>Diagrama de Casos de Uso Estruturação</vt:lpstr>
      <vt:lpstr>Diagrama de Casos de Uso Dicas</vt:lpstr>
      <vt:lpstr>Diagrama de Casos de Uso Exemplo Prático</vt:lpstr>
      <vt:lpstr>Diagrama de Casos de Uso Exemplo Prático</vt:lpstr>
      <vt:lpstr>Diagrama de Casos de Uso Exemplo Prático</vt:lpstr>
      <vt:lpstr>Diagrama de Casos de Uso Exemplo Prático</vt:lpstr>
      <vt:lpstr>Diagrama de Classes</vt:lpstr>
      <vt:lpstr>Diagrama de Classes</vt:lpstr>
      <vt:lpstr>Diagrama de Classes</vt:lpstr>
      <vt:lpstr>Diagrama de Classes Visibilidade</vt:lpstr>
      <vt:lpstr>Diagrama de Classes Visibilidade</vt:lpstr>
      <vt:lpstr>Diagrama de Classes</vt:lpstr>
      <vt:lpstr>Diagrama de Classes Relacionamentos</vt:lpstr>
      <vt:lpstr>Diagrama de Classes Relacionamentos</vt:lpstr>
      <vt:lpstr>Diagrama de Classes Relacionamentos</vt:lpstr>
      <vt:lpstr>Diagrama de Classes Relacionamentos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Modelagem de Sistemas</dc:title>
  <dc:creator>João Pereira</dc:creator>
  <cp:lastModifiedBy>João Pereira</cp:lastModifiedBy>
  <cp:revision>4</cp:revision>
  <dcterms:created xsi:type="dcterms:W3CDTF">2023-09-20T14:24:11Z</dcterms:created>
  <dcterms:modified xsi:type="dcterms:W3CDTF">2023-09-25T00:08:12Z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