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61" r:id="rId4"/>
    <p:sldId id="257" r:id="rId5"/>
    <p:sldId id="259" r:id="rId6"/>
    <p:sldId id="264" r:id="rId7"/>
    <p:sldId id="260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76398-B00C-2201-A951-DD27F15FD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0891A-E91B-7F3B-51DA-2225C0BF8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8A1C76-60DB-5642-8DDF-679F9E5E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EEF211-B004-7AFD-AF6C-C5EDF189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43F67E-7595-E7C7-9339-20DCBB0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CC0484-0802-B89E-6073-E645AA41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FDC421-68A3-0868-19E7-2130ED140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315A6-D4EB-1F30-BD3C-D7770696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CA14FE-877C-206F-FF54-B4391DF6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13F6EB-8D6A-7DC7-7C31-665F3EB9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18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432201-A2D8-201C-919A-9339C6AB1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9E2641-25D5-B203-2310-302802581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962739-739A-CD3B-D5CE-E1C9677C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61B5A8-EC9A-0CA4-8DE6-B66D7DA9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98BF4-374C-B05C-1FA2-CF99A224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3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FA81-4C80-2305-9286-DDA59C6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7845B-3B6A-2B44-BC26-2F186134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603CA-8DD2-AC1F-ABC8-8E41C14E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7908E3-8243-3932-82F4-E68D928B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224390-580C-637B-9343-5C9B86F0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55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983DF-5D20-CA04-E7C9-74144175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58BD7E-50C0-4BC3-79D2-E11E0BA1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6C29A0-2026-2184-A675-72AF7F0B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EBC27-0722-0F27-A895-54FE3DFB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BEA0B-FDCA-400E-8939-163C68AF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9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C91AE-1383-02E9-FBF6-8F0E553B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03357-785A-EF07-4870-C8CA59FF0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912E6A-7BF5-0A85-53D0-C4286D133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02156B-C521-9B94-2257-D4B7A171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B7E7A-CEB8-ADDB-FC0A-BFF2BB8A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5B33C-96F0-31E6-207E-C95F0B9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91C09-7F31-B63D-17F6-4A5C8DBE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D891B-783F-3EE0-A718-D5A05040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975A76-8791-D80B-6374-F8C305A81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473AC4-553E-3DB9-090C-39AF3F7A9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760F40-20C6-FB4D-308A-6DB55FAE6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FD4A48-6C19-E050-CBCE-9D5F1780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89C4B4-0AB4-F0E5-2AB0-C8BD1691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D43C34-C2D0-0F64-13FC-2694F379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7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B4CCD-FBFE-8227-E399-D27D8DE8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B45AB2-FC68-CCE0-B4A5-D3636794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AD7A24-BBEE-1064-C393-18B75CD0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6C07E2-EE4D-5D0B-AB51-EDBD56F0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9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B2E063-95A9-0872-D492-F2167628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9F2C98-AA09-5742-2493-329FE715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42E779-49D3-F02D-EBEE-30E1C266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4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CE05C-F1F3-ED63-BBE1-9D803795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936B7-D18C-F7B9-8184-9E504B78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4A59AA-6CEA-5E0B-5B75-20288240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49A99-6FD8-C5BF-750E-EE725D67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60D5E7-2008-D2C3-17ED-3CBF9A4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D3C7B7-573C-2E97-965B-504E9A4B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7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07D07-C380-CACC-B633-4BCD7952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8561E7D-23F2-8951-C493-A1FC49824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641E6-76C6-3225-3963-355E55C0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2741B6-8CF9-93AF-BA8D-3A8412AE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6F44BC-926F-7451-126E-0AFB8D91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1F1690-B488-5FA4-D657-5EE5EAF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0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02159D-EEAB-7032-877F-B340B0F9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C15D8-9AD2-479A-7B4D-04354B7C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89348-2078-5779-DB52-FCADBBD07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E838-6F26-42AE-BFAB-7EAFBFD09943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EE5820-E9F1-CBDC-019A-A97FA152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C07A4-D287-B44C-3F7B-FF3930C40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2A354-72B3-46A5-AD03-D376AEB4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0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bases-de-donnees-annuelles-des-accidents-corporels-de-la-circulation-routiere-annees-de-2005-a-202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nisr.securite-routiere.gouv.fr/sites/default/files/2019-02/Fiche%20BAAC%202017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gifrance.gouv.fr/loda/id/JORFTEXT00000027497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nisr.securite-routiere.gouv.fr/sites/default/files/2022-03/ONISR_Guide%20de%20production%20du%20fichier%20BAAC_0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26F5B35-A662-D02F-9C8A-9FBAC72A2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33" y="652762"/>
            <a:ext cx="3190875" cy="3943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04161E-73CA-957F-7A06-094ED0A01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SHIELD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22D73-A3A8-D65E-EDB0-89E05DC5C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Safety Hazard Identification and Emergency Law Deployment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45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44E2551-792E-68AB-0AAB-6DF9574A2626}"/>
              </a:ext>
            </a:extLst>
          </p:cNvPr>
          <p:cNvSpPr txBox="1"/>
          <p:nvPr/>
        </p:nvSpPr>
        <p:spPr>
          <a:xfrm>
            <a:off x="1089890" y="29356"/>
            <a:ext cx="554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Pour aller plus loin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A43ACC-5385-D440-9A38-9B51007103CD}"/>
              </a:ext>
            </a:extLst>
          </p:cNvPr>
          <p:cNvSpPr txBox="1"/>
          <p:nvPr/>
        </p:nvSpPr>
        <p:spPr>
          <a:xfrm>
            <a:off x="1261535" y="814256"/>
            <a:ext cx="103716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Améliorations:</a:t>
            </a:r>
          </a:p>
          <a:p>
            <a:endParaRPr lang="fr-F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Sécurité: </a:t>
            </a:r>
            <a:r>
              <a:rPr lang="fr-FR" dirty="0"/>
              <a:t>passer à OAuth2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BDD utilisateur: </a:t>
            </a:r>
            <a:r>
              <a:rPr lang="fr-FR" dirty="0"/>
              <a:t>passer à </a:t>
            </a:r>
            <a:r>
              <a:rPr lang="fr-FR" dirty="0" err="1"/>
              <a:t>mySQL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Architecture:</a:t>
            </a:r>
            <a:r>
              <a:rPr lang="fr-FR" dirty="0"/>
              <a:t> passer à une architecture </a:t>
            </a:r>
            <a:r>
              <a:rPr lang="fr-FR" dirty="0" err="1"/>
              <a:t>microservice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Modèle: </a:t>
            </a:r>
            <a:r>
              <a:rPr lang="fr-FR" dirty="0"/>
              <a:t>améliorer les </a:t>
            </a:r>
            <a:r>
              <a:rPr lang="fr-FR" dirty="0" err="1"/>
              <a:t>perfomances</a:t>
            </a:r>
            <a:r>
              <a:rPr lang="fr-FR" dirty="0"/>
              <a:t> (</a:t>
            </a:r>
            <a:r>
              <a:rPr lang="fr-FR" dirty="0" err="1"/>
              <a:t>ré-équilibrage</a:t>
            </a:r>
            <a:r>
              <a:rPr lang="fr-FR" dirty="0"/>
              <a:t> de classes, recherche d’hyperparamètres, changement de modèles… avec </a:t>
            </a:r>
            <a:r>
              <a:rPr lang="fr-FR" dirty="0" err="1"/>
              <a:t>MLFlow</a:t>
            </a:r>
            <a:r>
              <a:rPr lang="fr-FR" dirty="0"/>
              <a:t>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Données: </a:t>
            </a:r>
            <a:r>
              <a:rPr lang="fr-FR" dirty="0"/>
              <a:t>s’affranchir des données de </a:t>
            </a:r>
            <a:r>
              <a:rPr lang="fr-FR" dirty="0" err="1"/>
              <a:t>DataScientest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Preprocessing</a:t>
            </a:r>
            <a:r>
              <a:rPr lang="fr-FR" b="1" dirty="0"/>
              <a:t>: </a:t>
            </a:r>
            <a:r>
              <a:rPr lang="fr-FR" dirty="0"/>
              <a:t>Etendre la plage des années possibles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Interface utilisateur: </a:t>
            </a:r>
            <a:r>
              <a:rPr lang="fr-FR" dirty="0"/>
              <a:t>faciliter l’entrée de </a:t>
            </a:r>
            <a:r>
              <a:rPr lang="fr-FR" dirty="0" err="1"/>
              <a:t>features</a:t>
            </a:r>
            <a:r>
              <a:rPr lang="fr-FR" dirty="0"/>
              <a:t> avec </a:t>
            </a:r>
            <a:r>
              <a:rPr lang="fr-FR" dirty="0" err="1"/>
              <a:t>Folium</a:t>
            </a:r>
            <a:r>
              <a:rPr lang="fr-FR" dirty="0"/>
              <a:t> (carte interactive)</a:t>
            </a:r>
            <a:br>
              <a:rPr lang="fr-FR" dirty="0"/>
            </a:b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Déploiement:</a:t>
            </a:r>
            <a:r>
              <a:rPr lang="fr-FR" dirty="0"/>
              <a:t> rendre l’application disponible sur une VM avec déploiement </a:t>
            </a:r>
            <a:r>
              <a:rPr lang="fr-FR" dirty="0" err="1"/>
              <a:t>Kubernetes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Docker: </a:t>
            </a:r>
            <a:r>
              <a:rPr lang="fr-FR" dirty="0"/>
              <a:t>alléger les images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DDFA2EC-0D50-038C-2AC9-C30C62E1D07C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6D872FA-34D7-AE01-F79C-051F3F49EFF3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890B859-FD27-B18D-6ECA-DF4A6C6C6CC4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B6AAD4B-766B-D1BE-2407-EB485C95C780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7750B03-7C87-E987-22F7-54230CFA691D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B6AF832-7D54-4CD1-08A1-EDEC1E9539D3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7DBD6BA-1A98-A261-6CA9-65A913A0C470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E13C4F8-3936-2485-A238-7CAC7D671C00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30396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751D0A4-F3C0-9D77-53FB-608E3FDBAF58}"/>
              </a:ext>
            </a:extLst>
          </p:cNvPr>
          <p:cNvSpPr txBox="1"/>
          <p:nvPr/>
        </p:nvSpPr>
        <p:spPr>
          <a:xfrm>
            <a:off x="1089889" y="29356"/>
            <a:ext cx="69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Provenance des données: </a:t>
            </a:r>
            <a:r>
              <a:rPr lang="fr-FR" sz="3200" b="1" dirty="0">
                <a:solidFill>
                  <a:schemeClr val="bg1"/>
                </a:solidFill>
              </a:rPr>
              <a:t>datagouv.fr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56BD2D-9E14-2388-274F-361518DEC67C}"/>
              </a:ext>
            </a:extLst>
          </p:cNvPr>
          <p:cNvSpPr txBox="1"/>
          <p:nvPr/>
        </p:nvSpPr>
        <p:spPr>
          <a:xfrm>
            <a:off x="1066800" y="700687"/>
            <a:ext cx="908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Base de données annuelles des accidents corporels de la circulation routière de 2005 à 2022</a:t>
            </a:r>
            <a:endParaRPr lang="fr-FR" dirty="0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8AD5E9DB-A7EE-0855-9AC9-B4E82232D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0" y="994696"/>
            <a:ext cx="7343267" cy="583394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1377264B-6E26-DF5B-C723-EEF60F21B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62" y="4046613"/>
            <a:ext cx="5158872" cy="2432223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27E33F7E-0D7F-621A-6C2D-A98171E34D6D}"/>
              </a:ext>
            </a:extLst>
          </p:cNvPr>
          <p:cNvSpPr txBox="1"/>
          <p:nvPr/>
        </p:nvSpPr>
        <p:spPr>
          <a:xfrm>
            <a:off x="8356600" y="1134533"/>
            <a:ext cx="3621070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Les données personnelles sont anonymisées en amont par datagouv.fr. 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4AE749A-EA56-D729-ED5D-D5C97EA4F9F8}"/>
              </a:ext>
            </a:extLst>
          </p:cNvPr>
          <p:cNvSpPr txBox="1"/>
          <p:nvPr/>
        </p:nvSpPr>
        <p:spPr>
          <a:xfrm>
            <a:off x="8356600" y="2422922"/>
            <a:ext cx="3621070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Impossible d’identifier une personne avec ces données.</a:t>
            </a:r>
          </a:p>
          <a:p>
            <a:r>
              <a:rPr lang="fr-FR" dirty="0"/>
              <a:t>(RGPD)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923C692E-2D86-5E86-FAE2-20F1D2FA6C7E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10167135" y="2057863"/>
            <a:ext cx="0" cy="36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41676F93-06E1-5E6B-847E-0F8D0A437E58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32984F7-4C74-6DAE-3D03-C25F9E5A0A1C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00DF2C5-A7BB-2E81-8D10-F12752BB4232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CBBB86C-1B1B-C305-FD23-B27446B11A3C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675D0C2-08D6-B2F9-EA61-65C86EEA9EF4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52BFE92-4A9D-7270-372F-6C9C132D5F2D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E68086C-34D5-DE54-C866-E3BEE8396065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B18DB21-472E-C717-7411-B36D1C57C28A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22716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A8DE324-7851-F6E9-C9F1-669A1F42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36" y="730148"/>
            <a:ext cx="8537928" cy="600931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46366-5595-46E8-20B7-6EE3B74EE252}"/>
              </a:ext>
            </a:extLst>
          </p:cNvPr>
          <p:cNvSpPr/>
          <p:nvPr/>
        </p:nvSpPr>
        <p:spPr>
          <a:xfrm>
            <a:off x="1818569" y="1809348"/>
            <a:ext cx="264231" cy="163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7EA61-E066-7649-CC64-0B8CCAC128E3}"/>
              </a:ext>
            </a:extLst>
          </p:cNvPr>
          <p:cNvSpPr/>
          <p:nvPr/>
        </p:nvSpPr>
        <p:spPr>
          <a:xfrm>
            <a:off x="2158115" y="1151466"/>
            <a:ext cx="829733" cy="5757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C00E4-35AE-1B35-7BC5-F892E1A21C4A}"/>
              </a:ext>
            </a:extLst>
          </p:cNvPr>
          <p:cNvSpPr/>
          <p:nvPr/>
        </p:nvSpPr>
        <p:spPr>
          <a:xfrm>
            <a:off x="2068335" y="1809347"/>
            <a:ext cx="264231" cy="163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0612A-A727-A3A4-458C-0D9F14AB2280}"/>
              </a:ext>
            </a:extLst>
          </p:cNvPr>
          <p:cNvSpPr/>
          <p:nvPr/>
        </p:nvSpPr>
        <p:spPr>
          <a:xfrm>
            <a:off x="3075869" y="1809347"/>
            <a:ext cx="463198" cy="163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956708-65C6-D01E-B3EB-6EB192EAD0E2}"/>
              </a:ext>
            </a:extLst>
          </p:cNvPr>
          <p:cNvSpPr/>
          <p:nvPr/>
        </p:nvSpPr>
        <p:spPr>
          <a:xfrm>
            <a:off x="3547535" y="1809347"/>
            <a:ext cx="463198" cy="163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6451D5-3A04-7695-14E0-00B1720D711C}"/>
              </a:ext>
            </a:extLst>
          </p:cNvPr>
          <p:cNvSpPr/>
          <p:nvPr/>
        </p:nvSpPr>
        <p:spPr>
          <a:xfrm>
            <a:off x="3020829" y="1151465"/>
            <a:ext cx="1144771" cy="5757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9B207C-B75E-FBE3-DC4E-04B4B407564D}"/>
              </a:ext>
            </a:extLst>
          </p:cNvPr>
          <p:cNvSpPr/>
          <p:nvPr/>
        </p:nvSpPr>
        <p:spPr>
          <a:xfrm>
            <a:off x="4174067" y="1041398"/>
            <a:ext cx="1185326" cy="8636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BE17C-46B6-DB96-274F-2ABF6D33FE80}"/>
              </a:ext>
            </a:extLst>
          </p:cNvPr>
          <p:cNvSpPr/>
          <p:nvPr/>
        </p:nvSpPr>
        <p:spPr>
          <a:xfrm>
            <a:off x="5389028" y="1041398"/>
            <a:ext cx="1037172" cy="8636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35915C-A339-694C-5CDE-435ED0E2AD04}"/>
              </a:ext>
            </a:extLst>
          </p:cNvPr>
          <p:cNvSpPr/>
          <p:nvPr/>
        </p:nvSpPr>
        <p:spPr>
          <a:xfrm>
            <a:off x="6439780" y="1041398"/>
            <a:ext cx="729723" cy="8636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D16EE-F48B-5C4A-511C-C0D76FC5471B}"/>
              </a:ext>
            </a:extLst>
          </p:cNvPr>
          <p:cNvSpPr/>
          <p:nvPr/>
        </p:nvSpPr>
        <p:spPr>
          <a:xfrm>
            <a:off x="8247240" y="1574797"/>
            <a:ext cx="729723" cy="152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46EBC-AC8B-74FF-341C-34E1B6673C3A}"/>
              </a:ext>
            </a:extLst>
          </p:cNvPr>
          <p:cNvSpPr/>
          <p:nvPr/>
        </p:nvSpPr>
        <p:spPr>
          <a:xfrm>
            <a:off x="9034640" y="1574795"/>
            <a:ext cx="729723" cy="1524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79FAC-A533-7DD6-7A70-9BE9C4B2F531}"/>
              </a:ext>
            </a:extLst>
          </p:cNvPr>
          <p:cNvSpPr/>
          <p:nvPr/>
        </p:nvSpPr>
        <p:spPr>
          <a:xfrm>
            <a:off x="1950684" y="2054880"/>
            <a:ext cx="1185326" cy="8636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28F856-EDF5-5E4E-84C9-E22C59A3C701}"/>
              </a:ext>
            </a:extLst>
          </p:cNvPr>
          <p:cNvSpPr/>
          <p:nvPr/>
        </p:nvSpPr>
        <p:spPr>
          <a:xfrm>
            <a:off x="3136009" y="2054880"/>
            <a:ext cx="1368257" cy="4089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832D91-731A-0884-3B4E-4BAE2CFDE756}"/>
              </a:ext>
            </a:extLst>
          </p:cNvPr>
          <p:cNvSpPr/>
          <p:nvPr/>
        </p:nvSpPr>
        <p:spPr>
          <a:xfrm>
            <a:off x="7497140" y="1972732"/>
            <a:ext cx="622393" cy="945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6AE803-FE5F-D1B5-A7F8-56F81770BEA1}"/>
              </a:ext>
            </a:extLst>
          </p:cNvPr>
          <p:cNvSpPr/>
          <p:nvPr/>
        </p:nvSpPr>
        <p:spPr>
          <a:xfrm>
            <a:off x="8760174" y="1971472"/>
            <a:ext cx="622393" cy="9470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899465-4953-A674-3DB5-5D92F3074C25}"/>
              </a:ext>
            </a:extLst>
          </p:cNvPr>
          <p:cNvSpPr/>
          <p:nvPr/>
        </p:nvSpPr>
        <p:spPr>
          <a:xfrm>
            <a:off x="9382567" y="2605711"/>
            <a:ext cx="447233" cy="3127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88FCE57-CD88-0E8A-3397-9AF3B4E6E507}"/>
              </a:ext>
            </a:extLst>
          </p:cNvPr>
          <p:cNvSpPr txBox="1"/>
          <p:nvPr/>
        </p:nvSpPr>
        <p:spPr>
          <a:xfrm>
            <a:off x="10528298" y="1205461"/>
            <a:ext cx="15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0FF157-E56C-8AFE-E2CB-0D879FF55885}"/>
              </a:ext>
            </a:extLst>
          </p:cNvPr>
          <p:cNvSpPr txBox="1"/>
          <p:nvPr/>
        </p:nvSpPr>
        <p:spPr>
          <a:xfrm>
            <a:off x="10528298" y="2279134"/>
            <a:ext cx="15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4D7E6E-3CC3-FC03-4AC9-CBE6828E6162}"/>
              </a:ext>
            </a:extLst>
          </p:cNvPr>
          <p:cNvSpPr/>
          <p:nvPr/>
        </p:nvSpPr>
        <p:spPr>
          <a:xfrm>
            <a:off x="7374470" y="2993575"/>
            <a:ext cx="643465" cy="8164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EFD0012E-D0AB-C725-EAFB-6FB566181CC8}"/>
              </a:ext>
            </a:extLst>
          </p:cNvPr>
          <p:cNvSpPr/>
          <p:nvPr/>
        </p:nvSpPr>
        <p:spPr>
          <a:xfrm>
            <a:off x="1828800" y="2997200"/>
            <a:ext cx="2345267" cy="1422400"/>
          </a:xfrm>
          <a:custGeom>
            <a:avLst/>
            <a:gdLst>
              <a:gd name="connsiteX0" fmla="*/ 973667 w 2345267"/>
              <a:gd name="connsiteY0" fmla="*/ 0 h 1422400"/>
              <a:gd name="connsiteX1" fmla="*/ 2345267 w 2345267"/>
              <a:gd name="connsiteY1" fmla="*/ 8467 h 1422400"/>
              <a:gd name="connsiteX2" fmla="*/ 2345267 w 2345267"/>
              <a:gd name="connsiteY2" fmla="*/ 1422400 h 1422400"/>
              <a:gd name="connsiteX3" fmla="*/ 1397000 w 2345267"/>
              <a:gd name="connsiteY3" fmla="*/ 1422400 h 1422400"/>
              <a:gd name="connsiteX4" fmla="*/ 1388533 w 2345267"/>
              <a:gd name="connsiteY4" fmla="*/ 1244600 h 1422400"/>
              <a:gd name="connsiteX5" fmla="*/ 762000 w 2345267"/>
              <a:gd name="connsiteY5" fmla="*/ 1261533 h 1422400"/>
              <a:gd name="connsiteX6" fmla="*/ 762000 w 2345267"/>
              <a:gd name="connsiteY6" fmla="*/ 982133 h 1422400"/>
              <a:gd name="connsiteX7" fmla="*/ 0 w 2345267"/>
              <a:gd name="connsiteY7" fmla="*/ 982133 h 1422400"/>
              <a:gd name="connsiteX8" fmla="*/ 0 w 2345267"/>
              <a:gd name="connsiteY8" fmla="*/ 110067 h 1422400"/>
              <a:gd name="connsiteX9" fmla="*/ 965200 w 2345267"/>
              <a:gd name="connsiteY9" fmla="*/ 110067 h 1422400"/>
              <a:gd name="connsiteX10" fmla="*/ 973667 w 2345267"/>
              <a:gd name="connsiteY10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5267" h="1422400">
                <a:moveTo>
                  <a:pt x="973667" y="0"/>
                </a:moveTo>
                <a:lnTo>
                  <a:pt x="2345267" y="8467"/>
                </a:lnTo>
                <a:lnTo>
                  <a:pt x="2345267" y="1422400"/>
                </a:lnTo>
                <a:lnTo>
                  <a:pt x="1397000" y="1422400"/>
                </a:lnTo>
                <a:lnTo>
                  <a:pt x="1388533" y="1244600"/>
                </a:lnTo>
                <a:lnTo>
                  <a:pt x="762000" y="1261533"/>
                </a:lnTo>
                <a:lnTo>
                  <a:pt x="762000" y="982133"/>
                </a:lnTo>
                <a:lnTo>
                  <a:pt x="0" y="982133"/>
                </a:lnTo>
                <a:lnTo>
                  <a:pt x="0" y="110067"/>
                </a:lnTo>
                <a:lnTo>
                  <a:pt x="965200" y="110067"/>
                </a:lnTo>
                <a:lnTo>
                  <a:pt x="973667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28BD2B-2BFE-424C-5A03-176DDB75728F}"/>
              </a:ext>
            </a:extLst>
          </p:cNvPr>
          <p:cNvSpPr/>
          <p:nvPr/>
        </p:nvSpPr>
        <p:spPr>
          <a:xfrm>
            <a:off x="5130803" y="4158352"/>
            <a:ext cx="643465" cy="7946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2FE369F-1E0D-C4A0-95BC-4D1B3536D29D}"/>
              </a:ext>
            </a:extLst>
          </p:cNvPr>
          <p:cNvSpPr txBox="1"/>
          <p:nvPr/>
        </p:nvSpPr>
        <p:spPr>
          <a:xfrm>
            <a:off x="10528298" y="3789020"/>
            <a:ext cx="15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F146-CD53-7262-D370-684AB74E3025}"/>
              </a:ext>
            </a:extLst>
          </p:cNvPr>
          <p:cNvSpPr/>
          <p:nvPr/>
        </p:nvSpPr>
        <p:spPr>
          <a:xfrm>
            <a:off x="1950684" y="5486402"/>
            <a:ext cx="851783" cy="10752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46B76-1284-1D74-C0FD-FC26D67CD0E5}"/>
              </a:ext>
            </a:extLst>
          </p:cNvPr>
          <p:cNvSpPr/>
          <p:nvPr/>
        </p:nvSpPr>
        <p:spPr>
          <a:xfrm>
            <a:off x="2802468" y="5052588"/>
            <a:ext cx="635000" cy="5946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73BEA4-69A0-4E89-330F-D93C9DC3E556}"/>
              </a:ext>
            </a:extLst>
          </p:cNvPr>
          <p:cNvSpPr/>
          <p:nvPr/>
        </p:nvSpPr>
        <p:spPr>
          <a:xfrm>
            <a:off x="3530599" y="6112133"/>
            <a:ext cx="1368257" cy="17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448D6EF1-7980-2EEA-9B14-3AE18B9FF72D}"/>
              </a:ext>
            </a:extLst>
          </p:cNvPr>
          <p:cNvSpPr/>
          <p:nvPr/>
        </p:nvSpPr>
        <p:spPr>
          <a:xfrm>
            <a:off x="6722533" y="5037667"/>
            <a:ext cx="1083734" cy="1625600"/>
          </a:xfrm>
          <a:custGeom>
            <a:avLst/>
            <a:gdLst>
              <a:gd name="connsiteX0" fmla="*/ 8467 w 1083734"/>
              <a:gd name="connsiteY0" fmla="*/ 0 h 1625600"/>
              <a:gd name="connsiteX1" fmla="*/ 1083734 w 1083734"/>
              <a:gd name="connsiteY1" fmla="*/ 0 h 1625600"/>
              <a:gd name="connsiteX2" fmla="*/ 1083734 w 1083734"/>
              <a:gd name="connsiteY2" fmla="*/ 1625600 h 1625600"/>
              <a:gd name="connsiteX3" fmla="*/ 550334 w 1083734"/>
              <a:gd name="connsiteY3" fmla="*/ 1625600 h 1625600"/>
              <a:gd name="connsiteX4" fmla="*/ 550334 w 1083734"/>
              <a:gd name="connsiteY4" fmla="*/ 1083733 h 1625600"/>
              <a:gd name="connsiteX5" fmla="*/ 0 w 1083734"/>
              <a:gd name="connsiteY5" fmla="*/ 1083733 h 1625600"/>
              <a:gd name="connsiteX6" fmla="*/ 8467 w 1083734"/>
              <a:gd name="connsiteY6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3734" h="1625600">
                <a:moveTo>
                  <a:pt x="8467" y="0"/>
                </a:moveTo>
                <a:lnTo>
                  <a:pt x="1083734" y="0"/>
                </a:lnTo>
                <a:lnTo>
                  <a:pt x="1083734" y="1625600"/>
                </a:lnTo>
                <a:lnTo>
                  <a:pt x="550334" y="1625600"/>
                </a:lnTo>
                <a:lnTo>
                  <a:pt x="550334" y="1083733"/>
                </a:lnTo>
                <a:lnTo>
                  <a:pt x="0" y="1083733"/>
                </a:lnTo>
                <a:cubicBezTo>
                  <a:pt x="2822" y="722489"/>
                  <a:pt x="5645" y="361244"/>
                  <a:pt x="8467" y="0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C5831A-392E-6583-FF88-4551928C120A}"/>
              </a:ext>
            </a:extLst>
          </p:cNvPr>
          <p:cNvSpPr/>
          <p:nvPr/>
        </p:nvSpPr>
        <p:spPr>
          <a:xfrm>
            <a:off x="4272324" y="6472467"/>
            <a:ext cx="635000" cy="2669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E8392-609B-C381-2AAB-CD6850849E31}"/>
              </a:ext>
            </a:extLst>
          </p:cNvPr>
          <p:cNvSpPr txBox="1"/>
          <p:nvPr/>
        </p:nvSpPr>
        <p:spPr>
          <a:xfrm>
            <a:off x="10528298" y="5114240"/>
            <a:ext cx="15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42F7BA-3277-30C4-5771-D73D8A962402}"/>
              </a:ext>
            </a:extLst>
          </p:cNvPr>
          <p:cNvSpPr/>
          <p:nvPr/>
        </p:nvSpPr>
        <p:spPr>
          <a:xfrm>
            <a:off x="2910770" y="5663401"/>
            <a:ext cx="526698" cy="728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E89EE47D-F193-34BE-A8F0-6683E9F557DA}"/>
              </a:ext>
            </a:extLst>
          </p:cNvPr>
          <p:cNvSpPr txBox="1"/>
          <p:nvPr/>
        </p:nvSpPr>
        <p:spPr>
          <a:xfrm>
            <a:off x="10522477" y="5562369"/>
            <a:ext cx="153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 </a:t>
            </a:r>
            <a:r>
              <a:rPr lang="fr-FR" dirty="0" err="1"/>
              <a:t>features</a:t>
            </a:r>
            <a:r>
              <a:rPr lang="fr-FR" dirty="0"/>
              <a:t> via </a:t>
            </a:r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391988E-AC38-F3C5-C083-4F8055940423}"/>
              </a:ext>
            </a:extLst>
          </p:cNvPr>
          <p:cNvSpPr txBox="1"/>
          <p:nvPr/>
        </p:nvSpPr>
        <p:spPr>
          <a:xfrm>
            <a:off x="1220733" y="897467"/>
            <a:ext cx="461665" cy="57658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fr-FR" dirty="0"/>
              <a:t>Source: </a:t>
            </a:r>
            <a:r>
              <a:rPr lang="fr-FR" dirty="0">
                <a:hlinkClick r:id="rId4"/>
              </a:rPr>
              <a:t>ONISR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1D0A4-F3C0-9D77-53FB-608E3FDBAF58}"/>
              </a:ext>
            </a:extLst>
          </p:cNvPr>
          <p:cNvSpPr txBox="1"/>
          <p:nvPr/>
        </p:nvSpPr>
        <p:spPr>
          <a:xfrm>
            <a:off x="1089889" y="29356"/>
            <a:ext cx="692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Structure des données: la </a:t>
            </a:r>
            <a:r>
              <a:rPr lang="fr-FR" sz="3200" b="1" dirty="0">
                <a:solidFill>
                  <a:schemeClr val="bg1"/>
                </a:solidFill>
              </a:rPr>
              <a:t>fiche BAAC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E24A7A6-32AC-5910-71B2-1835430A002C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CD105E-24E4-BEA1-59DD-F024909CCC47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F18946C-9690-F351-5CF0-1E806AE406C7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C339CDD-9B19-2A2A-129A-5A5F020F6004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D1D6F24-E10B-C764-E408-91A7C90F7D37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54D1AC4-982C-26E2-2244-61633210E2D2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8183796-0FF0-3016-1859-38744DD79971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492571F-3EF8-B9E0-DF28-A927975734A2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25333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351DEE7-E83F-1CD1-3DC8-76F0D8970181}"/>
              </a:ext>
            </a:extLst>
          </p:cNvPr>
          <p:cNvSpPr txBox="1"/>
          <p:nvPr/>
        </p:nvSpPr>
        <p:spPr>
          <a:xfrm>
            <a:off x="1481667" y="973667"/>
            <a:ext cx="1038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gravité de l’accident (catégories usagers)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B4EE3263-170B-1F0E-2FDA-62892993E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49614"/>
              </p:ext>
            </p:extLst>
          </p:nvPr>
        </p:nvGraphicFramePr>
        <p:xfrm>
          <a:off x="1605820" y="1778000"/>
          <a:ext cx="5495925" cy="2241021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729773545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37751616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885488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96899551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426403989"/>
                    </a:ext>
                  </a:extLst>
                </a:gridCol>
              </a:tblGrid>
              <a:tr h="539221">
                <a:tc gridSpan="2"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BAAC</a:t>
                      </a:r>
                      <a:endParaRPr lang="fr-F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Rubrique « gravité »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Modèle</a:t>
                      </a:r>
                      <a:endParaRPr lang="fr-FR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Conversion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Modèle</a:t>
                      </a:r>
                      <a:endParaRPr lang="fr-FR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Prédiction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93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Signification </a:t>
                      </a:r>
                      <a:b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(état usager)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converti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binarisé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Signification </a:t>
                      </a:r>
                      <a:b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fr-FR" sz="10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(priorité intervention)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88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Indemne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NL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Exclu par le </a:t>
                      </a:r>
                      <a:r>
                        <a:rPr lang="fr-F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preprocessing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07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Tué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Prioritaire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8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Blessé hospitalisé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Prioritaire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26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Blessé léger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 prioritaire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87544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85A3E36A-2D60-D552-9087-152AB1253F7E}"/>
              </a:ext>
            </a:extLst>
          </p:cNvPr>
          <p:cNvSpPr txBox="1"/>
          <p:nvPr/>
        </p:nvSpPr>
        <p:spPr>
          <a:xfrm>
            <a:off x="7340599" y="1778000"/>
            <a:ext cx="428413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signification de l’état des usagers est définie par </a:t>
            </a:r>
            <a:r>
              <a:rPr lang="fr-FR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arrêté</a:t>
            </a:r>
            <a:r>
              <a:rPr lang="fr-FR" sz="105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fr-FR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Indemne :</a:t>
            </a:r>
            <a:r>
              <a:rPr lang="fr-FR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impliqués non décédés et dont l’état ne nécessite aucun soin médical (du fait de l’accident)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Tué :</a:t>
            </a:r>
            <a:r>
              <a:rPr lang="fr-FR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personnes qui décèdent du fait de l’accident, sur le coup ou dans les 30 jours qui suivent l’accident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fr-FR" sz="10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Blessé hospitalisé :</a:t>
            </a:r>
            <a:r>
              <a:rPr lang="fr-FR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victimes hospitalisées plus de 24 heures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fr-FR" sz="10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05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Blessé léger :</a:t>
            </a:r>
            <a:r>
              <a:rPr lang="fr-FR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victimes ayant fait l’objet de soins médicaux mais non admises à l’hôpital ou ayant été admises à l’hôpital 24 heures au plus</a:t>
            </a:r>
          </a:p>
          <a:p>
            <a:endParaRPr lang="fr-FR" sz="105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D171DE7-ED34-CEE4-3BB0-566CBB339D74}"/>
              </a:ext>
            </a:extLst>
          </p:cNvPr>
          <p:cNvSpPr txBox="1"/>
          <p:nvPr/>
        </p:nvSpPr>
        <p:spPr>
          <a:xfrm>
            <a:off x="7623832" y="4428361"/>
            <a:ext cx="343746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dataset</a:t>
            </a:r>
            <a:r>
              <a:rPr lang="fr-FR" dirty="0"/>
              <a:t> final ne contient qu’une ligne par accident et ne conserve que la gravité la plus élevée.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57F5C33-C75A-C4B5-1736-A2433910BE7B}"/>
              </a:ext>
            </a:extLst>
          </p:cNvPr>
          <p:cNvCxnSpPr>
            <a:cxnSpLocks/>
          </p:cNvCxnSpPr>
          <p:nvPr/>
        </p:nvCxnSpPr>
        <p:spPr>
          <a:xfrm flipH="1" flipV="1">
            <a:off x="6764867" y="2997200"/>
            <a:ext cx="858965" cy="145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FF107EE-B1E8-75BE-73B5-F4E361545B7E}"/>
              </a:ext>
            </a:extLst>
          </p:cNvPr>
          <p:cNvSpPr txBox="1"/>
          <p:nvPr/>
        </p:nvSpPr>
        <p:spPr>
          <a:xfrm>
            <a:off x="1089890" y="29356"/>
            <a:ext cx="554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Création de la variable cible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5DF515-B135-FABB-5BB2-87F91149747E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316BEB8-3AEF-3A58-AC72-B96207DF7B07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0DB49C6-041D-DD4A-D316-E11C20337AE4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1840EB2-3A36-D5E1-FD75-EB95585A9B83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7D5BF6E-6F8E-0845-365B-74CA837C6FA2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6EC100F-549F-948B-053A-35FD178E94A1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51BC61D-1080-9A8A-7557-2A6D2EF743D1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4CCE25-CEFF-42CD-9D5D-EFE6F08929F9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28255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B4DBC0A-3317-E8DC-A87E-036CC603E55A}"/>
              </a:ext>
            </a:extLst>
          </p:cNvPr>
          <p:cNvSpPr txBox="1"/>
          <p:nvPr/>
        </p:nvSpPr>
        <p:spPr>
          <a:xfrm>
            <a:off x="1270000" y="872067"/>
            <a:ext cx="578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procèdent les forces de l’ordre lors d’un accident?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ABDCBE-123C-151A-9CDC-758DCB3B842D}"/>
              </a:ext>
            </a:extLst>
          </p:cNvPr>
          <p:cNvSpPr txBox="1"/>
          <p:nvPr/>
        </p:nvSpPr>
        <p:spPr>
          <a:xfrm>
            <a:off x="1583267" y="1337733"/>
            <a:ext cx="397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agent est obligatoirement envoyé sur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doit remplir une fiche pré-BAAC sur tablette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3CE2A5B-6030-3A1E-7947-AB0DF2F98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34" y="1337733"/>
            <a:ext cx="6292542" cy="32088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475D33F-72DB-9509-D3AD-22C13B80D8C4}"/>
              </a:ext>
            </a:extLst>
          </p:cNvPr>
          <p:cNvSpPr txBox="1"/>
          <p:nvPr/>
        </p:nvSpPr>
        <p:spPr>
          <a:xfrm>
            <a:off x="5554134" y="4546600"/>
            <a:ext cx="6292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100" dirty="0"/>
              <a:t>Source: </a:t>
            </a:r>
            <a:r>
              <a:rPr lang="fr-FR" sz="1100" dirty="0">
                <a:hlinkClick r:id="rId4"/>
              </a:rPr>
              <a:t>ONSIR</a:t>
            </a:r>
            <a:r>
              <a:rPr lang="fr-FR" sz="1100" dirty="0"/>
              <a:t>, guide de production du fichier BAAC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C2A7CB-0F91-06A1-1FB8-6A51840D2379}"/>
              </a:ext>
            </a:extLst>
          </p:cNvPr>
          <p:cNvSpPr/>
          <p:nvPr/>
        </p:nvSpPr>
        <p:spPr>
          <a:xfrm>
            <a:off x="5748867" y="3742267"/>
            <a:ext cx="6097809" cy="372533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F346EDD-CF46-132C-97E1-14FD094DD22F}"/>
              </a:ext>
            </a:extLst>
          </p:cNvPr>
          <p:cNvCxnSpPr>
            <a:cxnSpLocks/>
          </p:cNvCxnSpPr>
          <p:nvPr/>
        </p:nvCxnSpPr>
        <p:spPr>
          <a:xfrm>
            <a:off x="5401733" y="3685823"/>
            <a:ext cx="347134" cy="3100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76C300A-F6B8-2D3F-7544-362A60FF4A55}"/>
              </a:ext>
            </a:extLst>
          </p:cNvPr>
          <p:cNvSpPr txBox="1"/>
          <p:nvPr/>
        </p:nvSpPr>
        <p:spPr>
          <a:xfrm>
            <a:off x="1236133" y="3072543"/>
            <a:ext cx="4165600" cy="923330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MAIS: La variable cible fait partie des toutes premières caractéristiques récupérées!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04D46C-F1F3-B208-E2B3-C4607DFBA8FF}"/>
              </a:ext>
            </a:extLst>
          </p:cNvPr>
          <p:cNvSpPr txBox="1"/>
          <p:nvPr/>
        </p:nvSpPr>
        <p:spPr>
          <a:xfrm>
            <a:off x="1236133" y="5042006"/>
            <a:ext cx="7103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Conclusion: </a:t>
            </a:r>
            <a:r>
              <a:rPr lang="fr-FR" dirty="0"/>
              <a:t>Un scénario fictif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agent des forces de l’ordre reçoit un appel l’informant de l’accident.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entre les 28 </a:t>
            </a:r>
            <a:r>
              <a:rPr lang="fr-FR" dirty="0" err="1"/>
              <a:t>features</a:t>
            </a:r>
            <a:r>
              <a:rPr lang="fr-FR" dirty="0"/>
              <a:t> lors de l’appel dans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SHIELD retourne une priorité d’intervention, avec les </a:t>
            </a:r>
            <a:r>
              <a:rPr lang="fr-FR" dirty="0" err="1"/>
              <a:t>features</a:t>
            </a:r>
            <a:r>
              <a:rPr lang="fr-FR" dirty="0"/>
              <a:t> importances pour aider à la décision.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206961-70FD-3AB9-C1D7-EE865F38ECFB}"/>
              </a:ext>
            </a:extLst>
          </p:cNvPr>
          <p:cNvSpPr txBox="1"/>
          <p:nvPr/>
        </p:nvSpPr>
        <p:spPr>
          <a:xfrm>
            <a:off x="1089889" y="29356"/>
            <a:ext cx="848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Quel est le contexte d’utilisation de l’application?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00B0ED-D35D-0576-A201-AF3318CFB8CE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F901B41-3BAF-A0A7-9A2E-794093297ED5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D64094E-1526-3026-C140-79F26208A9DE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5C9EA8-1465-2B94-8C2D-C7EE23A28C4D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7F7C768-0C3B-D69E-8D20-4B59E5F17F91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B0A90C7-F39F-D037-F9FC-042C02B5D05D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7A78CAD-DF98-5AAF-3CD5-B66EECF6D051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D453107-6640-6C32-63C0-26665825EA55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415643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206961-70FD-3AB9-C1D7-EE865F38ECFB}"/>
              </a:ext>
            </a:extLst>
          </p:cNvPr>
          <p:cNvSpPr txBox="1"/>
          <p:nvPr/>
        </p:nvSpPr>
        <p:spPr>
          <a:xfrm>
            <a:off x="1089889" y="29356"/>
            <a:ext cx="848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Le modèle utilisé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8D5D094-3866-14F1-7D3F-3B609B33B7AA}"/>
              </a:ext>
            </a:extLst>
          </p:cNvPr>
          <p:cNvSpPr txBox="1"/>
          <p:nvPr/>
        </p:nvSpPr>
        <p:spPr>
          <a:xfrm>
            <a:off x="1210734" y="735192"/>
            <a:ext cx="400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Celui fourni par </a:t>
            </a:r>
            <a:r>
              <a:rPr lang="fr-FR" dirty="0" err="1"/>
              <a:t>DataScientest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B5318F88-61EA-F1CF-FCD3-8B5F45D91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131" y="735192"/>
            <a:ext cx="4486275" cy="3619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826C49D-8884-C37C-E356-D6256E516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50" y="1041775"/>
            <a:ext cx="6147445" cy="410733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74D299C-048D-2CAF-230A-84BC1AF7C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03" y="4145845"/>
            <a:ext cx="4040176" cy="271215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C3F5B64-24CE-59BB-3359-6421038EEED2}"/>
              </a:ext>
            </a:extLst>
          </p:cNvPr>
          <p:cNvSpPr txBox="1"/>
          <p:nvPr/>
        </p:nvSpPr>
        <p:spPr>
          <a:xfrm>
            <a:off x="6503678" y="6079039"/>
            <a:ext cx="222912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/>
              <a:t>Choix de la métrique:</a:t>
            </a:r>
          </a:p>
          <a:p>
            <a:r>
              <a:rPr lang="fr-FR" dirty="0"/>
              <a:t>f1_score_macro_avg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B69C9C3-AE56-084A-7E84-445B12CAE9C1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359399" y="6548667"/>
            <a:ext cx="1135812" cy="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C9CCC600-B412-5561-2454-7AE322A34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2" y="1058356"/>
            <a:ext cx="4090978" cy="308806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23E5349-D822-3253-C25B-0CD31A1C05AE}"/>
              </a:ext>
            </a:extLst>
          </p:cNvPr>
          <p:cNvSpPr/>
          <p:nvPr/>
        </p:nvSpPr>
        <p:spPr>
          <a:xfrm>
            <a:off x="1659467" y="6453005"/>
            <a:ext cx="3699932" cy="21026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C9FBC2A-AC48-7039-47AC-2E57CBDE52A9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1776AE0-54E7-7C97-EC58-042FE1C35D41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63CCDE3-7333-B862-BE20-A077209EA817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215D0C1-D411-002F-7EC1-E9FE6E91B0E6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E186C7-BDA5-49FF-6FBF-6951EAD822D7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A13F481-A478-417B-AC24-CF113382904C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9DC2CD1-1D8F-6460-07D3-C67D3529B3C0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CFB8C9-CD5A-E9BF-B5CF-9DD4F64F7399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198970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D7249D9-7110-07AB-E678-6B99C7250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696980"/>
            <a:ext cx="10998200" cy="61120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A2CBC6C-56E7-0E4E-5CD1-8629521B0D3C}"/>
              </a:ext>
            </a:extLst>
          </p:cNvPr>
          <p:cNvSpPr txBox="1"/>
          <p:nvPr/>
        </p:nvSpPr>
        <p:spPr>
          <a:xfrm>
            <a:off x="1089890" y="29356"/>
            <a:ext cx="554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Architecture Docker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20EA1-0A7D-72F0-FEE4-8480D98B858A}"/>
              </a:ext>
            </a:extLst>
          </p:cNvPr>
          <p:cNvSpPr/>
          <p:nvPr/>
        </p:nvSpPr>
        <p:spPr>
          <a:xfrm>
            <a:off x="7357533" y="2209800"/>
            <a:ext cx="2252134" cy="10329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250943B-1C2D-3093-3621-C76CAD29FFF9}"/>
              </a:ext>
            </a:extLst>
          </p:cNvPr>
          <p:cNvSpPr txBox="1"/>
          <p:nvPr/>
        </p:nvSpPr>
        <p:spPr>
          <a:xfrm>
            <a:off x="9753600" y="2269033"/>
            <a:ext cx="1989667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sz="1000" i="1" dirty="0">
                <a:latin typeface="Arial" panose="020B0604020202020204" pitchFamily="34" charset="0"/>
                <a:cs typeface="Arial" panose="020B0604020202020204" pitchFamily="34" charset="0"/>
              </a:rPr>
              <a:t> in dev </a:t>
            </a:r>
            <a:r>
              <a:rPr lang="fr-F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fr-FR" sz="1000" i="1" dirty="0">
                <a:latin typeface="Arial" panose="020B0604020202020204" pitchFamily="34" charset="0"/>
                <a:cs typeface="Arial" panose="020B0604020202020204" pitchFamily="34" charset="0"/>
              </a:rPr>
              <a:t> and in </a:t>
            </a:r>
            <a:r>
              <a:rPr lang="fr-FR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sz="1000" i="1" dirty="0">
                <a:latin typeface="Arial" panose="020B0604020202020204" pitchFamily="34" charset="0"/>
                <a:cs typeface="Arial" panose="020B0604020202020204" pitchFamily="34" charset="0"/>
              </a:rPr>
              <a:t> actions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46A1FF-1A29-4F77-6B8E-5CF6499B57C3}"/>
              </a:ext>
            </a:extLst>
          </p:cNvPr>
          <p:cNvCxnSpPr/>
          <p:nvPr/>
        </p:nvCxnSpPr>
        <p:spPr>
          <a:xfrm flipH="1">
            <a:off x="8695267" y="2422922"/>
            <a:ext cx="1058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EE71D26-672F-EF5E-3D0F-D40A3BBED0D6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AF80F0F-F428-A0C8-3198-E3AD55167E6F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F906F3D-C7B8-441A-DCF0-D7C657C7DF54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2D69DD3-E12D-53B7-9963-D180D99C57BD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F435461-9733-9FFD-57E8-B0745D3D3324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8B26223-A3CA-BA60-7BBC-B71985792FD2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0C9BB73-D071-EB5B-2A69-13F798778702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A97B151-0908-B86F-9AAD-CC0C2DFB94C8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326451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D7D2840-B28E-9017-F63B-F64D320F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4" y="737419"/>
            <a:ext cx="11108267" cy="60241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49FE85-4C30-D531-7A32-394AF27816C5}"/>
              </a:ext>
            </a:extLst>
          </p:cNvPr>
          <p:cNvSpPr txBox="1"/>
          <p:nvPr/>
        </p:nvSpPr>
        <p:spPr>
          <a:xfrm>
            <a:off x="1089890" y="29356"/>
            <a:ext cx="8003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Suivi des prédictions: deux canaux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6058E9-3CEE-4CB9-9062-DB461D48660D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623F91-91DB-4981-FD5D-DEBD8C90959D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B67A16-0D5B-BD51-4361-EC6717673BFC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A9651B-2D8D-F7DA-1D83-60842DC43791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BFE459-7396-E378-6E7C-49F55C7F18F7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9E4C65-26D4-D006-BCEC-C571F386DE85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475829D-6999-09EA-69EE-F4C53663E106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C69A060-9024-C941-EC97-5C9377CC27B7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268280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C45B33-7B2A-AD01-E0BD-5C2C1045CB09}"/>
              </a:ext>
            </a:extLst>
          </p:cNvPr>
          <p:cNvSpPr txBox="1"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7A8D91-F002-4D4C-CC3C-BA7C56C4D85F}"/>
              </a:ext>
            </a:extLst>
          </p:cNvPr>
          <p:cNvSpPr txBox="1"/>
          <p:nvPr/>
        </p:nvSpPr>
        <p:spPr>
          <a:xfrm>
            <a:off x="0" y="648000"/>
            <a:ext cx="1083733" cy="621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F22E44-2994-498E-3E5A-548B742B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3" y="0"/>
            <a:ext cx="510025" cy="59531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2DE6B42-B1D7-F790-1557-62BC03989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18" y="719667"/>
            <a:ext cx="11024479" cy="606048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44E2551-792E-68AB-0AAB-6DF9574A2626}"/>
              </a:ext>
            </a:extLst>
          </p:cNvPr>
          <p:cNvSpPr txBox="1"/>
          <p:nvPr/>
        </p:nvSpPr>
        <p:spPr>
          <a:xfrm>
            <a:off x="1089890" y="29356"/>
            <a:ext cx="554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Le monitoring en détail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6D1D801-5663-2A81-4881-86183978722C}"/>
              </a:ext>
            </a:extLst>
          </p:cNvPr>
          <p:cNvSpPr txBox="1"/>
          <p:nvPr/>
        </p:nvSpPr>
        <p:spPr>
          <a:xfrm>
            <a:off x="76199" y="103439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Les 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CF9353-2B4E-36AF-3529-A706165BAB0E}"/>
              </a:ext>
            </a:extLst>
          </p:cNvPr>
          <p:cNvSpPr txBox="1"/>
          <p:nvPr/>
        </p:nvSpPr>
        <p:spPr>
          <a:xfrm>
            <a:off x="84664" y="1381523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Variable cible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2637B06-D7B7-0841-F3A1-CF7B45804CED}"/>
              </a:ext>
            </a:extLst>
          </p:cNvPr>
          <p:cNvSpPr txBox="1"/>
          <p:nvPr/>
        </p:nvSpPr>
        <p:spPr>
          <a:xfrm>
            <a:off x="84664" y="1728656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Scénario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F9BB04-D130-C124-5504-06EBF8643EC8}"/>
              </a:ext>
            </a:extLst>
          </p:cNvPr>
          <p:cNvSpPr txBox="1"/>
          <p:nvPr/>
        </p:nvSpPr>
        <p:spPr>
          <a:xfrm>
            <a:off x="84664" y="2363659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E16F0-ABD1-3B52-B1ED-554A29A79C7A}"/>
              </a:ext>
            </a:extLst>
          </p:cNvPr>
          <p:cNvSpPr txBox="1"/>
          <p:nvPr/>
        </p:nvSpPr>
        <p:spPr>
          <a:xfrm>
            <a:off x="84664" y="2710792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Prédictions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8BD6B5C-41CA-10D8-EA16-4C7D69D59551}"/>
              </a:ext>
            </a:extLst>
          </p:cNvPr>
          <p:cNvSpPr txBox="1"/>
          <p:nvPr/>
        </p:nvSpPr>
        <p:spPr>
          <a:xfrm>
            <a:off x="84664" y="3057925"/>
            <a:ext cx="914402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03E93E5-3F18-AE82-3C11-1EEDBCBD8F4B}"/>
              </a:ext>
            </a:extLst>
          </p:cNvPr>
          <p:cNvSpPr txBox="1"/>
          <p:nvPr/>
        </p:nvSpPr>
        <p:spPr>
          <a:xfrm>
            <a:off x="80599" y="2046157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Modèle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5374A9-0CBA-24EA-8141-CD0EB11493DC}"/>
              </a:ext>
            </a:extLst>
          </p:cNvPr>
          <p:cNvSpPr txBox="1"/>
          <p:nvPr/>
        </p:nvSpPr>
        <p:spPr>
          <a:xfrm>
            <a:off x="84664" y="3376850"/>
            <a:ext cx="91440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</a:rPr>
              <a:t>Et après?</a:t>
            </a:r>
          </a:p>
        </p:txBody>
      </p:sp>
    </p:spTree>
    <p:extLst>
      <p:ext uri="{BB962C8B-B14F-4D97-AF65-F5344CB8AC3E}">
        <p14:creationId xmlns:p14="http://schemas.microsoft.com/office/powerpoint/2010/main" val="2388832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589</Words>
  <Application>Microsoft Office PowerPoint</Application>
  <PresentationFormat>Grand écran</PresentationFormat>
  <Paragraphs>165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SHIELD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AlexW</dc:creator>
  <cp:lastModifiedBy>AlexW</cp:lastModifiedBy>
  <cp:revision>50</cp:revision>
  <dcterms:created xsi:type="dcterms:W3CDTF">2024-06-05T06:57:07Z</dcterms:created>
  <dcterms:modified xsi:type="dcterms:W3CDTF">2024-06-10T07:40:25Z</dcterms:modified>
</cp:coreProperties>
</file>