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2" r:id="rId3"/>
    <p:sldId id="258" r:id="rId4"/>
    <p:sldId id="265" r:id="rId5"/>
    <p:sldId id="266" r:id="rId6"/>
    <p:sldId id="256" r:id="rId7"/>
    <p:sldId id="257" r:id="rId8"/>
    <p:sldId id="260" r:id="rId9"/>
    <p:sldId id="263" r:id="rId10"/>
    <p:sldId id="261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81771D-2A11-B43E-836E-354BF25DA8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F76D7-73A8-BA3C-DD1D-E90633B9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3ABC-4756-4776-81DA-12C9D1ED2140}" type="datetimeFigureOut">
              <a:t>08/06/2022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D49E2-C47F-F1CC-BB3B-DD67D425E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C290C-AB8F-3B2B-D1B7-C79514CC8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6C3-D37C-43C8-9CA8-2D2040735A3E}" type="slidenum">
              <a:t>‹nº›</a:t>
            </a:fld>
            <a:endParaRPr lang="en-US"/>
          </a:p>
        </p:txBody>
      </p:sp>
      <p:sp>
        <p:nvSpPr>
          <p:cNvPr id="6" name="Espaço Reservado para Cabeçalho 1">
            <a:extLst>
              <a:ext uri="{FF2B5EF4-FFF2-40B4-BE49-F238E27FC236}">
                <a16:creationId xmlns:a16="http://schemas.microsoft.com/office/drawing/2014/main" id="{44C323E5-C592-56D5-274E-A1C9CCF5191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Espaço Reservado para Data 2">
            <a:extLst>
              <a:ext uri="{FF2B5EF4-FFF2-40B4-BE49-F238E27FC236}">
                <a16:creationId xmlns:a16="http://schemas.microsoft.com/office/drawing/2014/main" id="{E898043A-8CC7-21E3-E46C-645AD0E380A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772012-5D0A-42DD-BCD4-6627EC7C543E}" type="datetime1">
              <a: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08/06/2022</a:t>
            </a:fld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A434F921-AF70-0CAA-89B8-753ABBBE46E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C41FA66B-3565-8FEC-FB87-69789FF80D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25255E-D3C8-4A8F-9B02-DA94BBF9B696}" type="slidenum">
              <a:t>‹nº›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Espaço Reservado para Cabeçalho 1">
            <a:extLst>
              <a:ext uri="{FF2B5EF4-FFF2-40B4-BE49-F238E27FC236}">
                <a16:creationId xmlns:a16="http://schemas.microsoft.com/office/drawing/2014/main" id="{09843CE2-16D0-7250-1AC4-9B942298652F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Espaço Reservado para Data 2">
            <a:extLst>
              <a:ext uri="{FF2B5EF4-FFF2-40B4-BE49-F238E27FC236}">
                <a16:creationId xmlns:a16="http://schemas.microsoft.com/office/drawing/2014/main" id="{EF901483-CDB1-B79B-86E8-B22411470A5F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F16C8AD3-9C7B-3226-1861-F129C99B2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Espaço Reservado para Número de Slide 4">
            <a:extLst>
              <a:ext uri="{FF2B5EF4-FFF2-40B4-BE49-F238E27FC236}">
                <a16:creationId xmlns:a16="http://schemas.microsoft.com/office/drawing/2014/main" id="{C77CEA78-E137-4824-736C-6008A21AA0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2D8264-5881-4711-9954-2945384929A8}" type="slidenum">
              <a:t>‹nº›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59260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de Slide 1">
            <a:extLst>
              <a:ext uri="{FF2B5EF4-FFF2-40B4-BE49-F238E27FC236}">
                <a16:creationId xmlns:a16="http://schemas.microsoft.com/office/drawing/2014/main" id="{91D10271-3429-2A1E-ED1A-8F4B1316BC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Espaço Reservado para Anotações 2">
            <a:extLst>
              <a:ext uri="{FF2B5EF4-FFF2-40B4-BE49-F238E27FC236}">
                <a16:creationId xmlns:a16="http://schemas.microsoft.com/office/drawing/2014/main" id="{7B684D93-90EE-A381-84DC-347D741D058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10" name="Espaço Reservado para Cabeçalho 3">
            <a:extLst>
              <a:ext uri="{FF2B5EF4-FFF2-40B4-BE49-F238E27FC236}">
                <a16:creationId xmlns:a16="http://schemas.microsoft.com/office/drawing/2014/main" id="{381E9083-C0A6-0400-D5CC-B95221897EC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1" name="Espaço Reservado para Data 4">
            <a:extLst>
              <a:ext uri="{FF2B5EF4-FFF2-40B4-BE49-F238E27FC236}">
                <a16:creationId xmlns:a16="http://schemas.microsoft.com/office/drawing/2014/main" id="{92652920-9BC3-AFF0-7871-EA440ED8787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Espaço Reservado para Rodapé 5">
            <a:extLst>
              <a:ext uri="{FF2B5EF4-FFF2-40B4-BE49-F238E27FC236}">
                <a16:creationId xmlns:a16="http://schemas.microsoft.com/office/drawing/2014/main" id="{BF4F84EB-4811-BA05-77DD-888745A266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3" name="Espaço Reservado para Número de Slide 6">
            <a:extLst>
              <a:ext uri="{FF2B5EF4-FFF2-40B4-BE49-F238E27FC236}">
                <a16:creationId xmlns:a16="http://schemas.microsoft.com/office/drawing/2014/main" id="{D9A58044-0DAA-EE94-B662-CBCBA9AD38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6D229F0-61DD-41ED-B113-A92F5B2E79B3}" type="slidenum">
              <a:t>‹nº›</a:t>
            </a:fld>
            <a:endParaRPr lang="pt-BR"/>
          </a:p>
        </p:txBody>
      </p:sp>
      <p:sp>
        <p:nvSpPr>
          <p:cNvPr id="14" name="Espaço Reservado para Cabeçalho 1">
            <a:extLst>
              <a:ext uri="{FF2B5EF4-FFF2-40B4-BE49-F238E27FC236}">
                <a16:creationId xmlns:a16="http://schemas.microsoft.com/office/drawing/2014/main" id="{475BEBA4-F1C0-5D61-9208-2C4F85DD94B9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15" name="Espaço Reservado para Data 2">
            <a:extLst>
              <a:ext uri="{FF2B5EF4-FFF2-40B4-BE49-F238E27FC236}">
                <a16:creationId xmlns:a16="http://schemas.microsoft.com/office/drawing/2014/main" id="{A65FE053-15B0-73BE-B4E0-30A06D3B4FE6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8943000-16F7-4D4F-BBD4-CD9BEFCA8295}" type="datetime1">
              <a:rPr lang="pt-BR"/>
              <a:pPr lvl="0"/>
              <a:t>08/06/2022</a:t>
            </a:fld>
            <a:endParaRPr lang="pt-BR"/>
          </a:p>
        </p:txBody>
      </p:sp>
      <p:sp>
        <p:nvSpPr>
          <p:cNvPr id="16" name="Espaço Reservado para Imagem de Slide 3">
            <a:extLst>
              <a:ext uri="{FF2B5EF4-FFF2-40B4-BE49-F238E27FC236}">
                <a16:creationId xmlns:a16="http://schemas.microsoft.com/office/drawing/2014/main" id="{17ACE789-70F7-67E4-2D30-0DAA4BE18D52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Espaço Reservado para Anotações 4">
            <a:extLst>
              <a:ext uri="{FF2B5EF4-FFF2-40B4-BE49-F238E27FC236}">
                <a16:creationId xmlns:a16="http://schemas.microsoft.com/office/drawing/2014/main" id="{A947E387-0B30-1C31-9639-655EC1F2BB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27D936A3-F1AD-A9AC-7BF6-7B1073513C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19" name="Espaço Reservado para Número de Slide 6">
            <a:extLst>
              <a:ext uri="{FF2B5EF4-FFF2-40B4-BE49-F238E27FC236}">
                <a16:creationId xmlns:a16="http://schemas.microsoft.com/office/drawing/2014/main" id="{A0E33C25-9AE1-F465-F699-61E0E2CDFE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F3AB376-2537-4979-9FFD-966A6A4AEB0E}" type="slidenum">
              <a:t>‹nº›</a:t>
            </a:fld>
            <a:endParaRPr lang="pt-BR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E7D-1045-4763-B9D5-D6B2348CB65C}" type="datetimeFigureOut">
              <a:t>08/06/2022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5AE1-7357-4DE3-9EF6-E301FB2A98F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Mangal" pitchFamily="2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0C67652C-459D-2EDC-E2FD-C2168896904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549962-C790-479B-A9D6-7012582F7ACD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439704C6-8C1C-FBDA-529F-79BC8A378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B89324FD-A232-19B4-F0A3-3468F9297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CE8E7BD1-C0BE-41DB-B5FF-84FBD139461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F2D8EC-D80E-4555-A61D-135CF52CEB55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6BF5C284-336A-811D-6481-BCA980CC0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D01923FE-6664-7A36-CEEA-BEB35B18E1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0F920196-67F3-FA8A-467C-6DF852EB2CC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8FAFD5-E359-450B-A3C8-901BAA1B05B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3A09B237-9F36-5865-4E40-2A26BF4A0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F349C938-9165-DB4D-05D9-FD691279B7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EDAA6336-E021-2CD8-499C-310BA5F088F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1B51F0-BCE2-43F5-8B3E-69BBE1A6642B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0339E602-2119-E3F3-A66D-02D211FB3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E395C4B7-1E86-EB66-C04C-39A82DB84F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DCD8A462-26BB-9C60-6817-3081E8A725E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0496B6-CBEA-40FF-8AA5-D139F232E276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7286B4C3-668C-FC68-EEEA-114F6E1C9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398A7EAA-9C68-DD55-FFD1-022780FEB7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85AC2E57-F5E1-9D94-5226-A4AB4237EC3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DF6E18-9BD4-48F7-9CE9-C61CA9AB5117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1A4CC4D7-48F6-75BA-DB0A-6413D4CD6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8EF46260-0388-136B-73D2-052978FF6A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ED91EFD9-85F1-29E4-523C-226196D31C8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690550-E990-4C83-B254-31976A73113B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087263B5-A747-2630-11BE-8B1DF53B6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397013E7-C2EA-75E1-A548-4B84AD66D0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98FB8A7-EEF7-6394-6A26-03112D8E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1C7235C-4FB5-A197-8B16-F685ED07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l 15">
            <a:extLst>
              <a:ext uri="{FF2B5EF4-FFF2-40B4-BE49-F238E27FC236}">
                <a16:creationId xmlns:a16="http://schemas.microsoft.com/office/drawing/2014/main" id="{1A8D808D-6B3F-3B58-F41C-AC73984036FF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8751766E-F50F-1171-5C7B-526536CB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ACF4FF3-8B33-373B-27E0-BFE43AFF85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0B45C88D-FE60-3936-9CE3-EF4BC7307506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55AE6-A472-A7BF-B5A2-50A3969DF52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4944" y="1197114"/>
            <a:ext cx="7297259" cy="2753066"/>
          </a:xfrm>
        </p:spPr>
        <p:txBody>
          <a:bodyPr anchor="b"/>
          <a:lstStyle>
            <a:lvl1pPr>
              <a:defRPr sz="5953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29E0-EFCA-8839-304E-BB9CCDF42D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4944" y="3950180"/>
            <a:ext cx="7297259" cy="712262"/>
          </a:xfrm>
        </p:spPr>
        <p:txBody>
          <a:bodyPr/>
          <a:lstStyle>
            <a:lvl1pPr marL="0" indent="0">
              <a:buNone/>
              <a:defRPr cap="all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1765-2610-2802-DBF7-4F78414D30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0EE9-3FB9-E254-D9A8-61698B1C22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9D71-47B5-3124-FB20-4F86093622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04E36900-E995-47E0-8903-E707CBBAB54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9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554313-84AA-BB53-F969-922AAFE6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6EEB5F71-DEF9-3689-2C8D-61AE892C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val 15">
            <a:extLst>
              <a:ext uri="{FF2B5EF4-FFF2-40B4-BE49-F238E27FC236}">
                <a16:creationId xmlns:a16="http://schemas.microsoft.com/office/drawing/2014/main" id="{62918586-1CD1-5547-C273-C72876FEFC41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0BD42806-79EF-2BD0-1080-8A99B26E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6134AB5D-5ADC-3D7D-2D9B-D8067B3899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9114021E-058C-7967-5193-C988B48A2B95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24927-1A29-425E-E94D-D25E5E47DA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944" y="3969373"/>
            <a:ext cx="7297259" cy="468611"/>
          </a:xfrm>
        </p:spPr>
        <p:txBody>
          <a:bodyPr anchor="b">
            <a:normAutofit/>
          </a:bodyPr>
          <a:lstStyle>
            <a:lvl1pPr>
              <a:defRPr sz="1984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4E6AC-E6B2-ADFD-3A26-9D1E031525A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54944" y="567056"/>
            <a:ext cx="7297259" cy="3010287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323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DAA78-BD0E-C2EA-0D78-7B6533CEFC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54944" y="4437985"/>
            <a:ext cx="7297259" cy="408224"/>
          </a:xfrm>
        </p:spPr>
        <p:txBody>
          <a:bodyPr/>
          <a:lstStyle>
            <a:lvl1pPr marL="0" indent="0">
              <a:buNone/>
              <a:defRPr sz="992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AEC2-340C-2A97-6BF7-33CDCBAC66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A4CA8-3FE6-6A4D-5352-46CD16340A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7C03-D44A-34DA-4512-E1B0BDEBCA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59791414-EDAF-4931-9EEB-97446A51A41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8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311E6F80-3DB7-B899-90F8-423CBCE6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390E45A-72B9-1F4B-31C5-8925D893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l 15">
            <a:extLst>
              <a:ext uri="{FF2B5EF4-FFF2-40B4-BE49-F238E27FC236}">
                <a16:creationId xmlns:a16="http://schemas.microsoft.com/office/drawing/2014/main" id="{A3EA25D0-37B7-791C-E985-8D2758AC49E0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B4E16A30-5C6F-1A37-5124-8F2B8C87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65F3D96D-C98A-A7C0-B6DD-FEDA99CB88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1618091-B7F5-0AEC-7A17-481CFC863721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C8CC7-65BA-1623-BED8-F3168E174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944" y="1197114"/>
            <a:ext cx="7297259" cy="1638156"/>
          </a:xfrm>
        </p:spPr>
        <p:txBody>
          <a:bodyPr/>
          <a:lstStyle>
            <a:lvl1pPr>
              <a:defRPr sz="3969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26E89FD-05F6-E659-7588-7B59266985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54944" y="3024295"/>
            <a:ext cx="7297259" cy="1953185"/>
          </a:xfrm>
        </p:spPr>
        <p:txBody>
          <a:bodyPr anchor="ctr"/>
          <a:lstStyle>
            <a:lvl1pPr marL="0" indent="0">
              <a:buNone/>
              <a:defRPr sz="148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6BEE-17F9-78DC-C663-8866B2EA30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F84B-2560-1E08-1F77-F6340C6A42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D34D-C35B-DEBF-0797-3B76DD1617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F7A6F40E-15FB-49C4-A261-7CAD3FB98DA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21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>
            <a:extLst>
              <a:ext uri="{FF2B5EF4-FFF2-40B4-BE49-F238E27FC236}">
                <a16:creationId xmlns:a16="http://schemas.microsoft.com/office/drawing/2014/main" id="{904098C9-8C63-0DAE-B632-9F72A0FB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180EEB7A-9657-673E-4C6E-88DC7D32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Oval 15">
            <a:extLst>
              <a:ext uri="{FF2B5EF4-FFF2-40B4-BE49-F238E27FC236}">
                <a16:creationId xmlns:a16="http://schemas.microsoft.com/office/drawing/2014/main" id="{EA851CAA-1378-8BDA-27C5-F4EF5770144A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9A4D32B7-942E-FBF9-D996-C9568300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80C33A06-BFFA-2420-A4D2-26BF7AC2DE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DA59E09F-E34D-4730-1A04-F0644E2FE804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1AF3B-9F99-7E61-AA3E-C4FA57227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2078" y="1197114"/>
            <a:ext cx="6614019" cy="1921090"/>
          </a:xfrm>
        </p:spPr>
        <p:txBody>
          <a:bodyPr/>
          <a:lstStyle>
            <a:lvl1pPr>
              <a:defRPr sz="3969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F8AD6F7-00E3-71B1-A5C3-8FD8EF6BDA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96103" y="3118204"/>
            <a:ext cx="6018983" cy="282924"/>
          </a:xfrm>
        </p:spPr>
        <p:txBody>
          <a:bodyPr/>
          <a:lstStyle>
            <a:lvl1pPr marL="0" indent="0">
              <a:buNone/>
              <a:defRPr sz="1158" cap="small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78A9B-0199-FC30-E21A-92F8767D13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54944" y="3597350"/>
            <a:ext cx="7297259" cy="1386129"/>
          </a:xfrm>
        </p:spPr>
        <p:txBody>
          <a:bodyPr anchor="ctr"/>
          <a:lstStyle>
            <a:lvl1pPr marL="0" indent="0">
              <a:buNone/>
              <a:defRPr sz="148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860C04-D98C-EC49-2F78-DA6449DE9F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031A44-F6BF-2775-61DF-5C345E307A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EA31A6-C447-5E3A-B7E6-B392F3E41C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BD6C005C-CA3B-4221-B416-3FA97B10BD32}" type="slidenum">
              <a:t>‹nº›</a:t>
            </a:fld>
            <a:endParaRPr lang="pt-BR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B82826C-4624-E875-7A3A-D32BA8CE4D3C}"/>
              </a:ext>
            </a:extLst>
          </p:cNvPr>
          <p:cNvSpPr txBox="1"/>
          <p:nvPr/>
        </p:nvSpPr>
        <p:spPr>
          <a:xfrm>
            <a:off x="742730" y="803080"/>
            <a:ext cx="663040" cy="16446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87" b="0" i="0" u="none" strike="noStrike" kern="1200" cap="none" spc="0" baseline="0">
                <a:solidFill>
                  <a:srgbClr val="ACD433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30FC79C-629E-ECF4-ED1D-6A9965DE8CF7}"/>
              </a:ext>
            </a:extLst>
          </p:cNvPr>
          <p:cNvSpPr txBox="1"/>
          <p:nvPr/>
        </p:nvSpPr>
        <p:spPr>
          <a:xfrm>
            <a:off x="7714664" y="2161211"/>
            <a:ext cx="663040" cy="16446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87" b="0" i="0" u="none" strike="noStrike" kern="1200" cap="none" spc="0" baseline="0">
                <a:solidFill>
                  <a:srgbClr val="ACD433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42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B5E9295-7AAF-56E0-AD43-A20A4B17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73D4C3F-D443-C0DE-35C9-2CA17884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l 15">
            <a:extLst>
              <a:ext uri="{FF2B5EF4-FFF2-40B4-BE49-F238E27FC236}">
                <a16:creationId xmlns:a16="http://schemas.microsoft.com/office/drawing/2014/main" id="{A17A1D46-C5BF-5300-2939-ED657C508A9F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EA6775F-1BD7-2B5A-56A6-369E9DD48A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E9B4409-44CC-7ABF-E780-6231F999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0E7975DE-B3B2-414B-9D26-8031E0122FB9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1597F-DFD8-36EF-1849-EB4C782C9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944" y="2583253"/>
            <a:ext cx="7297259" cy="1366936"/>
          </a:xfrm>
        </p:spPr>
        <p:txBody>
          <a:bodyPr anchor="b"/>
          <a:lstStyle>
            <a:lvl1pPr>
              <a:defRPr sz="3307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AC072-13FE-28AB-8D1C-D8D8B65B55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54944" y="3950189"/>
            <a:ext cx="7297259" cy="711421"/>
          </a:xfrm>
        </p:spPr>
        <p:txBody>
          <a:bodyPr/>
          <a:lstStyle>
            <a:lvl1pPr marL="0" indent="0">
              <a:buNone/>
              <a:defRPr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B140-851F-8885-314B-4F07B8AA0D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E65F-6DCB-A2EE-F84C-BF56EAF4A3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BACB-4206-B2D1-BD14-BDDE9DAE55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AC1B010A-77D5-407F-9484-1EDFB75586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38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33F87E23-05EC-EEF8-EDE7-84A84445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472C0534-E617-64A0-C8D3-3B997FA3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F18F819-FBEF-697D-0AC0-6EC3AE40E9B9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FAD0F3FD-3071-0654-B509-6F88DF5F77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BFF3E3AD-203B-5185-CA6A-D867F22271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F4A26CCD-B1A2-6EBC-41BC-55705E406D0E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377-EED6-5D88-CF06-BE2968D57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219" y="374327"/>
            <a:ext cx="7776039" cy="1158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DAF64-1248-831A-073E-3516BE0362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3338" y="1638156"/>
            <a:ext cx="2436537" cy="476484"/>
          </a:xfrm>
        </p:spPr>
        <p:txBody>
          <a:bodyPr anchor="b">
            <a:noAutofit/>
          </a:bodyPr>
          <a:lstStyle>
            <a:lvl1pPr marL="0" indent="0">
              <a:buNone/>
              <a:defRPr sz="1984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95F66-704F-0C16-ADAF-484AEC7E66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468" y="2205212"/>
            <a:ext cx="2420398" cy="2967849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57F5-E98E-4D81-B6E9-2EB5714852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11098" y="1638156"/>
            <a:ext cx="2427750" cy="476484"/>
          </a:xfrm>
        </p:spPr>
        <p:txBody>
          <a:bodyPr anchor="b">
            <a:noAutofit/>
          </a:bodyPr>
          <a:lstStyle>
            <a:lvl1pPr marL="0" indent="0">
              <a:buNone/>
              <a:defRPr sz="1984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4E3047-3BB4-FCC1-7ED6-762765B5C0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02375" y="2205212"/>
            <a:ext cx="2436473" cy="2967849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859D194-1CFA-A1A3-5853-EFCD28A6A4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90866" y="1638156"/>
            <a:ext cx="2424339" cy="476484"/>
          </a:xfrm>
        </p:spPr>
        <p:txBody>
          <a:bodyPr anchor="b">
            <a:noAutofit/>
          </a:bodyPr>
          <a:lstStyle>
            <a:lvl1pPr marL="0" indent="0">
              <a:buNone/>
              <a:defRPr sz="1984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363BADB-CAB5-A317-79E8-7189F11351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90866" y="2205212"/>
            <a:ext cx="2424339" cy="2967849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11BA447A-F73E-7683-551F-6AE5818BE407}"/>
              </a:ext>
            </a:extLst>
          </p:cNvPr>
          <p:cNvCxnSpPr/>
          <p:nvPr/>
        </p:nvCxnSpPr>
        <p:spPr>
          <a:xfrm>
            <a:off x="3080860" y="1764170"/>
            <a:ext cx="0" cy="3276322"/>
          </a:xfrm>
          <a:prstGeom prst="straightConnector1">
            <a:avLst/>
          </a:prstGeom>
          <a:noFill/>
          <a:ln w="12701" cap="rnd">
            <a:solidFill>
              <a:srgbClr val="ACD433">
                <a:alpha val="40000"/>
              </a:srgbClr>
            </a:solidFill>
            <a:prstDash val="solid"/>
            <a:miter/>
          </a:ln>
        </p:spPr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D0B3868B-9909-A26C-E428-AC27A35D6FD4}"/>
              </a:ext>
            </a:extLst>
          </p:cNvPr>
          <p:cNvCxnSpPr/>
          <p:nvPr/>
        </p:nvCxnSpPr>
        <p:spPr>
          <a:xfrm>
            <a:off x="5756532" y="1764170"/>
            <a:ext cx="0" cy="3280026"/>
          </a:xfrm>
          <a:prstGeom prst="straightConnector1">
            <a:avLst/>
          </a:prstGeom>
          <a:noFill/>
          <a:ln w="12701" cap="rnd">
            <a:solidFill>
              <a:srgbClr val="ACD433">
                <a:alpha val="40000"/>
              </a:srgbClr>
            </a:solidFill>
            <a:prstDash val="solid"/>
            <a:miter/>
          </a:ln>
        </p:spPr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154EBA5-F997-CEE2-84EB-4DB59EB94C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09D3F2F-69FF-08B0-1BD5-11848587A5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1A2BF0C-19D5-B8D1-B8C1-4389FF8F15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742DC09B-E6D0-4DD1-9D42-FCFF846CB0A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884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51E222CE-5984-EB22-A688-D6032918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C9BB1A9C-35B0-1E9E-AEC0-2299A28B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Oval 15">
            <a:extLst>
              <a:ext uri="{FF2B5EF4-FFF2-40B4-BE49-F238E27FC236}">
                <a16:creationId xmlns:a16="http://schemas.microsoft.com/office/drawing/2014/main" id="{B99F6BA7-FD89-9F70-54F4-BB14E0A2ECFA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B821468D-DDC6-49BA-F523-6E451B3A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35ED13D0-71C1-39C8-726F-13B58C99A3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14D5D549-0235-4144-8EA7-A794819AECEF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F1AA3-ADC8-6D3B-BF0E-8FD71B90C3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219" y="374327"/>
            <a:ext cx="7776039" cy="1158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3688-3C2F-F119-0CEA-0E2BFF39E8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468" y="3514907"/>
            <a:ext cx="2430904" cy="476484"/>
          </a:xfrm>
        </p:spPr>
        <p:txBody>
          <a:bodyPr anchor="b">
            <a:noAutofit/>
          </a:bodyPr>
          <a:lstStyle>
            <a:lvl1pPr marL="0" indent="0">
              <a:buNone/>
              <a:defRPr sz="1984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4EADA5A-8197-FDE1-0316-A5FBC29489E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39468" y="1827181"/>
            <a:ext cx="2430904" cy="1260125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323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BC8B90B-E6B4-3033-40BE-4C88801329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468" y="3991392"/>
            <a:ext cx="2430904" cy="545055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4223F88-4230-90AD-698B-B65EF34E59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15825" y="3514907"/>
            <a:ext cx="2423022" cy="476484"/>
          </a:xfrm>
        </p:spPr>
        <p:txBody>
          <a:bodyPr anchor="b">
            <a:noAutofit/>
          </a:bodyPr>
          <a:lstStyle>
            <a:lvl1pPr marL="0" indent="0">
              <a:buNone/>
              <a:defRPr sz="1984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B6910F1-F219-3FA9-FD2B-48AF9FB9EBC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15825" y="1827181"/>
            <a:ext cx="2423022" cy="1260125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323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96B8AF0-3F3B-10CC-DE98-CF35C03F1E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14710" y="3991383"/>
            <a:ext cx="2426232" cy="545055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0C7BD30-9BDD-1730-2598-3B0DFD468E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90866" y="3514907"/>
            <a:ext cx="2424339" cy="476484"/>
          </a:xfrm>
        </p:spPr>
        <p:txBody>
          <a:bodyPr anchor="b">
            <a:noAutofit/>
          </a:bodyPr>
          <a:lstStyle>
            <a:lvl1pPr marL="0" indent="0">
              <a:buNone/>
              <a:defRPr sz="1984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5AC41FE7-662E-77BE-50E0-84373DFCF3B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90866" y="1827181"/>
            <a:ext cx="2424339" cy="1260125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323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7BE5E3-3CFA-7A76-A184-2678CDFF0A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90765" y="3991383"/>
            <a:ext cx="2427549" cy="545055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B1BBCFD9-433A-EB7F-15BD-325B44A82FD6}"/>
              </a:ext>
            </a:extLst>
          </p:cNvPr>
          <p:cNvCxnSpPr/>
          <p:nvPr/>
        </p:nvCxnSpPr>
        <p:spPr>
          <a:xfrm>
            <a:off x="3080860" y="1764170"/>
            <a:ext cx="0" cy="3276322"/>
          </a:xfrm>
          <a:prstGeom prst="straightConnector1">
            <a:avLst/>
          </a:prstGeom>
          <a:noFill/>
          <a:ln w="12701" cap="rnd">
            <a:solidFill>
              <a:srgbClr val="ACD433">
                <a:alpha val="40000"/>
              </a:srgbClr>
            </a:solidFill>
            <a:prstDash val="solid"/>
            <a:miter/>
          </a:ln>
        </p:spPr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53A499AF-F142-AC78-E623-5D9EB11CDB94}"/>
              </a:ext>
            </a:extLst>
          </p:cNvPr>
          <p:cNvCxnSpPr/>
          <p:nvPr/>
        </p:nvCxnSpPr>
        <p:spPr>
          <a:xfrm>
            <a:off x="5756532" y="1764170"/>
            <a:ext cx="0" cy="3280026"/>
          </a:xfrm>
          <a:prstGeom prst="straightConnector1">
            <a:avLst/>
          </a:prstGeom>
          <a:noFill/>
          <a:ln w="12701" cap="rnd">
            <a:solidFill>
              <a:srgbClr val="ACD433">
                <a:alpha val="40000"/>
              </a:srgbClr>
            </a:solidFill>
            <a:prstDash val="solid"/>
            <a:miter/>
          </a:ln>
        </p:spPr>
      </p:cxn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0056CEF-B886-B2B5-7A77-C6D2A865CE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022B81F-084B-4D46-752E-45BD2EC681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5DD432C-88D5-5C88-E067-51E59EC28C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469D3DE1-8116-442C-8BD5-46B67472FB8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494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F6A15930-F7B9-B9E3-38C9-9D05F544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26F23D8-3665-A863-B912-AF2519CD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l 15">
            <a:extLst>
              <a:ext uri="{FF2B5EF4-FFF2-40B4-BE49-F238E27FC236}">
                <a16:creationId xmlns:a16="http://schemas.microsoft.com/office/drawing/2014/main" id="{DA0EBFEF-01AE-79C7-A13D-D00F0BA0A723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8AF12F92-DD06-7F49-A504-5525FA3C47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11B35C2C-4388-B58E-40E1-D1597363A4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D4817169-1998-A9B0-0643-BB9809E6CFD4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C5A80-18F3-6C58-64B4-9B1266C40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219" y="374327"/>
            <a:ext cx="7776039" cy="1158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C647D-773D-B830-4812-98C48748C23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912242" y="1697455"/>
            <a:ext cx="7397203" cy="346904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EF90-8B92-0DC5-C25C-AAAF4E3858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752C-789C-35B6-E5E9-265AD18BFE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92D1-A206-9A19-515D-19DF592C0B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9E194C1B-96F6-4554-BB9A-338B03F9582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55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6F25DA8-C44A-3645-E902-26412B9A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805DC73-17E4-96A4-C3CF-AA79D6CC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l 15">
            <a:extLst>
              <a:ext uri="{FF2B5EF4-FFF2-40B4-BE49-F238E27FC236}">
                <a16:creationId xmlns:a16="http://schemas.microsoft.com/office/drawing/2014/main" id="{A75A5841-E280-5A72-6039-1F0CF3E6EEA0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46339E2E-EB13-9B91-EF3C-805CA0E78D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53C38373-E246-F50D-6673-169E057AEBD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D949B2E7-35C3-25BF-7F39-369F8BF9E4A6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36BBA-8DF9-E502-3C5F-31CFD9DEB73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866110" y="355719"/>
            <a:ext cx="1449095" cy="4817342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2E3AF-F0E8-7571-87CE-F1153EDF9CB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39468" y="733760"/>
            <a:ext cx="6137626" cy="443930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5121-B79B-F5E5-E386-01069160BC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E57C-D68E-4AB2-A9C4-CB9A2E6E71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F6F7-9557-7841-BC22-5CE84ABAC2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3C869515-ABA8-4347-9576-F548FE8C21F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5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76933EE-45AC-F07A-F2ED-2CE2A33F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3681AE-29AA-08C8-968F-EAB0CDFA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l 15">
            <a:extLst>
              <a:ext uri="{FF2B5EF4-FFF2-40B4-BE49-F238E27FC236}">
                <a16:creationId xmlns:a16="http://schemas.microsoft.com/office/drawing/2014/main" id="{DBBCB6DB-2BD2-CBFB-A9BF-8C3C0BCD392A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05A268F8-CC78-F24E-8B6E-3CD4368C88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4199284-C6F6-E903-8AF4-3EC21D8110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DDE55FD2-46CE-4CFB-396A-DD1FF5D9EC35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E5E8-C735-0C7C-072A-3FBD9119D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219" y="374327"/>
            <a:ext cx="7776039" cy="1158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3832-E5B8-8E33-27C9-997FFDA353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2242" y="1697455"/>
            <a:ext cx="7397203" cy="34690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FB79-629D-C2F2-6827-C542C46E41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9685-41B9-1550-9E94-CB4B69D55A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DCEA-AD31-1EBA-CC79-DE75D64731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164B1116-039E-4C9D-ABCA-13594E10601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5182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8BC3A1B-A0AC-31BF-97A4-D41212F6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CCA432C5-C273-13B4-F49B-94F14699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l 15">
            <a:extLst>
              <a:ext uri="{FF2B5EF4-FFF2-40B4-BE49-F238E27FC236}">
                <a16:creationId xmlns:a16="http://schemas.microsoft.com/office/drawing/2014/main" id="{06EA9FAC-88D1-4037-B6BA-F1265B949E74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C519C699-0A7B-3CAB-AFDA-4EABDBDF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0318A688-130A-5C91-90F3-618B606B5E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4B6C3B38-3084-C9B1-99FD-74E73EA6702D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413C-8522-2CDC-C440-D0C4048B03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944" y="2366229"/>
            <a:ext cx="7297259" cy="1583960"/>
          </a:xfrm>
        </p:spPr>
        <p:txBody>
          <a:bodyPr anchor="b"/>
          <a:lstStyle>
            <a:lvl1pPr>
              <a:defRPr sz="3307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4C96E-3305-8DCD-78BB-47759CC978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4944" y="3950189"/>
            <a:ext cx="7297259" cy="711421"/>
          </a:xfrm>
        </p:spPr>
        <p:txBody>
          <a:bodyPr/>
          <a:lstStyle>
            <a:lvl1pPr marL="0" indent="0">
              <a:buNone/>
              <a:defRPr cap="all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BEC7-3755-13DF-27B3-7BBC4BDA71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9973-211E-35F8-17E0-10F4A4A2AA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D128-B766-15DC-BD4B-8595D52A31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991E634C-FDD9-45B9-B34D-F308C8E0B23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998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8A73F6-BBBD-D68C-656E-2D17FFCC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1D07367-0C58-B044-1BFB-91835048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val 15">
            <a:extLst>
              <a:ext uri="{FF2B5EF4-FFF2-40B4-BE49-F238E27FC236}">
                <a16:creationId xmlns:a16="http://schemas.microsoft.com/office/drawing/2014/main" id="{5C80F564-3662-3821-CE81-1D1425A71C34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140F9E98-DF0E-9DD5-3E29-3878B709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E252EEE-C82E-CD49-A1B0-9B0904C281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E5EC64AE-4D24-DFA5-640E-43DDDBAE861D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391C8-E5F3-C29A-7725-D07A613F4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219" y="374327"/>
            <a:ext cx="7776039" cy="1158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2598-D385-812E-5B7C-8426F6615A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2242" y="1703792"/>
            <a:ext cx="3634996" cy="3469270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20B7-9B05-33FC-3F1F-FBE9D9E2F54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75263" y="1700079"/>
            <a:ext cx="3634996" cy="3472982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98903-7D00-2984-2824-45BE8D674A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5F637-4BC3-5550-E613-1013CC1304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07312-48B8-5534-EA78-D0CA83149D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CDD81DB5-AB34-4BC6-89AC-65E114E17C4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8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>
            <a:extLst>
              <a:ext uri="{FF2B5EF4-FFF2-40B4-BE49-F238E27FC236}">
                <a16:creationId xmlns:a16="http://schemas.microsoft.com/office/drawing/2014/main" id="{29A7CA71-61A0-B97A-CCE5-F1852291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B024BEF-7905-AF82-93D7-8AE442E6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Oval 15">
            <a:extLst>
              <a:ext uri="{FF2B5EF4-FFF2-40B4-BE49-F238E27FC236}">
                <a16:creationId xmlns:a16="http://schemas.microsoft.com/office/drawing/2014/main" id="{4E4D5602-2862-1567-691E-5398E72BEF1E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0F6B5B2E-624D-880C-4983-B9600D3F79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1B2E4652-D4F1-A099-C477-61791FB99C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3501D27C-B63A-63C1-7A4A-44D47D19E275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D675D-E163-F721-8612-9A35A2432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219" y="374327"/>
            <a:ext cx="7776039" cy="1158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5F18-C31E-94E3-8962-49F5EAE6A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242" y="1575154"/>
            <a:ext cx="3634996" cy="476484"/>
          </a:xfrm>
        </p:spPr>
        <p:txBody>
          <a:bodyPr anchor="b">
            <a:noAutofit/>
          </a:bodyPr>
          <a:lstStyle>
            <a:lvl1pPr marL="0" indent="0">
              <a:buNone/>
              <a:defRPr sz="1984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4112D-6A1B-36C7-F638-9E725EEA723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912242" y="2079199"/>
            <a:ext cx="3634996" cy="3093863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AEE13-DB1D-D8CE-7CAC-C8EE0A298E3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75263" y="1575154"/>
            <a:ext cx="3634996" cy="476484"/>
          </a:xfrm>
        </p:spPr>
        <p:txBody>
          <a:bodyPr anchor="b">
            <a:noAutofit/>
          </a:bodyPr>
          <a:lstStyle>
            <a:lvl1pPr marL="0" indent="0">
              <a:buNone/>
              <a:defRPr sz="1984">
                <a:solidFill>
                  <a:srgbClr val="ACD433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3557A-2956-5314-300D-9271D476B36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75263" y="2079199"/>
            <a:ext cx="3634996" cy="3093863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E5FC-3B2C-B8F2-FDA8-0C320ADBAA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4CFEE-5680-23FF-678B-2097E65832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1E726-A2E9-B040-1947-B494243F76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9D05C9CE-F048-4F5C-982F-0DDA5A4BD93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77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A49550DD-4B31-F15C-7ADB-5FD50213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FD1ED-D3C1-1C25-F42E-D260C0A891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val 15">
            <a:extLst>
              <a:ext uri="{FF2B5EF4-FFF2-40B4-BE49-F238E27FC236}">
                <a16:creationId xmlns:a16="http://schemas.microsoft.com/office/drawing/2014/main" id="{E3E069D7-C57C-CBBE-A0CD-24DA5F29CFBD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700BD-F48C-1EF4-D0B3-F82C3F85CD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6F261C-BCD9-01B0-05B9-8F7C660692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0DE1E46F-1D8F-6C07-EB28-DA6E1D80368A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3EBF9-5C60-84EB-6562-4ADA9E66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219" y="374327"/>
            <a:ext cx="7776039" cy="1158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92F3F-B4A8-C718-9174-4AC5BE1FCC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3912B-87B6-B5C9-DB20-94D5A6C33C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20EDF-2355-2211-D866-F43227D79E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D846C3C1-DD8A-4DBD-866B-F70004528D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D4566E14-456C-C0A3-4551-44721C7D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6C04A9C-38E9-D35A-6F83-78F7EECF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15">
            <a:extLst>
              <a:ext uri="{FF2B5EF4-FFF2-40B4-BE49-F238E27FC236}">
                <a16:creationId xmlns:a16="http://schemas.microsoft.com/office/drawing/2014/main" id="{76F069C1-8741-14EA-923A-57B01E46B5B0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06D444F-467F-8E46-2536-E1B3C6C181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F34CB05-966B-436C-8816-39C3361712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D3F75F4A-02D7-0B61-167F-8698A5C6098F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31C4B-2FB1-EFFE-F1F6-2826DE0BE3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EE379-154B-6E12-4D09-744AA3CEE0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5F3F2-5884-0705-A006-28FF721D6A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A2DF46C3-605F-4DBC-9A89-0495E4AA693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4587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1CDE35-11F8-A266-7C5B-90DED271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8914501-5B0C-E15B-ED75-D2EC2FB8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val 15">
            <a:extLst>
              <a:ext uri="{FF2B5EF4-FFF2-40B4-BE49-F238E27FC236}">
                <a16:creationId xmlns:a16="http://schemas.microsoft.com/office/drawing/2014/main" id="{849B5420-A457-5A4E-7937-3F0A4EF8B7E9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834BD285-26F9-B783-170C-618A7BBF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6A0513B2-0054-8332-011B-1EFD24B7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B59341E3-9E7E-C245-2F83-F2238915C728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A9E1A-CDCA-2B60-EA43-C39E60483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944" y="1197114"/>
            <a:ext cx="2812081" cy="1197114"/>
          </a:xfrm>
        </p:spPr>
        <p:txBody>
          <a:bodyPr anchor="b"/>
          <a:lstStyle>
            <a:lvl1pPr>
              <a:defRPr sz="1984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44C-94C9-A149-052B-EA27690EA1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56032" y="1197114"/>
            <a:ext cx="4296171" cy="37803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6EA45-66BC-BA92-CDCB-E58CDC2FFF9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54944" y="2587450"/>
            <a:ext cx="2812072" cy="2394228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205E4-6946-4C75-E816-E87F245534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6794D-2775-1537-11AF-D878C50F11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8B2-2A23-52AA-FBDE-CB1E402D7C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66199BF0-ED68-4EEB-A651-8176C43D022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3548C3-6B1C-0547-621D-A14614A2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E667BB19-7726-3F9B-9C43-C25FB0EA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val 15">
            <a:extLst>
              <a:ext uri="{FF2B5EF4-FFF2-40B4-BE49-F238E27FC236}">
                <a16:creationId xmlns:a16="http://schemas.microsoft.com/office/drawing/2014/main" id="{2C0BCB94-5A4F-F1D2-01D6-561F997E04ED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D7232220-BB84-CFA8-1EC8-06D8255049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E934F75E-30E2-4B23-ACAB-D4E5649563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2929E843-C774-77FC-4B92-C79C3F35A761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A0CCB-1C0F-7A47-1915-39A188FF3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075" y="1533137"/>
            <a:ext cx="4210930" cy="1302133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FC9CC-AE89-B6BF-0214-BBAA295C6E4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746043" y="945096"/>
            <a:ext cx="2646163" cy="3780367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323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0BD81-1BC4-998F-E45E-C9CC0624B4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54944" y="3024295"/>
            <a:ext cx="4204374" cy="1134112"/>
          </a:xfrm>
        </p:spPr>
        <p:txBody>
          <a:bodyPr/>
          <a:lstStyle>
            <a:lvl1pPr marL="0" indent="0">
              <a:buNone/>
              <a:defRPr sz="1158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C3132-19BB-CBAA-B805-E7AB748BF5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8396895" y="1480646"/>
            <a:ext cx="819082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45079-EA2C-7126-6CD5-4E43344783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7401286" y="2666843"/>
            <a:ext cx="3191475" cy="25201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A3328-D5B2-1047-CBE2-06F89A094C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59716" y="244528"/>
            <a:ext cx="693042" cy="634767"/>
          </a:xfrm>
        </p:spPr>
        <p:txBody>
          <a:bodyPr/>
          <a:lstStyle>
            <a:lvl1pPr>
              <a:defRPr/>
            </a:lvl1pPr>
          </a:lstStyle>
          <a:p>
            <a:pPr lvl="0"/>
            <a:fld id="{7191F654-4C6B-4769-A00C-1392CD0D436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84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image" Target="../media/image5.png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4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F9EEC8B9-C3E0-15C6-DFFD-85BBACC3CA6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3613"/>
          <a:stretch>
            <a:fillRect/>
          </a:stretch>
        </p:blipFill>
        <p:spPr>
          <a:xfrm>
            <a:off x="0" y="2207434"/>
            <a:ext cx="3337898" cy="3463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EA765F84-81B3-B1FC-5BE9-AEB5C00FEE3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35640"/>
          <a:stretch>
            <a:fillRect/>
          </a:stretch>
        </p:blipFill>
        <p:spPr>
          <a:xfrm>
            <a:off x="0" y="2391540"/>
            <a:ext cx="1258763" cy="1955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EF2B43CA-5548-C5D5-764B-42697296CFE2}"/>
              </a:ext>
            </a:extLst>
          </p:cNvPr>
          <p:cNvSpPr/>
          <p:nvPr/>
        </p:nvSpPr>
        <p:spPr>
          <a:xfrm>
            <a:off x="7118128" y="1386138"/>
            <a:ext cx="2331143" cy="233122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AC4F0">
                  <a:alpha val="7000"/>
                </a:srgbClr>
              </a:gs>
              <a:gs pos="100000">
                <a:srgbClr val="7AC4F0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D8E5B27-97BA-C736-BC87-3D63AA73DD2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28813"/>
          <a:stretch>
            <a:fillRect/>
          </a:stretch>
        </p:blipFill>
        <p:spPr>
          <a:xfrm>
            <a:off x="6614102" y="0"/>
            <a:ext cx="1325715" cy="943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5987CEF4-CA6C-770E-EFBA-416C877E47B7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b="23320"/>
          <a:stretch>
            <a:fillRect/>
          </a:stretch>
        </p:blipFill>
        <p:spPr>
          <a:xfrm>
            <a:off x="7118128" y="5040492"/>
            <a:ext cx="821643" cy="6300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52678BDA-2E81-FB6C-121B-85AF06B562CF}"/>
              </a:ext>
            </a:extLst>
          </p:cNvPr>
          <p:cNvSpPr/>
          <p:nvPr/>
        </p:nvSpPr>
        <p:spPr>
          <a:xfrm>
            <a:off x="8630226" y="0"/>
            <a:ext cx="567037" cy="945096"/>
          </a:xfrm>
          <a:prstGeom prst="rect">
            <a:avLst/>
          </a:prstGeom>
          <a:solidFill>
            <a:srgbClr val="ACD43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F4AF17-E458-AD38-D73F-0C0C2907A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219" y="374327"/>
            <a:ext cx="7776039" cy="11580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4B074F-F687-5764-C762-855A50607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2242" y="1697455"/>
            <a:ext cx="7397203" cy="3469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D14988-F03C-B426-EBD2-D3D44E93271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 rot="5400013">
            <a:off x="8396895" y="1480646"/>
            <a:ext cx="819082" cy="2520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909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pt-B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D4A1A8-4B72-9398-BE4C-2321302E2CF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 rot="5400013">
            <a:off x="7401286" y="2666843"/>
            <a:ext cx="3191475" cy="2520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909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3FCEA17-26E2-63DA-C956-9BB3A53CD08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59716" y="244528"/>
            <a:ext cx="693042" cy="6347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315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9A876EE9-D1BB-46DB-81FD-1EE83A724400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378012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3473" b="0" i="0" u="none" strike="noStrike" kern="1200" cap="none" spc="0" baseline="0">
          <a:solidFill>
            <a:srgbClr val="EBEBEB"/>
          </a:solidFill>
          <a:uFillTx/>
          <a:latin typeface="Century Gothic"/>
        </a:defRPr>
      </a:lvl1pPr>
    </p:titleStyle>
    <p:bodyStyle>
      <a:lvl1pPr marL="283509" marR="0" lvl="0" indent="-283509" algn="l" defTabSz="378012" rtl="0" fontAlgn="auto" hangingPunct="1">
        <a:lnSpc>
          <a:spcPct val="100000"/>
        </a:lnSpc>
        <a:spcBef>
          <a:spcPts val="825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pt-BR" sz="1654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614266" marR="0" lvl="1" indent="-236253" algn="l" defTabSz="378012" rtl="0" fontAlgn="auto" hangingPunct="1">
        <a:lnSpc>
          <a:spcPct val="100000"/>
        </a:lnSpc>
        <a:spcBef>
          <a:spcPts val="825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pt-BR" sz="1488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945032" marR="0" lvl="2" indent="-189006" algn="l" defTabSz="378012" rtl="0" fontAlgn="auto" hangingPunct="1">
        <a:lnSpc>
          <a:spcPct val="100000"/>
        </a:lnSpc>
        <a:spcBef>
          <a:spcPts val="825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pt-BR" sz="1323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323045" marR="0" lvl="3" indent="-189006" algn="l" defTabSz="378012" rtl="0" fontAlgn="auto" hangingPunct="1">
        <a:lnSpc>
          <a:spcPct val="100000"/>
        </a:lnSpc>
        <a:spcBef>
          <a:spcPts val="825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pt-BR" sz="1158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1701058" marR="0" lvl="4" indent="-189006" algn="l" defTabSz="378012" rtl="0" fontAlgn="auto" hangingPunct="1">
        <a:lnSpc>
          <a:spcPct val="100000"/>
        </a:lnSpc>
        <a:spcBef>
          <a:spcPts val="825"/>
        </a:spcBef>
        <a:spcAft>
          <a:spcPts val="0"/>
        </a:spcAft>
        <a:buClr>
          <a:srgbClr val="ACD433"/>
        </a:buClr>
        <a:buSzPct val="80000"/>
        <a:buFont typeface="Wingdings 3"/>
        <a:buChar char=""/>
        <a:tabLst/>
        <a:defRPr lang="pt-BR" sz="1158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adoresbrasil.com.br/2022/03/lua-linguagem-programacao/?amp" TargetMode="External" /><Relationship Id="rId3" Type="http://schemas.openxmlformats.org/officeDocument/2006/relationships/hyperlink" Target="https://www.lua.org/portugues.html" TargetMode="External" /><Relationship Id="rId7" Type="http://schemas.openxmlformats.org/officeDocument/2006/relationships/hyperlink" Target="https://www.luiztools.com.br/post/introducao-a-linguagem-de-programacao-lua/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s://www.jdoodle.com/execute-lua-online/" TargetMode="External" /><Relationship Id="rId5" Type="http://schemas.openxmlformats.org/officeDocument/2006/relationships/hyperlink" Target="https://www.bmc.com/blogs/lua-programming-language/" TargetMode="External" /><Relationship Id="rId4" Type="http://schemas.openxmlformats.org/officeDocument/2006/relationships/hyperlink" Target="https://www.lua.org/docs.htm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ing-language-benchmarks.vercel.app/python-vs-lua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oodle.com/execute-lua-online/" TargetMode="Externa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C4CE2F01-05A2-5AE6-D68C-1014241B0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244" y="1570948"/>
            <a:ext cx="7297259" cy="1027374"/>
          </a:xfrm>
        </p:spPr>
        <p:txBody>
          <a:bodyPr/>
          <a:lstStyle/>
          <a:p>
            <a:pPr lvl="0"/>
            <a:r>
              <a:rPr lang="pt-BR" sz="2800" b="1">
                <a:latin typeface="Arial" pitchFamily="34"/>
                <a:cs typeface="Arial" pitchFamily="34"/>
              </a:rPr>
              <a:t>Práticas de desenvolvimento com Lua</a:t>
            </a: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3A2C1EA4-EE00-2562-B7A1-910A997EB2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06060" y="3942024"/>
            <a:ext cx="7297259" cy="711421"/>
          </a:xfrm>
        </p:spPr>
        <p:txBody>
          <a:bodyPr/>
          <a:lstStyle/>
          <a:p>
            <a:pPr lvl="0"/>
            <a:r>
              <a:rPr lang="pt-BR">
                <a:latin typeface="Arial" pitchFamily="34"/>
                <a:cs typeface="Arial" pitchFamily="34"/>
              </a:rPr>
              <a:t>Alexandre Zuchetti</a:t>
            </a:r>
          </a:p>
          <a:p>
            <a:pPr lvl="0"/>
            <a:r>
              <a:rPr lang="pt-BR">
                <a:latin typeface="Arial" pitchFamily="34"/>
                <a:cs typeface="Arial" pitchFamily="34"/>
              </a:rPr>
              <a:t>Luiza rosito Reis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6299CD47-4810-A002-B453-94D989823B2F}"/>
              </a:ext>
            </a:extLst>
          </p:cNvPr>
          <p:cNvSpPr txBox="1"/>
          <p:nvPr/>
        </p:nvSpPr>
        <p:spPr>
          <a:xfrm>
            <a:off x="8584213" y="493794"/>
            <a:ext cx="693042" cy="234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315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</a:t>
            </a:r>
          </a:p>
        </p:txBody>
      </p:sp>
      <p:pic>
        <p:nvPicPr>
          <p:cNvPr id="5" name="Imagem 8">
            <a:extLst>
              <a:ext uri="{FF2B5EF4-FFF2-40B4-BE49-F238E27FC236}">
                <a16:creationId xmlns:a16="http://schemas.microsoft.com/office/drawing/2014/main" id="{154C89E4-BF6C-13BF-BBE5-4FE371AD36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6025246" y="3585911"/>
            <a:ext cx="1376784" cy="11888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6FE5D-EC13-21D8-BB32-A179EB3A3519}"/>
              </a:ext>
            </a:extLst>
          </p:cNvPr>
          <p:cNvSpPr txBox="1"/>
          <p:nvPr/>
        </p:nvSpPr>
        <p:spPr>
          <a:xfrm>
            <a:off x="7055510" y="759765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315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8D71E-CA24-B2AF-07D5-F73E38004C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4212" y="371182"/>
            <a:ext cx="5404762" cy="947739"/>
          </a:xfrm>
        </p:spPr>
        <p:txBody>
          <a:bodyPr/>
          <a:lstStyle/>
          <a:p>
            <a:pPr lvl="0"/>
            <a:r>
              <a:rPr lang="pt-BR" sz="3600" b="1">
                <a:latin typeface="Arial" pitchFamily="34"/>
                <a:cs typeface="Arial" pitchFamily="34"/>
              </a:rPr>
              <a:t>Bibliografia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611C15-D25E-08E6-A478-05C08F7EAA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7065" y="1233681"/>
            <a:ext cx="9072567" cy="4065687"/>
          </a:xfrm>
        </p:spPr>
        <p:txBody>
          <a:bodyPr/>
          <a:lstStyle/>
          <a:p>
            <a:pPr lvl="0">
              <a:lnSpc>
                <a:spcPct val="90000"/>
              </a:lnSpc>
              <a:buSzPct val="45000"/>
              <a:buFont typeface="StarSymbol"/>
              <a:buChar char="●"/>
            </a:pPr>
            <a:r>
              <a:rPr lang="pt-BR" sz="1200">
                <a:latin typeface="Arial" pitchFamily="34"/>
                <a:cs typeface="Arial" pitchFamily="34"/>
              </a:rPr>
              <a:t>Documentações Lua: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pt-BR" sz="1200">
                <a:latin typeface="Arial" pitchFamily="34"/>
                <a:cs typeface="Arial" pitchFamily="34"/>
              </a:rPr>
              <a:t>Português </a:t>
            </a:r>
            <a:r>
              <a:rPr lang="pt-BR" sz="1200">
                <a:solidFill>
                  <a:srgbClr val="92D050"/>
                </a:solidFill>
                <a:latin typeface="Arial" pitchFamily="34"/>
                <a:cs typeface="Arial" pitchFamily="34"/>
                <a:hlinkClick r:id="rId3"/>
              </a:rPr>
              <a:t>https://www.lua.org/portugues.html</a:t>
            </a:r>
            <a:endParaRPr lang="pt-BR" sz="1200">
              <a:solidFill>
                <a:srgbClr val="92D050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200">
                <a:latin typeface="Arial" pitchFamily="34"/>
                <a:cs typeface="Arial" pitchFamily="34"/>
              </a:rPr>
              <a:t>Inglês </a:t>
            </a:r>
            <a:r>
              <a:rPr lang="pt-BR" sz="1200">
                <a:solidFill>
                  <a:srgbClr val="92D050"/>
                </a:solidFill>
                <a:latin typeface="Arial" pitchFamily="34"/>
                <a:cs typeface="Arial" pitchFamily="34"/>
                <a:hlinkClick r:id="rId4"/>
              </a:rPr>
              <a:t>https://www.lua.org/docs.htm</a:t>
            </a:r>
            <a:endParaRPr lang="pt-BR" sz="1200">
              <a:solidFill>
                <a:srgbClr val="92D050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200">
              <a:solidFill>
                <a:srgbClr val="92D050"/>
              </a:solidFill>
              <a:latin typeface="Arial" pitchFamily="34"/>
              <a:cs typeface="Arial" pitchFamily="34"/>
            </a:endParaRPr>
          </a:p>
          <a:p>
            <a:pPr lvl="0">
              <a:lnSpc>
                <a:spcPct val="90000"/>
              </a:lnSpc>
              <a:buSzPct val="45000"/>
            </a:pPr>
            <a:r>
              <a:rPr lang="pt-BR" sz="1200">
                <a:latin typeface="Arial" pitchFamily="34"/>
                <a:cs typeface="Arial" pitchFamily="34"/>
              </a:rPr>
              <a:t>Aplicações que utilizam: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pt-BR" sz="1200">
                <a:solidFill>
                  <a:srgbClr val="92D050"/>
                </a:solidFill>
                <a:latin typeface="Arial" pitchFamily="34"/>
                <a:cs typeface="Arial" pitchFamily="34"/>
                <a:hlinkClick r:id="rId5"/>
              </a:rPr>
              <a:t>https://www.bmc.com/blogs/lua-programming-language/</a:t>
            </a:r>
            <a:endParaRPr lang="pt-BR" sz="1200">
              <a:solidFill>
                <a:srgbClr val="92D050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200">
              <a:solidFill>
                <a:srgbClr val="92D050"/>
              </a:solidFill>
              <a:latin typeface="Arial" pitchFamily="34"/>
              <a:cs typeface="Arial" pitchFamily="34"/>
            </a:endParaRPr>
          </a:p>
          <a:p>
            <a:pPr lvl="0">
              <a:lnSpc>
                <a:spcPct val="90000"/>
              </a:lnSpc>
              <a:buSzPct val="45000"/>
            </a:pPr>
            <a:r>
              <a:rPr lang="pt-BR" sz="1200">
                <a:latin typeface="Arial" pitchFamily="34"/>
                <a:cs typeface="Arial" pitchFamily="34"/>
              </a:rPr>
              <a:t>Compilador: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pt-BR" sz="1200">
                <a:solidFill>
                  <a:srgbClr val="92D050"/>
                </a:solidFill>
                <a:latin typeface="Arial" pitchFamily="34"/>
                <a:ea typeface="Microsoft YaHei" pitchFamily="2"/>
                <a:cs typeface="Arial" pitchFamily="34"/>
                <a:hlinkClick r:id="rId6"/>
              </a:rPr>
              <a:t>https://www.jdoodle.com/execute-lua-online/</a:t>
            </a:r>
            <a:endParaRPr lang="pt-BR" sz="1200">
              <a:solidFill>
                <a:srgbClr val="92D050"/>
              </a:solidFill>
              <a:latin typeface="Arial" pitchFamily="34"/>
              <a:ea typeface="Microsoft YaHei" pitchFamily="2"/>
              <a:cs typeface="Arial" pitchFamily="34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200">
              <a:solidFill>
                <a:srgbClr val="92D050"/>
              </a:solidFill>
              <a:latin typeface="Arial" pitchFamily="34"/>
              <a:cs typeface="Arial" pitchFamily="34"/>
            </a:endParaRPr>
          </a:p>
          <a:p>
            <a:pPr lvl="0">
              <a:lnSpc>
                <a:spcPct val="90000"/>
              </a:lnSpc>
              <a:buSzPct val="45000"/>
            </a:pPr>
            <a:r>
              <a:rPr lang="pt-BR" sz="1200">
                <a:latin typeface="Arial" pitchFamily="34"/>
                <a:cs typeface="Arial" pitchFamily="34"/>
              </a:rPr>
              <a:t>Introdução à linguagem de programação Lua: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pt-BR" sz="1200">
                <a:solidFill>
                  <a:srgbClr val="92D050"/>
                </a:solidFill>
                <a:latin typeface="Arial" pitchFamily="34"/>
                <a:cs typeface="Arial" pitchFamily="34"/>
                <a:hlinkClick r:id="rId7"/>
              </a:rPr>
              <a:t>https://www.luiztools.com.br/post/introducao-a-linguagem-de-programacao-lua/</a:t>
            </a:r>
            <a:endParaRPr lang="pt-BR" sz="1200">
              <a:solidFill>
                <a:srgbClr val="92D050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200">
              <a:solidFill>
                <a:srgbClr val="92D050"/>
              </a:solidFill>
              <a:latin typeface="Arial" pitchFamily="34"/>
              <a:cs typeface="Arial" pitchFamily="34"/>
            </a:endParaRPr>
          </a:p>
          <a:p>
            <a:pPr lvl="0">
              <a:lnSpc>
                <a:spcPct val="90000"/>
              </a:lnSpc>
            </a:pPr>
            <a:r>
              <a:rPr lang="pt-BR" sz="1200">
                <a:latin typeface="Arial" pitchFamily="34"/>
                <a:cs typeface="Arial" pitchFamily="34"/>
              </a:rPr>
              <a:t>Programadores Brasil: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pt-BR" sz="1200">
                <a:solidFill>
                  <a:srgbClr val="92D050"/>
                </a:solidFill>
                <a:latin typeface="Arial" pitchFamily="34"/>
                <a:cs typeface="Arial" pitchFamily="34"/>
                <a:hlinkClick r:id="rId8"/>
              </a:rPr>
              <a:t>https://programadoresbrasil.com.br/2022/03/lua-linguagem-programacao/?amp</a:t>
            </a:r>
            <a:endParaRPr lang="pt-BR" sz="1200">
              <a:solidFill>
                <a:srgbClr val="92D050"/>
              </a:solidFill>
              <a:latin typeface="Arial" pitchFamily="34"/>
              <a:cs typeface="Arial" pitchFamily="34"/>
            </a:endParaRPr>
          </a:p>
          <a:p>
            <a:pPr lvl="0">
              <a:lnSpc>
                <a:spcPct val="90000"/>
              </a:lnSpc>
            </a:pPr>
            <a:endParaRPr lang="pt-BR" sz="1200">
              <a:latin typeface="Arial" pitchFamily="34"/>
              <a:cs typeface="Arial" pitchFamily="34"/>
            </a:endParaRPr>
          </a:p>
          <a:p>
            <a:pPr lvl="0">
              <a:lnSpc>
                <a:spcPct val="130000"/>
              </a:lnSpc>
              <a:buSzPct val="45000"/>
            </a:pPr>
            <a:endParaRPr lang="pt-BR" sz="1500"/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F4DA0982-EEAE-44FF-00DC-D90D92AFB2C1}"/>
              </a:ext>
            </a:extLst>
          </p:cNvPr>
          <p:cNvSpPr txBox="1"/>
          <p:nvPr/>
        </p:nvSpPr>
        <p:spPr>
          <a:xfrm>
            <a:off x="8559716" y="314270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CD50A5-395A-4640-A483-F10DF686362E}" type="slidenum">
              <a:t>10</a:t>
            </a:fld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4EE36-75E4-CA62-F357-F80275699D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83768" y="557665"/>
            <a:ext cx="7421334" cy="947739"/>
          </a:xfrm>
        </p:spPr>
        <p:txBody>
          <a:bodyPr/>
          <a:lstStyle/>
          <a:p>
            <a:pPr lvl="0"/>
            <a:r>
              <a:rPr lang="pt-BR" sz="3600" b="1">
                <a:latin typeface="Arial" pitchFamily="34"/>
                <a:cs typeface="Arial" pitchFamily="34"/>
              </a:rPr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435378-67FA-1331-D888-C22F9E5A1D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26" y="1825169"/>
            <a:ext cx="9072567" cy="3287716"/>
          </a:xfrm>
        </p:spPr>
        <p:txBody>
          <a:bodyPr/>
          <a:lstStyle/>
          <a:p>
            <a:pPr marL="283207" lvl="0" indent="-283207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pt-BR" sz="2000">
                <a:solidFill>
                  <a:srgbClr val="F2F2F2"/>
                </a:solidFill>
                <a:latin typeface="Arial"/>
                <a:cs typeface="Arial"/>
              </a:rPr>
              <a:t>Lua é uma linguagem inteiramente projetada, interpretada e desenvolvida no Brasil.</a:t>
            </a:r>
            <a:endParaRPr lang="pt-BR">
              <a:latin typeface="Arial"/>
              <a:cs typeface="Arial"/>
            </a:endParaRPr>
          </a:p>
          <a:p>
            <a:pPr marL="283207" lvl="0" indent="-283207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pt-BR" sz="2000">
                <a:solidFill>
                  <a:srgbClr val="F2F2F2"/>
                </a:solidFill>
                <a:latin typeface="Arial"/>
                <a:cs typeface="Arial"/>
              </a:rPr>
              <a:t>Ocorre a compilação do código em instruções na forma de bytes, e em seguida as instruções são interpretadas nessa forma. A maioria das referências apontam Lua como uma linguagem interpretada.</a:t>
            </a:r>
          </a:p>
          <a:p>
            <a:pPr marL="283207" lvl="0" indent="-283207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pt-BR" sz="2000">
                <a:solidFill>
                  <a:srgbClr val="F2F2F2"/>
                </a:solidFill>
                <a:latin typeface="Arial"/>
                <a:cs typeface="Arial"/>
              </a:rPr>
              <a:t>Linguagem voltada para integrar sistemas diferentes de forma procedural</a:t>
            </a:r>
            <a:r>
              <a:rPr lang="pt-BR" sz="2000">
                <a:latin typeface="Arial"/>
                <a:cs typeface="Arial"/>
              </a:rPr>
              <a:t>.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9DAC0AD4-357F-FAA8-32D8-A2AA130C569E}"/>
              </a:ext>
            </a:extLst>
          </p:cNvPr>
          <p:cNvSpPr txBox="1"/>
          <p:nvPr/>
        </p:nvSpPr>
        <p:spPr>
          <a:xfrm>
            <a:off x="8559716" y="244528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315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9BE881-43D4-8201-304A-1CF57A7AFED4}"/>
              </a:ext>
            </a:extLst>
          </p:cNvPr>
          <p:cNvSpPr txBox="1"/>
          <p:nvPr/>
        </p:nvSpPr>
        <p:spPr>
          <a:xfrm>
            <a:off x="8559716" y="346822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221126-7AA6-4FED-986F-FF071F66235E}" type="slidenum">
              <a:t>2</a:t>
            </a:fld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A2662-3FB3-BC0C-F8A3-D675BD59E1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0681" y="549499"/>
            <a:ext cx="7845881" cy="947739"/>
          </a:xfrm>
        </p:spPr>
        <p:txBody>
          <a:bodyPr/>
          <a:lstStyle/>
          <a:p>
            <a:pPr lvl="0"/>
            <a:r>
              <a:rPr lang="pt-BR" sz="3600" b="1">
                <a:latin typeface="Arial" pitchFamily="34"/>
                <a:cs typeface="Arial" pitchFamily="34"/>
              </a:rPr>
              <a:t>Documentação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5F88DA-57F0-D8FB-5297-686BFC2B16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215" y="1833335"/>
            <a:ext cx="9072567" cy="3287716"/>
          </a:xfrm>
        </p:spPr>
        <p:txBody>
          <a:bodyPr/>
          <a:lstStyle/>
          <a:p>
            <a:pPr marL="283207" lvl="0" indent="-283207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pt-BR" sz="2000">
                <a:latin typeface="Arial"/>
                <a:cs typeface="Arial"/>
              </a:rPr>
              <a:t>Linguagem de script, voltada para simplificar e ser chamado por outra linguagem para </a:t>
            </a:r>
            <a:r>
              <a:rPr lang="pt-BR" sz="2000">
                <a:solidFill>
                  <a:srgbClr val="F2F2F2"/>
                </a:solidFill>
                <a:latin typeface="Arial"/>
                <a:cs typeface="Arial"/>
              </a:rPr>
              <a:t>executar</a:t>
            </a:r>
            <a:r>
              <a:rPr lang="pt-BR" sz="2000">
                <a:latin typeface="Arial"/>
                <a:cs typeface="Arial"/>
              </a:rPr>
              <a:t> uma tarefa;</a:t>
            </a:r>
            <a:endParaRPr lang="pt-BR">
              <a:latin typeface="Arial"/>
              <a:cs typeface="Arial"/>
            </a:endParaRPr>
          </a:p>
          <a:p>
            <a:pPr marL="283207" lvl="0" indent="-283207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pt-BR" sz="2000">
                <a:latin typeface="Arial"/>
                <a:cs typeface="Arial"/>
              </a:rPr>
              <a:t>Voltada para “extensibilidade” Lua  foi desenvolvido inicialmente para ser chamado a partir de aplicações C/C++;</a:t>
            </a:r>
          </a:p>
          <a:p>
            <a:pPr marL="283207" lvl="0" indent="-283207">
              <a:lnSpc>
                <a:spcPct val="150000"/>
              </a:lnSpc>
              <a:buSzPct val="45000"/>
              <a:buFont typeface="StarSymbol"/>
              <a:buChar char="●"/>
            </a:pPr>
            <a:r>
              <a:rPr lang="pt-BR" sz="2000">
                <a:latin typeface="Arial"/>
                <a:cs typeface="Arial"/>
              </a:rPr>
              <a:t>Lua é considerada uma das linguagens de script mais rápidas.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AB508F16-3674-1D11-2B69-E05C3A9399FD}"/>
              </a:ext>
            </a:extLst>
          </p:cNvPr>
          <p:cNvSpPr txBox="1"/>
          <p:nvPr/>
        </p:nvSpPr>
        <p:spPr>
          <a:xfrm>
            <a:off x="8121618" y="244528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315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9CE715-6AC6-21BC-F902-34C84812CEC9}"/>
              </a:ext>
            </a:extLst>
          </p:cNvPr>
          <p:cNvSpPr txBox="1"/>
          <p:nvPr/>
        </p:nvSpPr>
        <p:spPr>
          <a:xfrm>
            <a:off x="8559716" y="244528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7295E7-F24E-41E1-907E-DBFC86EEA6C8}" type="slidenum">
              <a:t>3</a:t>
            </a:fld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8CF5-419F-3419-A39E-F645A609E26A}"/>
              </a:ext>
            </a:extLst>
          </p:cNvPr>
          <p:cNvSpPr txBox="1"/>
          <p:nvPr/>
        </p:nvSpPr>
        <p:spPr>
          <a:xfrm>
            <a:off x="783768" y="557665"/>
            <a:ext cx="7421334" cy="9477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3780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1" i="0" u="none" strike="noStrike" kern="1200" cap="none" spc="0" baseline="0">
                <a:solidFill>
                  <a:srgbClr val="EBEBEB"/>
                </a:solidFill>
                <a:uFillTx/>
                <a:latin typeface="Arial"/>
                <a:cs typeface="Arial"/>
              </a:rPr>
              <a:t>Conceitos principais de Lua</a:t>
            </a:r>
            <a:endParaRPr lang="pt-BR" sz="3600" b="1" i="0" u="none" strike="noStrike" kern="1200" cap="none" spc="0" baseline="0">
              <a:solidFill>
                <a:srgbClr val="EBEBEB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021458BC-24E4-F09C-55C9-CC108756488C}"/>
              </a:ext>
            </a:extLst>
          </p:cNvPr>
          <p:cNvSpPr txBox="1"/>
          <p:nvPr/>
        </p:nvSpPr>
        <p:spPr>
          <a:xfrm>
            <a:off x="898068" y="1836115"/>
            <a:ext cx="7527221" cy="2800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Extensibilidade: Lua foi projetada do zero para ser estendida, seja utilizando linguagens mais complexas, ou até mesmo outras linguagens de script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Simplicidade: Lua é uma linguagem simples que possui poucos, mas poderosos, conceitos e funcionalidades nativas. Os scripts são simples, com sintaxe facilmente compreensível.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F3EAE5-B43E-966E-665D-A2F7353E5A89}"/>
              </a:ext>
            </a:extLst>
          </p:cNvPr>
          <p:cNvSpPr txBox="1"/>
          <p:nvPr/>
        </p:nvSpPr>
        <p:spPr>
          <a:xfrm>
            <a:off x="8559716" y="244528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33C782-35AC-41C4-A35D-B0C10915C841}" type="slidenum">
              <a:t>4</a:t>
            </a:fld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48EB6-3A62-F20D-D681-30AC383658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219" y="374327"/>
            <a:ext cx="7776039" cy="1158032"/>
          </a:xfrm>
        </p:spPr>
        <p:txBody>
          <a:bodyPr/>
          <a:lstStyle/>
          <a:p>
            <a:pPr lvl="0"/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9F968-2075-90DC-958C-FA7415688A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37779" y="1271253"/>
            <a:ext cx="7397203" cy="3469041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pt-BR" sz="2000">
                <a:latin typeface="Arial" pitchFamily="34"/>
                <a:cs typeface="Arial" pitchFamily="34"/>
              </a:rPr>
              <a:t>Eficiência: Lua tem uma implementação eficiente. Benchmarks de vários algoritmos conhecidos mostram LUA como a linguagem interpretada mais rápida. (</a:t>
            </a:r>
            <a:r>
              <a:rPr lang="pt-BR" sz="2000">
                <a:solidFill>
                  <a:srgbClr val="92D050"/>
                </a:solidFill>
                <a:latin typeface="Arial" pitchFamily="34"/>
                <a:cs typeface="Arial" pitchFamily="34"/>
                <a:hlinkClick r:id="rId2"/>
              </a:rPr>
              <a:t>https://programming-language-benchmarks.vercel.app/python-vs-lua</a:t>
            </a:r>
            <a:r>
              <a:rPr lang="pt-BR" sz="2000">
                <a:latin typeface="Arial" pitchFamily="34"/>
                <a:cs typeface="Arial" pitchFamily="34"/>
              </a:rPr>
              <a:t>)</a:t>
            </a:r>
          </a:p>
          <a:p>
            <a:pPr marL="0" lvl="0" indent="0" defTabSz="914400">
              <a:spcBef>
                <a:spcPts val="0"/>
              </a:spcBef>
              <a:buNone/>
            </a:pPr>
            <a:endParaRPr lang="pt-BR" sz="2000">
              <a:latin typeface="Arial" pitchFamily="34"/>
              <a:cs typeface="Arial" pitchFamily="34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pt-BR" sz="2000">
                <a:latin typeface="Arial" pitchFamily="34"/>
                <a:cs typeface="Arial" pitchFamily="34"/>
              </a:rPr>
              <a:t>Portabilidade: Lua não tenta adaptar a interpretação de seu código para cada máquina que o utiliza. Ao invés disso, as instruções interpretadas seguem o padrão ANSI C, e são naturalmente suportadas por diversos sistemas (desde um Playstation 2 até um Mac)</a:t>
            </a:r>
          </a:p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FB4775-6376-CF85-D57F-6765A5DFECB2}"/>
              </a:ext>
            </a:extLst>
          </p:cNvPr>
          <p:cNvSpPr txBox="1"/>
          <p:nvPr/>
        </p:nvSpPr>
        <p:spPr>
          <a:xfrm>
            <a:off x="8559716" y="244528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58C26A-BAC3-43DF-A918-3E0D8B166A81}" type="slidenum">
              <a:t>5</a:t>
            </a:fld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CEE9B-B641-792A-A051-0079B12036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7861" y="478048"/>
            <a:ext cx="7921511" cy="947739"/>
          </a:xfrm>
        </p:spPr>
        <p:txBody>
          <a:bodyPr/>
          <a:lstStyle/>
          <a:p>
            <a:pPr lvl="0"/>
            <a:r>
              <a:rPr lang="pt-BR" sz="3600" b="1">
                <a:latin typeface="Arial" pitchFamily="34"/>
                <a:cs typeface="Arial" pitchFamily="34"/>
              </a:rPr>
              <a:t>Boas práticas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F3584E-68DA-8A9C-98D8-E622A7BCF2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4026" y="1416945"/>
            <a:ext cx="9072567" cy="2956703"/>
          </a:xfr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pt-BR" sz="2000">
                <a:latin typeface="Arial" pitchFamily="34"/>
                <a:cs typeface="Arial" pitchFamily="34"/>
              </a:rPr>
              <a:t>Declaração correta da variável (local , global)</a:t>
            </a:r>
          </a:p>
          <a:p>
            <a:pPr marL="0" lvl="0" indent="0">
              <a:lnSpc>
                <a:spcPct val="150000"/>
              </a:lnSpc>
              <a:buNone/>
            </a:pPr>
            <a:endParaRPr lang="pt-BR" sz="2000"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pt-BR" sz="2000">
              <a:latin typeface="Arial" pitchFamily="34"/>
              <a:cs typeface="Arial" pitchFamily="34"/>
            </a:endParaRPr>
          </a:p>
          <a:p>
            <a:pPr lvl="0">
              <a:lnSpc>
                <a:spcPct val="150000"/>
              </a:lnSpc>
            </a:pPr>
            <a:r>
              <a:rPr lang="pt-BR" sz="2000">
                <a:latin typeface="Arial" pitchFamily="34"/>
                <a:cs typeface="Arial" pitchFamily="34"/>
              </a:rPr>
              <a:t>Não usar sintaxe reservada como variável/objeto</a:t>
            </a:r>
          </a:p>
          <a:p>
            <a:pPr marL="0" lvl="0" indent="0">
              <a:buNone/>
            </a:pP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C95A87-F900-CF98-DA6A-42C385B290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48288" y="3910696"/>
            <a:ext cx="6171843" cy="11468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ço Reservado para Número de Slide 7">
            <a:extLst>
              <a:ext uri="{FF2B5EF4-FFF2-40B4-BE49-F238E27FC236}">
                <a16:creationId xmlns:a16="http://schemas.microsoft.com/office/drawing/2014/main" id="{0EB04B8C-F1BC-F7D5-0A36-B2192ADC44D4}"/>
              </a:ext>
            </a:extLst>
          </p:cNvPr>
          <p:cNvSpPr txBox="1"/>
          <p:nvPr/>
        </p:nvSpPr>
        <p:spPr>
          <a:xfrm>
            <a:off x="8559716" y="244528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315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</a:t>
            </a:r>
          </a:p>
        </p:txBody>
      </p:sp>
      <p:pic>
        <p:nvPicPr>
          <p:cNvPr id="6" name="Imagem 9">
            <a:extLst>
              <a:ext uri="{FF2B5EF4-FFF2-40B4-BE49-F238E27FC236}">
                <a16:creationId xmlns:a16="http://schemas.microsoft.com/office/drawing/2014/main" id="{D9964F83-F888-E099-E824-08A9D7F3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958" y="2255980"/>
            <a:ext cx="3152357" cy="7951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AD2E74-BAB8-969F-5091-1264B38CB6F0}"/>
              </a:ext>
            </a:extLst>
          </p:cNvPr>
          <p:cNvSpPr txBox="1"/>
          <p:nvPr/>
        </p:nvSpPr>
        <p:spPr>
          <a:xfrm>
            <a:off x="8559716" y="312724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BB2A35-59AA-476B-B449-4FEF60A0A098}" type="slidenum">
              <a:t>6</a:t>
            </a:fld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B9178-7F40-F697-EA19-F69E78A08D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3642" y="493711"/>
            <a:ext cx="7733876" cy="947739"/>
          </a:xfrm>
        </p:spPr>
        <p:txBody>
          <a:bodyPr/>
          <a:lstStyle/>
          <a:p>
            <a:pPr lvl="0"/>
            <a:r>
              <a:rPr lang="pt-BR" sz="3600" b="1">
                <a:latin typeface="Arial" pitchFamily="34"/>
                <a:cs typeface="Arial" pitchFamily="34"/>
              </a:rPr>
              <a:t>Padrão de nomenclatura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1E01F-2BF7-55CD-1FCC-EEE420EC9E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26" y="1572082"/>
            <a:ext cx="9072567" cy="328771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pt-BR" sz="2000">
                <a:latin typeface="Arial" pitchFamily="34"/>
                <a:cs typeface="Arial" pitchFamily="34"/>
              </a:rPr>
              <a:t>Lowercase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CE655E-D309-3491-854B-62048DD9316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284" y="2626833"/>
            <a:ext cx="7733876" cy="18475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ço Reservado para Número de Slide 7">
            <a:extLst>
              <a:ext uri="{FF2B5EF4-FFF2-40B4-BE49-F238E27FC236}">
                <a16:creationId xmlns:a16="http://schemas.microsoft.com/office/drawing/2014/main" id="{CBA9DEAC-D753-0881-E4CC-3AB379FD7525}"/>
              </a:ext>
            </a:extLst>
          </p:cNvPr>
          <p:cNvSpPr txBox="1"/>
          <p:nvPr/>
        </p:nvSpPr>
        <p:spPr>
          <a:xfrm>
            <a:off x="8559716" y="244528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51846-1A3B-34A2-58A6-77C761763845}"/>
              </a:ext>
            </a:extLst>
          </p:cNvPr>
          <p:cNvSpPr txBox="1"/>
          <p:nvPr/>
        </p:nvSpPr>
        <p:spPr>
          <a:xfrm>
            <a:off x="8559716" y="287907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16DF28-0644-4334-A219-FE50E3453AD4}" type="slidenum">
              <a:t>7</a:t>
            </a:fld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405E2-D728-685F-C832-110DDE4304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1303" y="631146"/>
            <a:ext cx="7413168" cy="947739"/>
          </a:xfrm>
        </p:spPr>
        <p:txBody>
          <a:bodyPr/>
          <a:lstStyle/>
          <a:p>
            <a:pPr lvl="0"/>
            <a:r>
              <a:rPr lang="pt-BR" sz="3600" b="1">
                <a:latin typeface="Arial" pitchFamily="34"/>
                <a:cs typeface="Arial" pitchFamily="34"/>
              </a:rPr>
              <a:t>Dispositivos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F8436-A100-4281-C57D-859AD4A52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26" y="1751688"/>
            <a:ext cx="9072567" cy="3287716"/>
          </a:xfrm>
        </p:spPr>
        <p:txBody>
          <a:bodyPr/>
          <a:lstStyle/>
          <a:p>
            <a:pPr lvl="0">
              <a:lnSpc>
                <a:spcPct val="150000"/>
              </a:lnSpc>
              <a:buSzPct val="45000"/>
            </a:pPr>
            <a:r>
              <a:rPr lang="pt-BR" sz="2000">
                <a:latin typeface="Arial" pitchFamily="34"/>
                <a:cs typeface="Arial" pitchFamily="34"/>
              </a:rPr>
              <a:t>Bases de dados em MYSQL tem integração com Lua;</a:t>
            </a:r>
          </a:p>
          <a:p>
            <a:pPr lvl="0">
              <a:lnSpc>
                <a:spcPct val="150000"/>
              </a:lnSpc>
              <a:buSzPct val="45000"/>
            </a:pPr>
            <a:r>
              <a:rPr lang="pt-BR" sz="2000">
                <a:latin typeface="Arial" pitchFamily="34"/>
                <a:cs typeface="Arial" pitchFamily="34"/>
              </a:rPr>
              <a:t> Aplicações industriais como Adobe Lightroom;</a:t>
            </a:r>
          </a:p>
          <a:p>
            <a:pPr lvl="0">
              <a:lnSpc>
                <a:spcPct val="150000"/>
              </a:lnSpc>
              <a:buSzPct val="45000"/>
            </a:pPr>
            <a:r>
              <a:rPr lang="pt-BR" sz="2000">
                <a:latin typeface="Arial" pitchFamily="34"/>
                <a:cs typeface="Arial" pitchFamily="34"/>
              </a:rPr>
              <a:t>Jogos como Angry Birds e Grim Fandango;</a:t>
            </a:r>
          </a:p>
          <a:p>
            <a:pPr lvl="0">
              <a:lnSpc>
                <a:spcPct val="150000"/>
              </a:lnSpc>
              <a:buSzPct val="45000"/>
            </a:pPr>
            <a:r>
              <a:rPr lang="pt-BR" sz="2000">
                <a:latin typeface="Arial" pitchFamily="34"/>
                <a:cs typeface="Arial" pitchFamily="34"/>
              </a:rPr>
              <a:t> Programas de visualização, processos de módulos de plataformas e scripting de interfaces gráficas, utilizados pela Petrobras.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0DCA966C-67BF-9496-0FC3-2A60DF28A8AA}"/>
              </a:ext>
            </a:extLst>
          </p:cNvPr>
          <p:cNvSpPr txBox="1"/>
          <p:nvPr/>
        </p:nvSpPr>
        <p:spPr>
          <a:xfrm>
            <a:off x="8559716" y="244528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665587-2CC3-0739-2E8A-6DD4C3352050}"/>
              </a:ext>
            </a:extLst>
          </p:cNvPr>
          <p:cNvSpPr txBox="1"/>
          <p:nvPr/>
        </p:nvSpPr>
        <p:spPr>
          <a:xfrm>
            <a:off x="8559716" y="292169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EEB046-1189-4810-AAF4-E1F0E05162EA}" type="slidenum">
              <a:t>8</a:t>
            </a:fld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2FB2B-6AB2-121A-2C05-E9A99AF328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02131" y="613114"/>
            <a:ext cx="7551965" cy="947739"/>
          </a:xfrm>
        </p:spPr>
        <p:txBody>
          <a:bodyPr/>
          <a:lstStyle/>
          <a:p>
            <a:pPr lvl="0"/>
            <a:r>
              <a:rPr lang="pt-BR" sz="3600">
                <a:latin typeface="Arial" pitchFamily="34"/>
                <a:cs typeface="Arial" pitchFamily="34"/>
              </a:rPr>
              <a:t>Exemplo de código</a:t>
            </a:r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A458E050-3E7B-508B-A304-FDEC7829FBF7}"/>
              </a:ext>
            </a:extLst>
          </p:cNvPr>
          <p:cNvSpPr txBox="1"/>
          <p:nvPr/>
        </p:nvSpPr>
        <p:spPr>
          <a:xfrm>
            <a:off x="1495583" y="4629735"/>
            <a:ext cx="6293970" cy="68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>
                <a:solidFill>
                  <a:srgbClr val="92D050"/>
                </a:solidFill>
                <a:uFillTx/>
                <a:latin typeface="Arial"/>
                <a:ea typeface="Microsoft YaHei"/>
                <a:cs typeface="Arial"/>
                <a:hlinkClick r:id="rId3"/>
              </a:rPr>
              <a:t>https://www.jdoodle.com/execute-lua-online/</a:t>
            </a:r>
            <a:endParaRPr lang="pt-BR" sz="2000" b="0" i="0" u="none" strike="noStrike" kern="0" cap="none" spc="0" baseline="0">
              <a:solidFill>
                <a:srgbClr val="92D050"/>
              </a:solidFill>
              <a:uFillTx/>
              <a:latin typeface="Arial"/>
              <a:ea typeface="Microsoft YaHei"/>
              <a:cs typeface="Arial"/>
            </a:endParaRPr>
          </a:p>
          <a:p>
            <a:pPr marL="0" marR="0" lvl="0" indent="0" algn="l" defTabSz="457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1200" cap="none" spc="0" baseline="0">
              <a:solidFill>
                <a:srgbClr val="F2F2F2"/>
              </a:solidFill>
              <a:uFillTx/>
              <a:latin typeface="Arial"/>
              <a:ea typeface="Microsoft YaHei"/>
              <a:cs typeface="Arial"/>
            </a:endParaRPr>
          </a:p>
        </p:txBody>
      </p:sp>
      <p:sp>
        <p:nvSpPr>
          <p:cNvPr id="4" name="CaixaDeTexto 6">
            <a:extLst>
              <a:ext uri="{FF2B5EF4-FFF2-40B4-BE49-F238E27FC236}">
                <a16:creationId xmlns:a16="http://schemas.microsoft.com/office/drawing/2014/main" id="{81B672FD-9276-B463-67E6-0E7A68F52684}"/>
              </a:ext>
            </a:extLst>
          </p:cNvPr>
          <p:cNvSpPr txBox="1"/>
          <p:nvPr/>
        </p:nvSpPr>
        <p:spPr>
          <a:xfrm>
            <a:off x="1495583" y="1687881"/>
            <a:ext cx="6293970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Calibri"/>
                <a:cs typeface="Arial" pitchFamily="34"/>
              </a:rPr>
              <a:t>x = 1</a:t>
            </a:r>
            <a:endParaRPr lang="pt-B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Calibri"/>
                <a:cs typeface="Arial" pitchFamily="34"/>
              </a:rPr>
              <a:t>while (x&lt;10)</a:t>
            </a:r>
            <a:endParaRPr lang="pt-B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Calibri"/>
                <a:cs typeface="Arial" pitchFamily="34"/>
              </a:rPr>
              <a:t>do</a:t>
            </a:r>
            <a:endParaRPr lang="pt-B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Calibri"/>
                <a:cs typeface="Arial" pitchFamily="34"/>
              </a:rPr>
              <a:t>    print("Hello World" .. x)</a:t>
            </a:r>
            <a:endParaRPr lang="pt-B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Calibri"/>
                <a:cs typeface="Arial" pitchFamily="34"/>
              </a:rPr>
              <a:t>    x = x + 1</a:t>
            </a:r>
            <a:endParaRPr lang="pt-B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Calibri"/>
                <a:cs typeface="Arial" pitchFamily="34"/>
              </a:rPr>
              <a:t>end</a:t>
            </a:r>
            <a:endParaRPr lang="pt-BR" sz="2400" b="0" i="0" u="none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2343755-1393-E4C8-9053-BE846E236244}"/>
              </a:ext>
            </a:extLst>
          </p:cNvPr>
          <p:cNvSpPr txBox="1"/>
          <p:nvPr/>
        </p:nvSpPr>
        <p:spPr>
          <a:xfrm>
            <a:off x="8577401" y="295726"/>
            <a:ext cx="693042" cy="634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6B1DFD-1038-4BF2-AAB4-AFE8FA6FB364}" type="slidenum">
              <a:t>9</a:t>
            </a:fld>
            <a:endParaRPr lang="pt-BR" sz="2315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Í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3553</TotalTime>
  <Words>480</Words>
  <Application>Microsoft Office PowerPoint</Application>
  <PresentationFormat>Personalizar</PresentationFormat>
  <Paragraphs>77</Paragraphs>
  <Slides>10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Íon</vt:lpstr>
      <vt:lpstr>Práticas de desenvolvimento com Lua</vt:lpstr>
      <vt:lpstr>Introdução</vt:lpstr>
      <vt:lpstr>Documentação</vt:lpstr>
      <vt:lpstr>Apresentação do PowerPoint</vt:lpstr>
      <vt:lpstr> </vt:lpstr>
      <vt:lpstr>Boas práticas</vt:lpstr>
      <vt:lpstr>Padrão de nomenclatura</vt:lpstr>
      <vt:lpstr>Dispositivos</vt:lpstr>
      <vt:lpstr>Exemplo de código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Alexandre Zuchetti</cp:lastModifiedBy>
  <cp:revision>15</cp:revision>
  <dcterms:created xsi:type="dcterms:W3CDTF">2022-05-25T21:48:31Z</dcterms:created>
  <dcterms:modified xsi:type="dcterms:W3CDTF">2022-06-09T00:50:47Z</dcterms:modified>
</cp:coreProperties>
</file>