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63" r:id="rId3"/>
    <p:sldId id="257" r:id="rId4"/>
    <p:sldId id="265" r:id="rId5"/>
    <p:sldId id="264" r:id="rId6"/>
    <p:sldId id="270" r:id="rId7"/>
    <p:sldId id="266" r:id="rId8"/>
    <p:sldId id="268" r:id="rId9"/>
    <p:sldId id="278" r:id="rId10"/>
    <p:sldId id="279" r:id="rId11"/>
    <p:sldId id="280" r:id="rId12"/>
    <p:sldId id="275" r:id="rId13"/>
    <p:sldId id="274" r:id="rId14"/>
    <p:sldId id="262" r:id="rId15"/>
    <p:sldId id="271" r:id="rId16"/>
    <p:sldId id="272" r:id="rId17"/>
    <p:sldId id="273" r:id="rId18"/>
    <p:sldId id="261" r:id="rId19"/>
    <p:sldId id="281" r:id="rId20"/>
    <p:sldId id="267"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E883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varScale="1">
        <p:scale>
          <a:sx n="98" d="100"/>
          <a:sy n="98"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ia Low" userId="2ad71d63270f842e" providerId="LiveId" clId="{8746E5A7-52D9-4471-ACA6-63ACC686D84E}"/>
    <pc:docChg chg="undo custSel addSld modSld sldOrd">
      <pc:chgData name="Alexandria Low" userId="2ad71d63270f842e" providerId="LiveId" clId="{8746E5A7-52D9-4471-ACA6-63ACC686D84E}" dt="2024-03-24T09:22:34.560" v="485" actId="255"/>
      <pc:docMkLst>
        <pc:docMk/>
      </pc:docMkLst>
      <pc:sldChg chg="modSp mod">
        <pc:chgData name="Alexandria Low" userId="2ad71d63270f842e" providerId="LiveId" clId="{8746E5A7-52D9-4471-ACA6-63ACC686D84E}" dt="2024-03-24T07:34:31.318" v="438" actId="20577"/>
        <pc:sldMkLst>
          <pc:docMk/>
          <pc:sldMk cId="2291164195" sldId="257"/>
        </pc:sldMkLst>
        <pc:spChg chg="mod">
          <ac:chgData name="Alexandria Low" userId="2ad71d63270f842e" providerId="LiveId" clId="{8746E5A7-52D9-4471-ACA6-63ACC686D84E}" dt="2024-03-24T07:34:31.318" v="438" actId="20577"/>
          <ac:spMkLst>
            <pc:docMk/>
            <pc:sldMk cId="2291164195" sldId="257"/>
            <ac:spMk id="8" creationId="{8E0603E4-BC5D-91FE-B1CF-38D7259E28BB}"/>
          </ac:spMkLst>
        </pc:spChg>
      </pc:sldChg>
      <pc:sldChg chg="addSp modSp mod">
        <pc:chgData name="Alexandria Low" userId="2ad71d63270f842e" providerId="LiveId" clId="{8746E5A7-52D9-4471-ACA6-63ACC686D84E}" dt="2024-03-24T09:22:34.560" v="485" actId="255"/>
        <pc:sldMkLst>
          <pc:docMk/>
          <pc:sldMk cId="3075692460" sldId="267"/>
        </pc:sldMkLst>
        <pc:spChg chg="mod">
          <ac:chgData name="Alexandria Low" userId="2ad71d63270f842e" providerId="LiveId" clId="{8746E5A7-52D9-4471-ACA6-63ACC686D84E}" dt="2024-03-24T07:40:44.297" v="476"/>
          <ac:spMkLst>
            <pc:docMk/>
            <pc:sldMk cId="3075692460" sldId="267"/>
            <ac:spMk id="2" creationId="{8D1F7077-55E2-B225-CD51-417F61AD2AFB}"/>
          </ac:spMkLst>
        </pc:spChg>
        <pc:spChg chg="mod">
          <ac:chgData name="Alexandria Low" userId="2ad71d63270f842e" providerId="LiveId" clId="{8746E5A7-52D9-4471-ACA6-63ACC686D84E}" dt="2024-03-24T07:40:14.455" v="474" actId="1076"/>
          <ac:spMkLst>
            <pc:docMk/>
            <pc:sldMk cId="3075692460" sldId="267"/>
            <ac:spMk id="6" creationId="{08AA6CAF-4441-EF6B-B678-43424AFB948A}"/>
          </ac:spMkLst>
        </pc:spChg>
        <pc:spChg chg="add mod">
          <ac:chgData name="Alexandria Low" userId="2ad71d63270f842e" providerId="LiveId" clId="{8746E5A7-52D9-4471-ACA6-63ACC686D84E}" dt="2024-03-24T09:22:34.560" v="485" actId="255"/>
          <ac:spMkLst>
            <pc:docMk/>
            <pc:sldMk cId="3075692460" sldId="267"/>
            <ac:spMk id="7" creationId="{5D86CBA6-AB1B-D1C7-957B-BC6829CF7BF5}"/>
          </ac:spMkLst>
        </pc:spChg>
        <pc:picChg chg="mod">
          <ac:chgData name="Alexandria Low" userId="2ad71d63270f842e" providerId="LiveId" clId="{8746E5A7-52D9-4471-ACA6-63ACC686D84E}" dt="2024-03-24T08:49:34.935" v="478" actId="1076"/>
          <ac:picMkLst>
            <pc:docMk/>
            <pc:sldMk cId="3075692460" sldId="267"/>
            <ac:picMk id="5" creationId="{79B87189-7095-A2E1-CC81-D44BE4DB6C55}"/>
          </ac:picMkLst>
        </pc:picChg>
      </pc:sldChg>
      <pc:sldChg chg="modSp">
        <pc:chgData name="Alexandria Low" userId="2ad71d63270f842e" providerId="LiveId" clId="{8746E5A7-52D9-4471-ACA6-63ACC686D84E}" dt="2024-03-24T00:59:10.916" v="0" actId="20578"/>
        <pc:sldMkLst>
          <pc:docMk/>
          <pc:sldMk cId="2915364916" sldId="271"/>
        </pc:sldMkLst>
        <pc:spChg chg="mod">
          <ac:chgData name="Alexandria Low" userId="2ad71d63270f842e" providerId="LiveId" clId="{8746E5A7-52D9-4471-ACA6-63ACC686D84E}" dt="2024-03-24T00:59:10.916" v="0" actId="20578"/>
          <ac:spMkLst>
            <pc:docMk/>
            <pc:sldMk cId="2915364916" sldId="271"/>
            <ac:spMk id="8" creationId="{A082F64D-90E0-2123-BB5D-E636EE46FB2D}"/>
          </ac:spMkLst>
        </pc:spChg>
      </pc:sldChg>
      <pc:sldChg chg="addSp delSp modSp mod">
        <pc:chgData name="Alexandria Low" userId="2ad71d63270f842e" providerId="LiveId" clId="{8746E5A7-52D9-4471-ACA6-63ACC686D84E}" dt="2024-03-24T06:53:02.305" v="281" actId="113"/>
        <pc:sldMkLst>
          <pc:docMk/>
          <pc:sldMk cId="721150892" sldId="278"/>
        </pc:sldMkLst>
        <pc:spChg chg="mod">
          <ac:chgData name="Alexandria Low" userId="2ad71d63270f842e" providerId="LiveId" clId="{8746E5A7-52D9-4471-ACA6-63ACC686D84E}" dt="2024-03-24T06:33:09.900" v="272" actId="1076"/>
          <ac:spMkLst>
            <pc:docMk/>
            <pc:sldMk cId="721150892" sldId="278"/>
            <ac:spMk id="8" creationId="{99CE66F4-629D-28CB-A2C7-5F7736FD2C99}"/>
          </ac:spMkLst>
        </pc:spChg>
        <pc:spChg chg="mod">
          <ac:chgData name="Alexandria Low" userId="2ad71d63270f842e" providerId="LiveId" clId="{8746E5A7-52D9-4471-ACA6-63ACC686D84E}" dt="2024-03-24T06:33:25.581" v="274" actId="1076"/>
          <ac:spMkLst>
            <pc:docMk/>
            <pc:sldMk cId="721150892" sldId="278"/>
            <ac:spMk id="14" creationId="{0B55C645-D67A-3EE2-077D-C0837A52B30B}"/>
          </ac:spMkLst>
        </pc:spChg>
        <pc:graphicFrameChg chg="del modGraphic">
          <ac:chgData name="Alexandria Low" userId="2ad71d63270f842e" providerId="LiveId" clId="{8746E5A7-52D9-4471-ACA6-63ACC686D84E}" dt="2024-03-24T06:31:17.900" v="234" actId="478"/>
          <ac:graphicFrameMkLst>
            <pc:docMk/>
            <pc:sldMk cId="721150892" sldId="278"/>
            <ac:graphicFrameMk id="3" creationId="{A1179063-6E5B-2E15-C595-0B156CA13939}"/>
          </ac:graphicFrameMkLst>
        </pc:graphicFrameChg>
        <pc:graphicFrameChg chg="add del mod modGraphic">
          <ac:chgData name="Alexandria Low" userId="2ad71d63270f842e" providerId="LiveId" clId="{8746E5A7-52D9-4471-ACA6-63ACC686D84E}" dt="2024-03-24T06:52:32.982" v="277" actId="478"/>
          <ac:graphicFrameMkLst>
            <pc:docMk/>
            <pc:sldMk cId="721150892" sldId="278"/>
            <ac:graphicFrameMk id="5" creationId="{DF61A668-759A-0019-7D48-783BED0D2436}"/>
          </ac:graphicFrameMkLst>
        </pc:graphicFrameChg>
        <pc:graphicFrameChg chg="add mod modGraphic">
          <ac:chgData name="Alexandria Low" userId="2ad71d63270f842e" providerId="LiveId" clId="{8746E5A7-52D9-4471-ACA6-63ACC686D84E}" dt="2024-03-24T06:33:20.251" v="273" actId="1076"/>
          <ac:graphicFrameMkLst>
            <pc:docMk/>
            <pc:sldMk cId="721150892" sldId="278"/>
            <ac:graphicFrameMk id="6" creationId="{1AAC1F62-2FF0-F801-96EC-1B290649F613}"/>
          </ac:graphicFrameMkLst>
        </pc:graphicFrameChg>
        <pc:graphicFrameChg chg="del">
          <ac:chgData name="Alexandria Low" userId="2ad71d63270f842e" providerId="LiveId" clId="{8746E5A7-52D9-4471-ACA6-63ACC686D84E}" dt="2024-03-24T06:31:37.168" v="237" actId="478"/>
          <ac:graphicFrameMkLst>
            <pc:docMk/>
            <pc:sldMk cId="721150892" sldId="278"/>
            <ac:graphicFrameMk id="7" creationId="{0C66361E-CE55-0880-D6F4-55BBB8F8A373}"/>
          </ac:graphicFrameMkLst>
        </pc:graphicFrameChg>
        <pc:graphicFrameChg chg="add mod modGraphic">
          <ac:chgData name="Alexandria Low" userId="2ad71d63270f842e" providerId="LiveId" clId="{8746E5A7-52D9-4471-ACA6-63ACC686D84E}" dt="2024-03-24T06:53:02.305" v="281" actId="113"/>
          <ac:graphicFrameMkLst>
            <pc:docMk/>
            <pc:sldMk cId="721150892" sldId="278"/>
            <ac:graphicFrameMk id="9" creationId="{D6B5C1BF-E01E-FF71-8DC9-1DF75E00159C}"/>
          </ac:graphicFrameMkLst>
        </pc:graphicFrameChg>
      </pc:sldChg>
      <pc:sldChg chg="addSp delSp modSp add mod">
        <pc:chgData name="Alexandria Low" userId="2ad71d63270f842e" providerId="LiveId" clId="{8746E5A7-52D9-4471-ACA6-63ACC686D84E}" dt="2024-03-24T05:58:13.438" v="110" actId="1076"/>
        <pc:sldMkLst>
          <pc:docMk/>
          <pc:sldMk cId="54085055" sldId="279"/>
        </pc:sldMkLst>
        <pc:spChg chg="mod">
          <ac:chgData name="Alexandria Low" userId="2ad71d63270f842e" providerId="LiveId" clId="{8746E5A7-52D9-4471-ACA6-63ACC686D84E}" dt="2024-03-24T05:57:53.151" v="105" actId="20577"/>
          <ac:spMkLst>
            <pc:docMk/>
            <pc:sldMk cId="54085055" sldId="279"/>
            <ac:spMk id="8" creationId="{99CE66F4-629D-28CB-A2C7-5F7736FD2C99}"/>
          </ac:spMkLst>
        </pc:spChg>
        <pc:spChg chg="mod">
          <ac:chgData name="Alexandria Low" userId="2ad71d63270f842e" providerId="LiveId" clId="{8746E5A7-52D9-4471-ACA6-63ACC686D84E}" dt="2024-03-24T05:58:13.438" v="110" actId="1076"/>
          <ac:spMkLst>
            <pc:docMk/>
            <pc:sldMk cId="54085055" sldId="279"/>
            <ac:spMk id="14" creationId="{0B55C645-D67A-3EE2-077D-C0837A52B30B}"/>
          </ac:spMkLst>
        </pc:spChg>
        <pc:graphicFrameChg chg="del">
          <ac:chgData name="Alexandria Low" userId="2ad71d63270f842e" providerId="LiveId" clId="{8746E5A7-52D9-4471-ACA6-63ACC686D84E}" dt="2024-03-24T05:29:33.027" v="2" actId="478"/>
          <ac:graphicFrameMkLst>
            <pc:docMk/>
            <pc:sldMk cId="54085055" sldId="279"/>
            <ac:graphicFrameMk id="3" creationId="{A1179063-6E5B-2E15-C595-0B156CA13939}"/>
          </ac:graphicFrameMkLst>
        </pc:graphicFrameChg>
        <pc:graphicFrameChg chg="add mod modGraphic">
          <ac:chgData name="Alexandria Low" userId="2ad71d63270f842e" providerId="LiveId" clId="{8746E5A7-52D9-4471-ACA6-63ACC686D84E}" dt="2024-03-24T05:32:24.582" v="23" actId="113"/>
          <ac:graphicFrameMkLst>
            <pc:docMk/>
            <pc:sldMk cId="54085055" sldId="279"/>
            <ac:graphicFrameMk id="5" creationId="{CEBE9D4A-B7BE-09FB-FC64-2884182A7F08}"/>
          </ac:graphicFrameMkLst>
        </pc:graphicFrameChg>
        <pc:graphicFrameChg chg="add mod modGraphic">
          <ac:chgData name="Alexandria Low" userId="2ad71d63270f842e" providerId="LiveId" clId="{8746E5A7-52D9-4471-ACA6-63ACC686D84E}" dt="2024-03-24T05:54:00.816" v="77"/>
          <ac:graphicFrameMkLst>
            <pc:docMk/>
            <pc:sldMk cId="54085055" sldId="279"/>
            <ac:graphicFrameMk id="6" creationId="{ADD743BC-5A7D-96F8-92DE-376CA944AD7F}"/>
          </ac:graphicFrameMkLst>
        </pc:graphicFrameChg>
        <pc:graphicFrameChg chg="del">
          <ac:chgData name="Alexandria Low" userId="2ad71d63270f842e" providerId="LiveId" clId="{8746E5A7-52D9-4471-ACA6-63ACC686D84E}" dt="2024-03-24T05:30:24.789" v="8" actId="478"/>
          <ac:graphicFrameMkLst>
            <pc:docMk/>
            <pc:sldMk cId="54085055" sldId="279"/>
            <ac:graphicFrameMk id="7" creationId="{0C66361E-CE55-0880-D6F4-55BBB8F8A373}"/>
          </ac:graphicFrameMkLst>
        </pc:graphicFrameChg>
      </pc:sldChg>
      <pc:sldChg chg="addSp delSp modSp add mod">
        <pc:chgData name="Alexandria Low" userId="2ad71d63270f842e" providerId="LiveId" clId="{8746E5A7-52D9-4471-ACA6-63ACC686D84E}" dt="2024-03-24T05:57:40.397" v="101" actId="1076"/>
        <pc:sldMkLst>
          <pc:docMk/>
          <pc:sldMk cId="1975880525" sldId="280"/>
        </pc:sldMkLst>
        <pc:spChg chg="mod">
          <ac:chgData name="Alexandria Low" userId="2ad71d63270f842e" providerId="LiveId" clId="{8746E5A7-52D9-4471-ACA6-63ACC686D84E}" dt="2024-03-24T05:57:40.397" v="101" actId="1076"/>
          <ac:spMkLst>
            <pc:docMk/>
            <pc:sldMk cId="1975880525" sldId="280"/>
            <ac:spMk id="8" creationId="{99CE66F4-629D-28CB-A2C7-5F7736FD2C99}"/>
          </ac:spMkLst>
        </pc:spChg>
        <pc:spChg chg="mod">
          <ac:chgData name="Alexandria Low" userId="2ad71d63270f842e" providerId="LiveId" clId="{8746E5A7-52D9-4471-ACA6-63ACC686D84E}" dt="2024-03-24T05:57:32.758" v="98" actId="20577"/>
          <ac:spMkLst>
            <pc:docMk/>
            <pc:sldMk cId="1975880525" sldId="280"/>
            <ac:spMk id="14" creationId="{0B55C645-D67A-3EE2-077D-C0837A52B30B}"/>
          </ac:spMkLst>
        </pc:spChg>
        <pc:graphicFrameChg chg="add mod modGraphic">
          <ac:chgData name="Alexandria Low" userId="2ad71d63270f842e" providerId="LiveId" clId="{8746E5A7-52D9-4471-ACA6-63ACC686D84E}" dt="2024-03-24T05:56:28.093" v="89" actId="1076"/>
          <ac:graphicFrameMkLst>
            <pc:docMk/>
            <pc:sldMk cId="1975880525" sldId="280"/>
            <ac:graphicFrameMk id="3" creationId="{F4390DD1-9120-E5E8-F286-B37B69A2B63B}"/>
          </ac:graphicFrameMkLst>
        </pc:graphicFrameChg>
        <pc:graphicFrameChg chg="del">
          <ac:chgData name="Alexandria Low" userId="2ad71d63270f842e" providerId="LiveId" clId="{8746E5A7-52D9-4471-ACA6-63ACC686D84E}" dt="2024-03-24T05:55:26.454" v="78" actId="478"/>
          <ac:graphicFrameMkLst>
            <pc:docMk/>
            <pc:sldMk cId="1975880525" sldId="280"/>
            <ac:graphicFrameMk id="5" creationId="{CEBE9D4A-B7BE-09FB-FC64-2884182A7F08}"/>
          </ac:graphicFrameMkLst>
        </pc:graphicFrameChg>
        <pc:graphicFrameChg chg="del modGraphic">
          <ac:chgData name="Alexandria Low" userId="2ad71d63270f842e" providerId="LiveId" clId="{8746E5A7-52D9-4471-ACA6-63ACC686D84E}" dt="2024-03-24T05:51:53.272" v="60" actId="478"/>
          <ac:graphicFrameMkLst>
            <pc:docMk/>
            <pc:sldMk cId="1975880525" sldId="280"/>
            <ac:graphicFrameMk id="6" creationId="{ADD743BC-5A7D-96F8-92DE-376CA944AD7F}"/>
          </ac:graphicFrameMkLst>
        </pc:graphicFrameChg>
        <pc:graphicFrameChg chg="add mod modGraphic">
          <ac:chgData name="Alexandria Low" userId="2ad71d63270f842e" providerId="LiveId" clId="{8746E5A7-52D9-4471-ACA6-63ACC686D84E}" dt="2024-03-24T05:57:20.639" v="95" actId="1076"/>
          <ac:graphicFrameMkLst>
            <pc:docMk/>
            <pc:sldMk cId="1975880525" sldId="280"/>
            <ac:graphicFrameMk id="7" creationId="{9196012A-7BFD-02B6-433C-AA60CBCF93E4}"/>
          </ac:graphicFrameMkLst>
        </pc:graphicFrameChg>
      </pc:sldChg>
      <pc:sldChg chg="addSp delSp modSp add mod ord">
        <pc:chgData name="Alexandria Low" userId="2ad71d63270f842e" providerId="LiveId" clId="{8746E5A7-52D9-4471-ACA6-63ACC686D84E}" dt="2024-03-24T07:39:46.411" v="472" actId="20577"/>
        <pc:sldMkLst>
          <pc:docMk/>
          <pc:sldMk cId="473659438" sldId="281"/>
        </pc:sldMkLst>
        <pc:spChg chg="mod">
          <ac:chgData name="Alexandria Low" userId="2ad71d63270f842e" providerId="LiveId" clId="{8746E5A7-52D9-4471-ACA6-63ACC686D84E}" dt="2024-03-24T07:39:46.411" v="472" actId="20577"/>
          <ac:spMkLst>
            <pc:docMk/>
            <pc:sldMk cId="473659438" sldId="281"/>
            <ac:spMk id="2" creationId="{8D1F7077-55E2-B225-CD51-417F61AD2AFB}"/>
          </ac:spMkLst>
        </pc:spChg>
        <pc:spChg chg="del">
          <ac:chgData name="Alexandria Low" userId="2ad71d63270f842e" providerId="LiveId" clId="{8746E5A7-52D9-4471-ACA6-63ACC686D84E}" dt="2024-03-24T06:00:04.385" v="143" actId="478"/>
          <ac:spMkLst>
            <pc:docMk/>
            <pc:sldMk cId="473659438" sldId="281"/>
            <ac:spMk id="6" creationId="{08AA6CAF-4441-EF6B-B678-43424AFB948A}"/>
          </ac:spMkLst>
        </pc:spChg>
        <pc:spChg chg="add mod">
          <ac:chgData name="Alexandria Low" userId="2ad71d63270f842e" providerId="LiveId" clId="{8746E5A7-52D9-4471-ACA6-63ACC686D84E}" dt="2024-03-24T06:05:51.433" v="230" actId="20577"/>
          <ac:spMkLst>
            <pc:docMk/>
            <pc:sldMk cId="473659438" sldId="281"/>
            <ac:spMk id="8" creationId="{BBE46B50-278D-7227-2A6A-A6FB5DBA7D7F}"/>
          </ac:spMkLst>
        </pc:spChg>
        <pc:spChg chg="add mod">
          <ac:chgData name="Alexandria Low" userId="2ad71d63270f842e" providerId="LiveId" clId="{8746E5A7-52D9-4471-ACA6-63ACC686D84E}" dt="2024-03-24T06:01:06.545" v="219" actId="1076"/>
          <ac:spMkLst>
            <pc:docMk/>
            <pc:sldMk cId="473659438" sldId="281"/>
            <ac:spMk id="9" creationId="{4EA47C1C-320C-310D-383F-464CBCEB00B4}"/>
          </ac:spMkLst>
        </pc:spChg>
        <pc:picChg chg="del">
          <ac:chgData name="Alexandria Low" userId="2ad71d63270f842e" providerId="LiveId" clId="{8746E5A7-52D9-4471-ACA6-63ACC686D84E}" dt="2024-03-24T05:59:19.098" v="112" actId="478"/>
          <ac:picMkLst>
            <pc:docMk/>
            <pc:sldMk cId="473659438" sldId="281"/>
            <ac:picMk id="5" creationId="{79B87189-7095-A2E1-CC81-D44BE4DB6C55}"/>
          </ac:picMkLst>
        </pc:picChg>
        <pc:picChg chg="add">
          <ac:chgData name="Alexandria Low" userId="2ad71d63270f842e" providerId="LiveId" clId="{8746E5A7-52D9-4471-ACA6-63ACC686D84E}" dt="2024-03-24T05:59:19.845" v="113" actId="22"/>
          <ac:picMkLst>
            <pc:docMk/>
            <pc:sldMk cId="473659438" sldId="281"/>
            <ac:picMk id="7" creationId="{9FFC338E-D248-4C73-79DB-52B83D49BC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5092-268E-7A48-B839-B7BEE5A4CE6A}"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A1192-36F1-3645-83CE-19086B781FEE}" type="slidenum">
              <a:rPr lang="en-US" smtClean="0"/>
              <a:t>‹#›</a:t>
            </a:fld>
            <a:endParaRPr lang="en-US"/>
          </a:p>
        </p:txBody>
      </p:sp>
    </p:spTree>
    <p:extLst>
      <p:ext uri="{BB962C8B-B14F-4D97-AF65-F5344CB8AC3E}">
        <p14:creationId xmlns:p14="http://schemas.microsoft.com/office/powerpoint/2010/main" val="214531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DCBA-F826-600A-00FF-2669B39A6F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6091F3F-FBB4-D30F-089E-0A587B76F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721BE5F-B1BF-5F54-473B-DE66D82B9E59}"/>
              </a:ext>
            </a:extLst>
          </p:cNvPr>
          <p:cNvSpPr>
            <a:spLocks noGrp="1"/>
          </p:cNvSpPr>
          <p:nvPr>
            <p:ph type="dt" sz="half" idx="10"/>
          </p:nvPr>
        </p:nvSpPr>
        <p:spPr/>
        <p:txBody>
          <a:bodyPr/>
          <a:lstStyle/>
          <a:p>
            <a:fld id="{74AB1E61-4AB3-964A-8E1A-AF59C6397F89}" type="datetime1">
              <a:rPr lang="en-MY" smtClean="0"/>
              <a:t>24/3/2024</a:t>
            </a:fld>
            <a:endParaRPr lang="en-US"/>
          </a:p>
        </p:txBody>
      </p:sp>
      <p:sp>
        <p:nvSpPr>
          <p:cNvPr id="5" name="Footer Placeholder 4">
            <a:extLst>
              <a:ext uri="{FF2B5EF4-FFF2-40B4-BE49-F238E27FC236}">
                <a16:creationId xmlns:a16="http://schemas.microsoft.com/office/drawing/2014/main" id="{B3EBDD8E-E539-553B-D0AC-B6A2E7793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2A36F-C0A3-E345-27EC-7AD0F38FBE7A}"/>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03223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E2A8-E348-43E5-7346-1F56E03AF6A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257A98-52A2-3471-1928-983E58AD65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636939-DB31-7C11-EBCC-F359F302F0C0}"/>
              </a:ext>
            </a:extLst>
          </p:cNvPr>
          <p:cNvSpPr>
            <a:spLocks noGrp="1"/>
          </p:cNvSpPr>
          <p:nvPr>
            <p:ph type="dt" sz="half" idx="10"/>
          </p:nvPr>
        </p:nvSpPr>
        <p:spPr/>
        <p:txBody>
          <a:bodyPr/>
          <a:lstStyle/>
          <a:p>
            <a:fld id="{D141F3CC-2B06-2C46-88E6-0BE336749D53}" type="datetime1">
              <a:rPr lang="en-MY" smtClean="0"/>
              <a:t>24/3/2024</a:t>
            </a:fld>
            <a:endParaRPr lang="en-US"/>
          </a:p>
        </p:txBody>
      </p:sp>
      <p:sp>
        <p:nvSpPr>
          <p:cNvPr id="5" name="Footer Placeholder 4">
            <a:extLst>
              <a:ext uri="{FF2B5EF4-FFF2-40B4-BE49-F238E27FC236}">
                <a16:creationId xmlns:a16="http://schemas.microsoft.com/office/drawing/2014/main" id="{B84DF6DD-CF2C-5BB6-2EB1-F3D91A9B3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DD5D9-24BC-8F7C-2CF5-31837FE66A79}"/>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261520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E4333-11D8-DAF5-3040-F6BBA95C32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C1B049-6076-DEAF-B445-73BC3492D8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2364E5-A6F6-B42F-516C-9613F46CF058}"/>
              </a:ext>
            </a:extLst>
          </p:cNvPr>
          <p:cNvSpPr>
            <a:spLocks noGrp="1"/>
          </p:cNvSpPr>
          <p:nvPr>
            <p:ph type="dt" sz="half" idx="10"/>
          </p:nvPr>
        </p:nvSpPr>
        <p:spPr/>
        <p:txBody>
          <a:bodyPr/>
          <a:lstStyle/>
          <a:p>
            <a:fld id="{EDF1ED3D-6CBB-3C40-8BA5-88531CC20B7B}" type="datetime1">
              <a:rPr lang="en-MY" smtClean="0"/>
              <a:t>24/3/2024</a:t>
            </a:fld>
            <a:endParaRPr lang="en-US"/>
          </a:p>
        </p:txBody>
      </p:sp>
      <p:sp>
        <p:nvSpPr>
          <p:cNvPr id="5" name="Footer Placeholder 4">
            <a:extLst>
              <a:ext uri="{FF2B5EF4-FFF2-40B4-BE49-F238E27FC236}">
                <a16:creationId xmlns:a16="http://schemas.microsoft.com/office/drawing/2014/main" id="{ED7E2FE4-14C5-BF87-30DA-61654FA17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EF59F-F10F-95DB-7114-436B9014EF6A}"/>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276491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6C59-4F09-362B-6433-A8A8B52665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CFC6E1-88FD-854C-9057-47FE7DDE0C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FDB798-716A-D7AC-A429-5640400FD3EE}"/>
              </a:ext>
            </a:extLst>
          </p:cNvPr>
          <p:cNvSpPr>
            <a:spLocks noGrp="1"/>
          </p:cNvSpPr>
          <p:nvPr>
            <p:ph type="dt" sz="half" idx="10"/>
          </p:nvPr>
        </p:nvSpPr>
        <p:spPr/>
        <p:txBody>
          <a:bodyPr/>
          <a:lstStyle/>
          <a:p>
            <a:fld id="{705E46A3-81A8-754C-A576-1C7AC117F338}" type="datetime1">
              <a:rPr lang="en-MY" smtClean="0"/>
              <a:t>24/3/2024</a:t>
            </a:fld>
            <a:endParaRPr lang="en-US"/>
          </a:p>
        </p:txBody>
      </p:sp>
      <p:sp>
        <p:nvSpPr>
          <p:cNvPr id="5" name="Footer Placeholder 4">
            <a:extLst>
              <a:ext uri="{FF2B5EF4-FFF2-40B4-BE49-F238E27FC236}">
                <a16:creationId xmlns:a16="http://schemas.microsoft.com/office/drawing/2014/main" id="{F96F4EED-D075-2A22-4718-D62106C51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6321B-7A10-39F4-F1C6-10083BA1EE4E}"/>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2195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6FEE-42E8-FF5F-31C1-3626C9E476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BE71240-4EEC-6F7D-B7FF-4542835D79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D0202C-A241-5881-1EFB-E17B687B98E9}"/>
              </a:ext>
            </a:extLst>
          </p:cNvPr>
          <p:cNvSpPr>
            <a:spLocks noGrp="1"/>
          </p:cNvSpPr>
          <p:nvPr>
            <p:ph type="dt" sz="half" idx="10"/>
          </p:nvPr>
        </p:nvSpPr>
        <p:spPr/>
        <p:txBody>
          <a:bodyPr/>
          <a:lstStyle/>
          <a:p>
            <a:fld id="{1F1FB5D9-B905-6E4B-AE1A-F6788868F974}" type="datetime1">
              <a:rPr lang="en-MY" smtClean="0"/>
              <a:t>24/3/2024</a:t>
            </a:fld>
            <a:endParaRPr lang="en-US"/>
          </a:p>
        </p:txBody>
      </p:sp>
      <p:sp>
        <p:nvSpPr>
          <p:cNvPr id="5" name="Footer Placeholder 4">
            <a:extLst>
              <a:ext uri="{FF2B5EF4-FFF2-40B4-BE49-F238E27FC236}">
                <a16:creationId xmlns:a16="http://schemas.microsoft.com/office/drawing/2014/main" id="{29E2107A-9C3D-90C7-FA57-95BD6A2CB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1CE3B-C1D4-82F5-57AF-67E9BA1668D0}"/>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11219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BF16-E763-1221-471E-3E1A4F92C3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0C39E2-094C-89B0-8400-020F7A7A36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65A29F6-9B09-2B08-0D89-52C71B03B3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7C8497D-60B3-142D-945E-F128A72B3BB2}"/>
              </a:ext>
            </a:extLst>
          </p:cNvPr>
          <p:cNvSpPr>
            <a:spLocks noGrp="1"/>
          </p:cNvSpPr>
          <p:nvPr>
            <p:ph type="dt" sz="half" idx="10"/>
          </p:nvPr>
        </p:nvSpPr>
        <p:spPr/>
        <p:txBody>
          <a:bodyPr/>
          <a:lstStyle/>
          <a:p>
            <a:fld id="{EA1E5FB7-96BA-1A41-991B-03F500C3500C}" type="datetime1">
              <a:rPr lang="en-MY" smtClean="0"/>
              <a:t>24/3/2024</a:t>
            </a:fld>
            <a:endParaRPr lang="en-US"/>
          </a:p>
        </p:txBody>
      </p:sp>
      <p:sp>
        <p:nvSpPr>
          <p:cNvPr id="6" name="Footer Placeholder 5">
            <a:extLst>
              <a:ext uri="{FF2B5EF4-FFF2-40B4-BE49-F238E27FC236}">
                <a16:creationId xmlns:a16="http://schemas.microsoft.com/office/drawing/2014/main" id="{3186951B-A9FD-7452-16BE-58423C379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EE046-F0B7-2504-481E-6B4ED6BBEE99}"/>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166776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EAC3-D146-75DF-441F-7B3F719BA5B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BFEEE3-5028-EF9F-3A6F-9FF5C8E55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BF9190-639F-1DB9-E7B3-187656907BF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E211CAA-5316-523D-67C3-3D74B9D34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E68087-D90C-4805-6E57-9C8B683304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014F08B-16C6-C091-5303-C67BACD80A3F}"/>
              </a:ext>
            </a:extLst>
          </p:cNvPr>
          <p:cNvSpPr>
            <a:spLocks noGrp="1"/>
          </p:cNvSpPr>
          <p:nvPr>
            <p:ph type="dt" sz="half" idx="10"/>
          </p:nvPr>
        </p:nvSpPr>
        <p:spPr/>
        <p:txBody>
          <a:bodyPr/>
          <a:lstStyle/>
          <a:p>
            <a:fld id="{32368AA9-95F5-8F41-BEBE-E9C96302A193}" type="datetime1">
              <a:rPr lang="en-MY" smtClean="0"/>
              <a:t>24/3/2024</a:t>
            </a:fld>
            <a:endParaRPr lang="en-US"/>
          </a:p>
        </p:txBody>
      </p:sp>
      <p:sp>
        <p:nvSpPr>
          <p:cNvPr id="8" name="Footer Placeholder 7">
            <a:extLst>
              <a:ext uri="{FF2B5EF4-FFF2-40B4-BE49-F238E27FC236}">
                <a16:creationId xmlns:a16="http://schemas.microsoft.com/office/drawing/2014/main" id="{BBFF7681-C87A-D217-3D11-FA8C17C1A0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070C77-315F-9306-5724-3BC4FFEBB90E}"/>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84038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25BC-1A9F-938F-025A-71BDAAD4E78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415A812-4ACC-68CB-9CFC-FB04CE8B8463}"/>
              </a:ext>
            </a:extLst>
          </p:cNvPr>
          <p:cNvSpPr>
            <a:spLocks noGrp="1"/>
          </p:cNvSpPr>
          <p:nvPr>
            <p:ph type="dt" sz="half" idx="10"/>
          </p:nvPr>
        </p:nvSpPr>
        <p:spPr/>
        <p:txBody>
          <a:bodyPr/>
          <a:lstStyle/>
          <a:p>
            <a:fld id="{80500D2A-26A3-B249-BC2A-9B4BE9464361}" type="datetime1">
              <a:rPr lang="en-MY" smtClean="0"/>
              <a:t>24/3/2024</a:t>
            </a:fld>
            <a:endParaRPr lang="en-US"/>
          </a:p>
        </p:txBody>
      </p:sp>
      <p:sp>
        <p:nvSpPr>
          <p:cNvPr id="4" name="Footer Placeholder 3">
            <a:extLst>
              <a:ext uri="{FF2B5EF4-FFF2-40B4-BE49-F238E27FC236}">
                <a16:creationId xmlns:a16="http://schemas.microsoft.com/office/drawing/2014/main" id="{8182ED25-8B8F-AD43-F94C-5CE3FF98D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5598F-91B0-8E1A-242D-B3D5FB25F00B}"/>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309370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2EC2E-B5B5-1A1E-FF12-9675D7003F45}"/>
              </a:ext>
            </a:extLst>
          </p:cNvPr>
          <p:cNvSpPr>
            <a:spLocks noGrp="1"/>
          </p:cNvSpPr>
          <p:nvPr>
            <p:ph type="dt" sz="half" idx="10"/>
          </p:nvPr>
        </p:nvSpPr>
        <p:spPr/>
        <p:txBody>
          <a:bodyPr/>
          <a:lstStyle/>
          <a:p>
            <a:fld id="{E856614B-4108-4D4A-A796-97E0CB9C1977}" type="datetime1">
              <a:rPr lang="en-MY" smtClean="0"/>
              <a:t>24/3/2024</a:t>
            </a:fld>
            <a:endParaRPr lang="en-US"/>
          </a:p>
        </p:txBody>
      </p:sp>
      <p:sp>
        <p:nvSpPr>
          <p:cNvPr id="3" name="Footer Placeholder 2">
            <a:extLst>
              <a:ext uri="{FF2B5EF4-FFF2-40B4-BE49-F238E27FC236}">
                <a16:creationId xmlns:a16="http://schemas.microsoft.com/office/drawing/2014/main" id="{A72F81E2-BB3B-C552-5AB0-3B3DF18D9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D53603-2693-E020-6D7B-138785D62BEC}"/>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168568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94C0-EE37-10C1-7374-43705F5A29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B5F924-88B9-256B-C741-2C523B562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6D2688-2008-B742-6388-DD693F181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0BA57F-276C-CF5E-5D4E-C6030E73F5C7}"/>
              </a:ext>
            </a:extLst>
          </p:cNvPr>
          <p:cNvSpPr>
            <a:spLocks noGrp="1"/>
          </p:cNvSpPr>
          <p:nvPr>
            <p:ph type="dt" sz="half" idx="10"/>
          </p:nvPr>
        </p:nvSpPr>
        <p:spPr/>
        <p:txBody>
          <a:bodyPr/>
          <a:lstStyle/>
          <a:p>
            <a:fld id="{63D06F8A-8BCF-D143-B6B2-5F810606A215}" type="datetime1">
              <a:rPr lang="en-MY" smtClean="0"/>
              <a:t>24/3/2024</a:t>
            </a:fld>
            <a:endParaRPr lang="en-US"/>
          </a:p>
        </p:txBody>
      </p:sp>
      <p:sp>
        <p:nvSpPr>
          <p:cNvPr id="6" name="Footer Placeholder 5">
            <a:extLst>
              <a:ext uri="{FF2B5EF4-FFF2-40B4-BE49-F238E27FC236}">
                <a16:creationId xmlns:a16="http://schemas.microsoft.com/office/drawing/2014/main" id="{1B1313B2-6891-5EB4-39FB-DD710EEDF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7E699-8E96-46C0-2E0D-6D8363ADB347}"/>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81670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EC8D-6817-D0D4-CC86-25551D9494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484ADC-9128-0ADC-C197-10CCDA986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9260E1-EC6A-700F-71B6-823F6A7CC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87335E-00D6-FE22-3335-4F618E9AC3A1}"/>
              </a:ext>
            </a:extLst>
          </p:cNvPr>
          <p:cNvSpPr>
            <a:spLocks noGrp="1"/>
          </p:cNvSpPr>
          <p:nvPr>
            <p:ph type="dt" sz="half" idx="10"/>
          </p:nvPr>
        </p:nvSpPr>
        <p:spPr/>
        <p:txBody>
          <a:bodyPr/>
          <a:lstStyle/>
          <a:p>
            <a:fld id="{51B510F5-F66C-D242-A6B1-6B560780126B}" type="datetime1">
              <a:rPr lang="en-MY" smtClean="0"/>
              <a:t>24/3/2024</a:t>
            </a:fld>
            <a:endParaRPr lang="en-US"/>
          </a:p>
        </p:txBody>
      </p:sp>
      <p:sp>
        <p:nvSpPr>
          <p:cNvPr id="6" name="Footer Placeholder 5">
            <a:extLst>
              <a:ext uri="{FF2B5EF4-FFF2-40B4-BE49-F238E27FC236}">
                <a16:creationId xmlns:a16="http://schemas.microsoft.com/office/drawing/2014/main" id="{1F5E11FF-689B-A53A-FE2C-DCC8327BF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F031-9FC8-55A5-1B40-F90975EF6635}"/>
              </a:ext>
            </a:extLst>
          </p:cNvPr>
          <p:cNvSpPr>
            <a:spLocks noGrp="1"/>
          </p:cNvSpPr>
          <p:nvPr>
            <p:ph type="sldNum" sz="quarter" idx="12"/>
          </p:nvPr>
        </p:nvSpPr>
        <p:spPr/>
        <p:txBody>
          <a:bodyPr/>
          <a:lstStyle/>
          <a:p>
            <a:fld id="{D79359E6-D05C-9546-AA79-5323DC3F04EC}" type="slidenum">
              <a:rPr lang="en-US" smtClean="0"/>
              <a:t>‹#›</a:t>
            </a:fld>
            <a:endParaRPr lang="en-US"/>
          </a:p>
        </p:txBody>
      </p:sp>
    </p:spTree>
    <p:extLst>
      <p:ext uri="{BB962C8B-B14F-4D97-AF65-F5344CB8AC3E}">
        <p14:creationId xmlns:p14="http://schemas.microsoft.com/office/powerpoint/2010/main" val="95698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asted-movie.png" descr="pasted-movie.png">
            <a:extLst>
              <a:ext uri="{FF2B5EF4-FFF2-40B4-BE49-F238E27FC236}">
                <a16:creationId xmlns:a16="http://schemas.microsoft.com/office/drawing/2014/main" id="{511F938B-4665-B604-953E-3A3EF24B4F58}"/>
              </a:ext>
            </a:extLst>
          </p:cNvPr>
          <p:cNvPicPr>
            <a:picLocks noChangeAspect="1"/>
          </p:cNvPicPr>
          <p:nvPr userDrawn="1"/>
        </p:nvPicPr>
        <p:blipFill>
          <a:blip r:embed="rId13"/>
          <a:stretch>
            <a:fillRect/>
          </a:stretch>
        </p:blipFill>
        <p:spPr>
          <a:xfrm>
            <a:off x="10221770" y="113153"/>
            <a:ext cx="1823085" cy="503943"/>
          </a:xfrm>
          <a:prstGeom prst="rect">
            <a:avLst/>
          </a:prstGeom>
          <a:ln w="12700">
            <a:miter lim="400000"/>
          </a:ln>
        </p:spPr>
      </p:pic>
      <p:sp>
        <p:nvSpPr>
          <p:cNvPr id="2" name="Title Placeholder 1">
            <a:extLst>
              <a:ext uri="{FF2B5EF4-FFF2-40B4-BE49-F238E27FC236}">
                <a16:creationId xmlns:a16="http://schemas.microsoft.com/office/drawing/2014/main" id="{B548A495-71AF-06A8-708F-A81149B06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8F5A83-8658-532D-362B-A31578E8C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56D1CF-B504-1C6D-7B78-92EA52D5D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037FDC-C959-D34A-B938-199E8760A89C}" type="datetime1">
              <a:rPr lang="en-MY" smtClean="0"/>
              <a:t>24/3/2024</a:t>
            </a:fld>
            <a:endParaRPr lang="en-US"/>
          </a:p>
        </p:txBody>
      </p:sp>
      <p:sp>
        <p:nvSpPr>
          <p:cNvPr id="5" name="Footer Placeholder 4">
            <a:extLst>
              <a:ext uri="{FF2B5EF4-FFF2-40B4-BE49-F238E27FC236}">
                <a16:creationId xmlns:a16="http://schemas.microsoft.com/office/drawing/2014/main" id="{62DDE376-6813-B0A7-A9B0-5986B06A2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98FD349-EEB0-1918-650A-EC7E7C38C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9359E6-D05C-9546-AA79-5323DC3F04EC}" type="slidenum">
              <a:rPr lang="en-US" smtClean="0"/>
              <a:t>‹#›</a:t>
            </a:fld>
            <a:endParaRPr lang="en-US"/>
          </a:p>
        </p:txBody>
      </p:sp>
    </p:spTree>
    <p:extLst>
      <p:ext uri="{BB962C8B-B14F-4D97-AF65-F5344CB8AC3E}">
        <p14:creationId xmlns:p14="http://schemas.microsoft.com/office/powerpoint/2010/main" val="358860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tunebusinessinsights.com/food-flavors-market-102745"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fortunebusinessinsights.com/food-flavors-market-10274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6wresearch.com/industry-report/malaysia-food-flavors-market"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miresearch.com/report/food-flavors-market/"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6wresearch.com/industry-report/malaysia-food-flavors-market" TargetMode="External"/><Relationship Id="rId2" Type="http://schemas.openxmlformats.org/officeDocument/2006/relationships/hyperlink" Target="https://www.fortunebusinessinsights.com/food-flavors-market-102745" TargetMode="External"/><Relationship Id="rId1" Type="http://schemas.openxmlformats.org/officeDocument/2006/relationships/slideLayout" Target="../slideLayouts/slideLayout2.xml"/><Relationship Id="rId4" Type="http://schemas.openxmlformats.org/officeDocument/2006/relationships/hyperlink" Target="https://www.gmiresearch.com/report/food-flavors-mark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9D20-FD96-0C97-BD61-BCF26509AA30}"/>
              </a:ext>
            </a:extLst>
          </p:cNvPr>
          <p:cNvSpPr>
            <a:spLocks noGrp="1"/>
          </p:cNvSpPr>
          <p:nvPr>
            <p:ph type="ctrTitle"/>
          </p:nvPr>
        </p:nvSpPr>
        <p:spPr/>
        <p:txBody>
          <a:bodyPr/>
          <a:lstStyle/>
          <a:p>
            <a:r>
              <a:rPr lang="en-US" dirty="0"/>
              <a:t>FOOD FLAVOUR TREND ANALYSIS</a:t>
            </a:r>
          </a:p>
        </p:txBody>
      </p:sp>
      <p:sp>
        <p:nvSpPr>
          <p:cNvPr id="3" name="Subtitle 2">
            <a:extLst>
              <a:ext uri="{FF2B5EF4-FFF2-40B4-BE49-F238E27FC236}">
                <a16:creationId xmlns:a16="http://schemas.microsoft.com/office/drawing/2014/main" id="{D0B80070-E316-C50E-F422-6E11B85F613B}"/>
              </a:ext>
            </a:extLst>
          </p:cNvPr>
          <p:cNvSpPr>
            <a:spLocks noGrp="1"/>
          </p:cNvSpPr>
          <p:nvPr>
            <p:ph type="subTitle" idx="1"/>
          </p:nvPr>
        </p:nvSpPr>
        <p:spPr/>
        <p:txBody>
          <a:bodyPr/>
          <a:lstStyle/>
          <a:p>
            <a:r>
              <a:rPr lang="en-US" dirty="0"/>
              <a:t>Alexandria Low</a:t>
            </a:r>
          </a:p>
        </p:txBody>
      </p:sp>
    </p:spTree>
    <p:extLst>
      <p:ext uri="{BB962C8B-B14F-4D97-AF65-F5344CB8AC3E}">
        <p14:creationId xmlns:p14="http://schemas.microsoft.com/office/powerpoint/2010/main" val="243932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541215" y="46040"/>
            <a:ext cx="10515600" cy="1325563"/>
          </a:xfrm>
        </p:spPr>
        <p:txBody>
          <a:bodyPr/>
          <a:lstStyle/>
          <a:p>
            <a:r>
              <a:rPr lang="en-US" dirty="0"/>
              <a:t>ANALYSIS OF RECIPE DATASET</a:t>
            </a:r>
            <a:br>
              <a:rPr lang="en-US" dirty="0"/>
            </a:br>
            <a:r>
              <a:rPr lang="en-US" sz="3600" dirty="0"/>
              <a:t>Findings: Information gathered</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10</a:t>
            </a:fld>
            <a:endParaRPr lang="en-US"/>
          </a:p>
        </p:txBody>
      </p:sp>
      <p:sp>
        <p:nvSpPr>
          <p:cNvPr id="14" name="TextBox 13">
            <a:extLst>
              <a:ext uri="{FF2B5EF4-FFF2-40B4-BE49-F238E27FC236}">
                <a16:creationId xmlns:a16="http://schemas.microsoft.com/office/drawing/2014/main" id="{0B55C645-D67A-3EE2-077D-C0837A52B30B}"/>
              </a:ext>
            </a:extLst>
          </p:cNvPr>
          <p:cNvSpPr txBox="1"/>
          <p:nvPr/>
        </p:nvSpPr>
        <p:spPr>
          <a:xfrm>
            <a:off x="595923" y="6269262"/>
            <a:ext cx="2818537" cy="276999"/>
          </a:xfrm>
          <a:prstGeom prst="rect">
            <a:avLst/>
          </a:prstGeom>
          <a:noFill/>
        </p:spPr>
        <p:txBody>
          <a:bodyPr wrap="square" rtlCol="0">
            <a:spAutoFit/>
          </a:bodyPr>
          <a:lstStyle/>
          <a:p>
            <a:r>
              <a:rPr lang="en-US" sz="1200" b="1" i="1" dirty="0"/>
              <a:t>Table 3</a:t>
            </a:r>
            <a:r>
              <a:rPr lang="en-US" sz="1200" i="1" dirty="0"/>
              <a:t>. Popular ingredients Cluster 2</a:t>
            </a:r>
          </a:p>
        </p:txBody>
      </p:sp>
      <p:sp>
        <p:nvSpPr>
          <p:cNvPr id="8" name="TextBox 7">
            <a:extLst>
              <a:ext uri="{FF2B5EF4-FFF2-40B4-BE49-F238E27FC236}">
                <a16:creationId xmlns:a16="http://schemas.microsoft.com/office/drawing/2014/main" id="{99CE66F4-629D-28CB-A2C7-5F7736FD2C99}"/>
              </a:ext>
            </a:extLst>
          </p:cNvPr>
          <p:cNvSpPr txBox="1"/>
          <p:nvPr/>
        </p:nvSpPr>
        <p:spPr>
          <a:xfrm>
            <a:off x="8087832" y="4364546"/>
            <a:ext cx="2818537" cy="276999"/>
          </a:xfrm>
          <a:prstGeom prst="rect">
            <a:avLst/>
          </a:prstGeom>
          <a:noFill/>
        </p:spPr>
        <p:txBody>
          <a:bodyPr wrap="square" rtlCol="0">
            <a:spAutoFit/>
          </a:bodyPr>
          <a:lstStyle/>
          <a:p>
            <a:r>
              <a:rPr lang="en-US" sz="1200" b="1" i="1" dirty="0"/>
              <a:t>Table 4</a:t>
            </a:r>
            <a:r>
              <a:rPr lang="en-US" sz="1200" i="1" dirty="0"/>
              <a:t>. Popular cuisines Cluster 2</a:t>
            </a:r>
          </a:p>
        </p:txBody>
      </p:sp>
      <p:graphicFrame>
        <p:nvGraphicFramePr>
          <p:cNvPr id="5" name="Table 4">
            <a:extLst>
              <a:ext uri="{FF2B5EF4-FFF2-40B4-BE49-F238E27FC236}">
                <a16:creationId xmlns:a16="http://schemas.microsoft.com/office/drawing/2014/main" id="{CEBE9D4A-B7BE-09FB-FC64-2884182A7F08}"/>
              </a:ext>
            </a:extLst>
          </p:cNvPr>
          <p:cNvGraphicFramePr>
            <a:graphicFrameLocks noGrp="1"/>
          </p:cNvGraphicFramePr>
          <p:nvPr>
            <p:extLst>
              <p:ext uri="{D42A27DB-BD31-4B8C-83A1-F6EECF244321}">
                <p14:modId xmlns:p14="http://schemas.microsoft.com/office/powerpoint/2010/main" val="1377512877"/>
              </p:ext>
            </p:extLst>
          </p:nvPr>
        </p:nvGraphicFramePr>
        <p:xfrm>
          <a:off x="663331" y="1618077"/>
          <a:ext cx="7120792" cy="4543211"/>
        </p:xfrm>
        <a:graphic>
          <a:graphicData uri="http://schemas.openxmlformats.org/drawingml/2006/table">
            <a:tbl>
              <a:tblPr>
                <a:tableStyleId>{5C22544A-7EE6-4342-B048-85BDC9FD1C3A}</a:tableStyleId>
              </a:tblPr>
              <a:tblGrid>
                <a:gridCol w="337174">
                  <a:extLst>
                    <a:ext uri="{9D8B030D-6E8A-4147-A177-3AD203B41FA5}">
                      <a16:colId xmlns:a16="http://schemas.microsoft.com/office/drawing/2014/main" val="2617147818"/>
                    </a:ext>
                  </a:extLst>
                </a:gridCol>
                <a:gridCol w="5873783">
                  <a:extLst>
                    <a:ext uri="{9D8B030D-6E8A-4147-A177-3AD203B41FA5}">
                      <a16:colId xmlns:a16="http://schemas.microsoft.com/office/drawing/2014/main" val="2258676491"/>
                    </a:ext>
                  </a:extLst>
                </a:gridCol>
                <a:gridCol w="909835">
                  <a:extLst>
                    <a:ext uri="{9D8B030D-6E8A-4147-A177-3AD203B41FA5}">
                      <a16:colId xmlns:a16="http://schemas.microsoft.com/office/drawing/2014/main" val="289093213"/>
                    </a:ext>
                  </a:extLst>
                </a:gridCol>
              </a:tblGrid>
              <a:tr h="217128">
                <a:tc gridSpan="2">
                  <a:txBody>
                    <a:bodyPr/>
                    <a:lstStyle/>
                    <a:p>
                      <a:pPr algn="l" fontAlgn="b"/>
                      <a:r>
                        <a:rPr lang="en-MY" sz="1300" b="1" u="none" strike="noStrike" dirty="0">
                          <a:effectLst/>
                        </a:rPr>
                        <a:t>Cluster 2 Most popular ingredients</a:t>
                      </a:r>
                      <a:endParaRPr lang="en-MY"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a:txBody>
                    <a:bodyPr/>
                    <a:lstStyle/>
                    <a:p>
                      <a:pPr algn="l" fontAlgn="b"/>
                      <a:r>
                        <a:rPr lang="en-MY" sz="1300" b="1" u="none" strike="noStrike">
                          <a:effectLst/>
                        </a:rPr>
                        <a:t> </a:t>
                      </a:r>
                      <a:endParaRPr lang="en-MY" sz="13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2489185"/>
                  </a:ext>
                </a:extLst>
              </a:tr>
              <a:tr h="217128">
                <a:tc>
                  <a:txBody>
                    <a:bodyPr/>
                    <a:lstStyle/>
                    <a:p>
                      <a:pPr algn="ctr" fontAlgn="ctr"/>
                      <a:r>
                        <a:rPr lang="en-MY" sz="1300" b="1"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Ingredients</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t"/>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247040771"/>
                  </a:ext>
                </a:extLst>
              </a:tr>
              <a:tr h="434255">
                <a:tc>
                  <a:txBody>
                    <a:bodyPr/>
                    <a:lstStyle/>
                    <a:p>
                      <a:pPr algn="ctr" fontAlgn="ctr"/>
                      <a:r>
                        <a:rPr lang="en-MY" sz="1300" u="none" strike="noStrike">
                          <a:effectLst/>
                        </a:rPr>
                        <a:t>1</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a:t>
                      </a:r>
                      <a:r>
                        <a:rPr lang="en-MY" sz="1300" u="none" strike="noStrike" dirty="0" err="1">
                          <a:effectLst/>
                        </a:rPr>
                        <a:t>thai</a:t>
                      </a:r>
                      <a:r>
                        <a:rPr lang="en-MY" sz="1300" u="none" strike="noStrike" dirty="0">
                          <a:effectLst/>
                        </a:rPr>
                        <a:t>', 'noodle', 'vegetable', 'oil', 'minced', 'garlic', 'sweet', 'paprika', 'fish', 'sauce', 'white', 'vinegar', 'sugar', 'oil', 'leek', 'tofu', 'egg', 'scallion', 'beansprouts', 'peanut', 'lime'</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71</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549221720"/>
                  </a:ext>
                </a:extLst>
              </a:tr>
              <a:tr h="434255">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'red', 'bell', 'pepper', 'olive', 'oil', 'mushroom', 'ginger', 'garlic', 'lemon', 'grass', 'sambal', '</a:t>
                      </a:r>
                      <a:r>
                        <a:rPr lang="en-MY" sz="1300" u="none" strike="noStrike" dirty="0" err="1">
                          <a:effectLst/>
                        </a:rPr>
                        <a:t>ulek</a:t>
                      </a:r>
                      <a:r>
                        <a:rPr lang="en-MY" sz="1300" u="none" strike="noStrike" dirty="0">
                          <a:effectLst/>
                        </a:rPr>
                        <a:t>', 'chicken', 'broth', 'coconut', 'milk', 'sugar', 'soy', 'sauce'</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64</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336519035"/>
                  </a:ext>
                </a:extLst>
              </a:tr>
              <a:tr h="407114">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'chicken', 'liver', 'dark', 'soy', 'sauce', 'mirin', 'sake', 'brown', 'sugar', 'garlic', 'clove', 'fresh', 'ginger', 'scallion'</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60</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852953560"/>
                  </a:ext>
                </a:extLst>
              </a:tr>
              <a:tr h="407114">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'sushi', 'rice', 'avocado', 'crabmeat', 'seed', 'nori', 'toasted', 'sesame', 'seed', 'wasabi', 'soy', 'sauce'</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54</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345211668"/>
                  </a:ext>
                </a:extLst>
              </a:tr>
              <a:tr h="407114">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'olive', 'oil', 'egg', 'rice', 'dark', 'sesame', 'oil', 'fresh', 'spinach', 'leaf', 'avocado', 'toasted', 'sesame', 'seed'</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53</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049355668"/>
                  </a:ext>
                </a:extLst>
              </a:tr>
              <a:tr h="407114">
                <a:tc>
                  <a:txBody>
                    <a:bodyPr/>
                    <a:lstStyle/>
                    <a:p>
                      <a:pPr algn="ctr" fontAlgn="ctr"/>
                      <a:r>
                        <a:rPr lang="en-MY" sz="1300" u="none" strike="noStrike">
                          <a:effectLst/>
                        </a:rPr>
                        <a:t>6</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'water', 'white', 'sugar', 'grated', 'lemon', 'zest', 'lemon', 'juice', 'strawberry', 'carbonated', 'water', 'ice', 'mint'</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51</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184609755"/>
                  </a:ext>
                </a:extLst>
              </a:tr>
              <a:tr h="217128">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'fresh', 'corn', 'pepper', 'butter', 'salt'</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49</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852746162"/>
                  </a:ext>
                </a:extLst>
              </a:tr>
              <a:tr h="217128">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'red', 'bliss', 'potato', 'olive', 'oil', 'sea', 'salt', 'freshly', 'ground', 'pepper', 'fresh', 'rosemary'</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46</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169031493"/>
                  </a:ext>
                </a:extLst>
              </a:tr>
              <a:tr h="217128">
                <a:tc>
                  <a:txBody>
                    <a:bodyPr/>
                    <a:lstStyle/>
                    <a:p>
                      <a:pPr algn="ctr" fontAlgn="ctr"/>
                      <a:r>
                        <a:rPr lang="en-MY" sz="1300" u="none" strike="noStrike">
                          <a:effectLst/>
                        </a:rPr>
                        <a:t>9</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'water', 'sugar', 'lime', 'rind', 'fresh', 'lime', 'juice', 'ice', 'water'</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a:effectLst/>
                        </a:rPr>
                        <a:t>45</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597253409"/>
                  </a:ext>
                </a:extLst>
              </a:tr>
              <a:tr h="606148">
                <a:tc>
                  <a:txBody>
                    <a:bodyPr/>
                    <a:lstStyle/>
                    <a:p>
                      <a:pPr algn="ctr" fontAlgn="ctr"/>
                      <a:r>
                        <a:rPr lang="en-MY" sz="1300" u="none" strike="noStrike">
                          <a:effectLst/>
                        </a:rPr>
                        <a:t>10</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'chicken', 'breast', 'kielbasa', 'diced', 'tomato', 'onion', 'celery', 'green', 'bell', 'pepper', 'garlic', '</a:t>
                      </a:r>
                      <a:r>
                        <a:rPr lang="en-MY" sz="1300" u="none" strike="noStrike" dirty="0" err="1">
                          <a:effectLst/>
                        </a:rPr>
                        <a:t>cajun</a:t>
                      </a:r>
                      <a:r>
                        <a:rPr lang="en-MY" sz="1300" u="none" strike="noStrike" dirty="0">
                          <a:effectLst/>
                        </a:rPr>
                        <a:t>', 'seasoning', 'cayenne', 'pepper', 'broth', 'dried', 'oregano', 'dried', 'parsley', 'dried', 'thyme', 'cooked', 'rice'</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MY" sz="1300" u="none" strike="noStrike" dirty="0">
                          <a:effectLst/>
                        </a:rPr>
                        <a:t>41</a:t>
                      </a:r>
                      <a:endParaRPr lang="en-MY" sz="13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45855449"/>
                  </a:ext>
                </a:extLst>
              </a:tr>
            </a:tbl>
          </a:graphicData>
        </a:graphic>
      </p:graphicFrame>
      <p:graphicFrame>
        <p:nvGraphicFramePr>
          <p:cNvPr id="6" name="Table 5">
            <a:extLst>
              <a:ext uri="{FF2B5EF4-FFF2-40B4-BE49-F238E27FC236}">
                <a16:creationId xmlns:a16="http://schemas.microsoft.com/office/drawing/2014/main" id="{ADD743BC-5A7D-96F8-92DE-376CA944AD7F}"/>
              </a:ext>
            </a:extLst>
          </p:cNvPr>
          <p:cNvGraphicFramePr>
            <a:graphicFrameLocks noGrp="1"/>
          </p:cNvGraphicFramePr>
          <p:nvPr>
            <p:extLst>
              <p:ext uri="{D42A27DB-BD31-4B8C-83A1-F6EECF244321}">
                <p14:modId xmlns:p14="http://schemas.microsoft.com/office/powerpoint/2010/main" val="3236086932"/>
              </p:ext>
            </p:extLst>
          </p:nvPr>
        </p:nvGraphicFramePr>
        <p:xfrm>
          <a:off x="8163169" y="1618076"/>
          <a:ext cx="2536637" cy="2578788"/>
        </p:xfrm>
        <a:graphic>
          <a:graphicData uri="http://schemas.openxmlformats.org/drawingml/2006/table">
            <a:tbl>
              <a:tblPr>
                <a:tableStyleId>{5C22544A-7EE6-4342-B048-85BDC9FD1C3A}</a:tableStyleId>
              </a:tblPr>
              <a:tblGrid>
                <a:gridCol w="518345">
                  <a:extLst>
                    <a:ext uri="{9D8B030D-6E8A-4147-A177-3AD203B41FA5}">
                      <a16:colId xmlns:a16="http://schemas.microsoft.com/office/drawing/2014/main" val="4210616429"/>
                    </a:ext>
                  </a:extLst>
                </a:gridCol>
                <a:gridCol w="936814">
                  <a:extLst>
                    <a:ext uri="{9D8B030D-6E8A-4147-A177-3AD203B41FA5}">
                      <a16:colId xmlns:a16="http://schemas.microsoft.com/office/drawing/2014/main" val="1876702824"/>
                    </a:ext>
                  </a:extLst>
                </a:gridCol>
                <a:gridCol w="1081478">
                  <a:extLst>
                    <a:ext uri="{9D8B030D-6E8A-4147-A177-3AD203B41FA5}">
                      <a16:colId xmlns:a16="http://schemas.microsoft.com/office/drawing/2014/main" val="486522531"/>
                    </a:ext>
                  </a:extLst>
                </a:gridCol>
              </a:tblGrid>
              <a:tr h="214899">
                <a:tc gridSpan="3">
                  <a:txBody>
                    <a:bodyPr/>
                    <a:lstStyle/>
                    <a:p>
                      <a:pPr algn="l" fontAlgn="b"/>
                      <a:r>
                        <a:rPr lang="en-US" sz="1300" b="1" u="none" strike="noStrike" dirty="0">
                          <a:effectLst/>
                        </a:rPr>
                        <a:t>Cluster 2 Most popular cuisine </a:t>
                      </a:r>
                      <a:endParaRPr lang="en-US"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2014057315"/>
                  </a:ext>
                </a:extLst>
              </a:tr>
              <a:tr h="214899">
                <a:tc>
                  <a:txBody>
                    <a:bodyPr/>
                    <a:lstStyle/>
                    <a:p>
                      <a:pPr algn="ctr" fontAlgn="ctr"/>
                      <a:r>
                        <a:rPr lang="en-MY" sz="1300" b="1"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Cuisine</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9668118"/>
                  </a:ext>
                </a:extLst>
              </a:tr>
              <a:tr h="214899">
                <a:tc>
                  <a:txBody>
                    <a:bodyPr/>
                    <a:lstStyle/>
                    <a:p>
                      <a:pPr algn="ctr" fontAlgn="ctr"/>
                      <a:r>
                        <a:rPr lang="en-MY" sz="1300" u="none" strike="noStrike">
                          <a:effectLst/>
                        </a:rPr>
                        <a:t>1</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Hungarian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140</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7482113"/>
                  </a:ext>
                </a:extLst>
              </a:tr>
              <a:tr h="214899">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Asian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115</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2250286"/>
                  </a:ext>
                </a:extLst>
              </a:tr>
              <a:tr h="214899">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Cajun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90</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8212497"/>
                  </a:ext>
                </a:extLst>
              </a:tr>
              <a:tr h="214899">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Indian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84</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8351156"/>
                  </a:ext>
                </a:extLst>
              </a:tr>
              <a:tr h="214899">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Greek</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83</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7011319"/>
                  </a:ext>
                </a:extLst>
              </a:tr>
              <a:tr h="214899">
                <a:tc>
                  <a:txBody>
                    <a:bodyPr/>
                    <a:lstStyle/>
                    <a:p>
                      <a:pPr algn="ctr" fontAlgn="ctr"/>
                      <a:r>
                        <a:rPr lang="en-MY" sz="1300" u="none" strike="noStrike">
                          <a:effectLst/>
                        </a:rPr>
                        <a:t>6</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Italian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71</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3279501"/>
                  </a:ext>
                </a:extLst>
              </a:tr>
              <a:tr h="214899">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French</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65</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2628099"/>
                  </a:ext>
                </a:extLst>
              </a:tr>
              <a:tr h="214899">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Chinese</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58</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0638605"/>
                  </a:ext>
                </a:extLst>
              </a:tr>
              <a:tr h="214899">
                <a:tc>
                  <a:txBody>
                    <a:bodyPr/>
                    <a:lstStyle/>
                    <a:p>
                      <a:pPr algn="ctr" fontAlgn="ctr"/>
                      <a:r>
                        <a:rPr lang="en-MY" sz="1300" u="none" strike="noStrike">
                          <a:effectLst/>
                        </a:rPr>
                        <a:t>9</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American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55</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9351721"/>
                  </a:ext>
                </a:extLst>
              </a:tr>
              <a:tr h="214899">
                <a:tc>
                  <a:txBody>
                    <a:bodyPr/>
                    <a:lstStyle/>
                    <a:p>
                      <a:pPr algn="ctr" fontAlgn="ctr"/>
                      <a:r>
                        <a:rPr lang="en-MY" sz="1300" u="none" strike="noStrike" dirty="0">
                          <a:effectLst/>
                        </a:rPr>
                        <a:t>10</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Cuban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54</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8197412"/>
                  </a:ext>
                </a:extLst>
              </a:tr>
            </a:tbl>
          </a:graphicData>
        </a:graphic>
      </p:graphicFrame>
    </p:spTree>
    <p:extLst>
      <p:ext uri="{BB962C8B-B14F-4D97-AF65-F5344CB8AC3E}">
        <p14:creationId xmlns:p14="http://schemas.microsoft.com/office/powerpoint/2010/main" val="5408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541215" y="46040"/>
            <a:ext cx="10515600" cy="1325563"/>
          </a:xfrm>
        </p:spPr>
        <p:txBody>
          <a:bodyPr/>
          <a:lstStyle/>
          <a:p>
            <a:r>
              <a:rPr lang="en-US" dirty="0"/>
              <a:t>ANALYSIS OF RECIPE DATASET</a:t>
            </a:r>
            <a:br>
              <a:rPr lang="en-US" dirty="0"/>
            </a:br>
            <a:r>
              <a:rPr lang="en-US" sz="3600" dirty="0"/>
              <a:t>Findings: Information gathered</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11</a:t>
            </a:fld>
            <a:endParaRPr lang="en-US"/>
          </a:p>
        </p:txBody>
      </p:sp>
      <p:sp>
        <p:nvSpPr>
          <p:cNvPr id="14" name="TextBox 13">
            <a:extLst>
              <a:ext uri="{FF2B5EF4-FFF2-40B4-BE49-F238E27FC236}">
                <a16:creationId xmlns:a16="http://schemas.microsoft.com/office/drawing/2014/main" id="{0B55C645-D67A-3EE2-077D-C0837A52B30B}"/>
              </a:ext>
            </a:extLst>
          </p:cNvPr>
          <p:cNvSpPr txBox="1"/>
          <p:nvPr/>
        </p:nvSpPr>
        <p:spPr>
          <a:xfrm>
            <a:off x="541215" y="6361438"/>
            <a:ext cx="2818537" cy="276999"/>
          </a:xfrm>
          <a:prstGeom prst="rect">
            <a:avLst/>
          </a:prstGeom>
          <a:noFill/>
        </p:spPr>
        <p:txBody>
          <a:bodyPr wrap="square" rtlCol="0">
            <a:spAutoFit/>
          </a:bodyPr>
          <a:lstStyle/>
          <a:p>
            <a:r>
              <a:rPr lang="en-US" sz="1200" b="1" i="1" dirty="0"/>
              <a:t>Table 5</a:t>
            </a:r>
            <a:r>
              <a:rPr lang="en-US" sz="1200" i="1" dirty="0"/>
              <a:t>. Popular ingredients Cluster 3</a:t>
            </a:r>
          </a:p>
        </p:txBody>
      </p:sp>
      <p:sp>
        <p:nvSpPr>
          <p:cNvPr id="8" name="TextBox 7">
            <a:extLst>
              <a:ext uri="{FF2B5EF4-FFF2-40B4-BE49-F238E27FC236}">
                <a16:creationId xmlns:a16="http://schemas.microsoft.com/office/drawing/2014/main" id="{99CE66F4-629D-28CB-A2C7-5F7736FD2C99}"/>
              </a:ext>
            </a:extLst>
          </p:cNvPr>
          <p:cNvSpPr txBox="1"/>
          <p:nvPr/>
        </p:nvSpPr>
        <p:spPr>
          <a:xfrm>
            <a:off x="7985307" y="4226046"/>
            <a:ext cx="2818537" cy="276999"/>
          </a:xfrm>
          <a:prstGeom prst="rect">
            <a:avLst/>
          </a:prstGeom>
          <a:noFill/>
        </p:spPr>
        <p:txBody>
          <a:bodyPr wrap="square" rtlCol="0">
            <a:spAutoFit/>
          </a:bodyPr>
          <a:lstStyle/>
          <a:p>
            <a:r>
              <a:rPr lang="en-US" sz="1200" b="1" i="1" dirty="0"/>
              <a:t>Table 6</a:t>
            </a:r>
            <a:r>
              <a:rPr lang="en-US" sz="1200" i="1" dirty="0"/>
              <a:t>. Popular cuisines Cluster 3</a:t>
            </a:r>
          </a:p>
        </p:txBody>
      </p:sp>
      <p:graphicFrame>
        <p:nvGraphicFramePr>
          <p:cNvPr id="3" name="Table 2">
            <a:extLst>
              <a:ext uri="{FF2B5EF4-FFF2-40B4-BE49-F238E27FC236}">
                <a16:creationId xmlns:a16="http://schemas.microsoft.com/office/drawing/2014/main" id="{F4390DD1-9120-E5E8-F286-B37B69A2B63B}"/>
              </a:ext>
            </a:extLst>
          </p:cNvPr>
          <p:cNvGraphicFramePr>
            <a:graphicFrameLocks noGrp="1"/>
          </p:cNvGraphicFramePr>
          <p:nvPr>
            <p:extLst>
              <p:ext uri="{D42A27DB-BD31-4B8C-83A1-F6EECF244321}">
                <p14:modId xmlns:p14="http://schemas.microsoft.com/office/powerpoint/2010/main" val="4198566994"/>
              </p:ext>
            </p:extLst>
          </p:nvPr>
        </p:nvGraphicFramePr>
        <p:xfrm>
          <a:off x="8025309" y="1608746"/>
          <a:ext cx="2407470" cy="2518657"/>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3351997565"/>
                    </a:ext>
                  </a:extLst>
                </a:gridCol>
                <a:gridCol w="797657">
                  <a:extLst>
                    <a:ext uri="{9D8B030D-6E8A-4147-A177-3AD203B41FA5}">
                      <a16:colId xmlns:a16="http://schemas.microsoft.com/office/drawing/2014/main" val="392177431"/>
                    </a:ext>
                  </a:extLst>
                </a:gridCol>
                <a:gridCol w="1209763">
                  <a:extLst>
                    <a:ext uri="{9D8B030D-6E8A-4147-A177-3AD203B41FA5}">
                      <a16:colId xmlns:a16="http://schemas.microsoft.com/office/drawing/2014/main" val="3903980312"/>
                    </a:ext>
                  </a:extLst>
                </a:gridCol>
              </a:tblGrid>
              <a:tr h="255517">
                <a:tc gridSpan="3">
                  <a:txBody>
                    <a:bodyPr/>
                    <a:lstStyle/>
                    <a:p>
                      <a:pPr algn="l" fontAlgn="b"/>
                      <a:r>
                        <a:rPr lang="en-US" sz="1300" b="1" u="none" strike="noStrike" dirty="0">
                          <a:effectLst/>
                        </a:rPr>
                        <a:t>Cluster 3 Most popular cuisine </a:t>
                      </a:r>
                      <a:endParaRPr lang="en-US"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2367206640"/>
                  </a:ext>
                </a:extLst>
              </a:tr>
              <a:tr h="182880">
                <a:tc>
                  <a:txBody>
                    <a:bodyPr/>
                    <a:lstStyle/>
                    <a:p>
                      <a:pPr algn="ctr" fontAlgn="ctr"/>
                      <a:r>
                        <a:rPr lang="en-MY" sz="1300" b="1"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Cuisine</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9114468"/>
                  </a:ext>
                </a:extLst>
              </a:tr>
              <a:tr h="182880">
                <a:tc>
                  <a:txBody>
                    <a:bodyPr/>
                    <a:lstStyle/>
                    <a:p>
                      <a:pPr algn="ctr" fontAlgn="ctr"/>
                      <a:r>
                        <a:rPr lang="en-MY" sz="1300" u="none" strike="noStrike">
                          <a:effectLst/>
                        </a:rPr>
                        <a:t>1</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American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222</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2932302"/>
                  </a:ext>
                </a:extLst>
              </a:tr>
              <a:tr h="182880">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French</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88</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213574"/>
                  </a:ext>
                </a:extLst>
              </a:tr>
              <a:tr h="182880">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Italian </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80</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6504915"/>
                  </a:ext>
                </a:extLst>
              </a:tr>
              <a:tr h="182880">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Cajun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77</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0344278"/>
                  </a:ext>
                </a:extLst>
              </a:tr>
              <a:tr h="182880">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Greek</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74</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6460890"/>
                  </a:ext>
                </a:extLst>
              </a:tr>
              <a:tr h="182880">
                <a:tc>
                  <a:txBody>
                    <a:bodyPr/>
                    <a:lstStyle/>
                    <a:p>
                      <a:pPr algn="ctr" fontAlgn="ctr"/>
                      <a:r>
                        <a:rPr lang="en-MY" sz="1300" u="none" strike="noStrike">
                          <a:effectLst/>
                        </a:rPr>
                        <a:t>6</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Asian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74</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9090353"/>
                  </a:ext>
                </a:extLst>
              </a:tr>
              <a:tr h="182880">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German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72</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016331"/>
                  </a:ext>
                </a:extLst>
              </a:tr>
              <a:tr h="182880">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Irish</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61</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098374"/>
                  </a:ext>
                </a:extLst>
              </a:tr>
              <a:tr h="182880">
                <a:tc>
                  <a:txBody>
                    <a:bodyPr/>
                    <a:lstStyle/>
                    <a:p>
                      <a:pPr algn="ctr" fontAlgn="ctr"/>
                      <a:r>
                        <a:rPr lang="en-MY" sz="1300" u="none" strike="noStrike">
                          <a:effectLst/>
                        </a:rPr>
                        <a:t>9</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Cuban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47</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49348820"/>
                  </a:ext>
                </a:extLst>
              </a:tr>
              <a:tr h="182880">
                <a:tc>
                  <a:txBody>
                    <a:bodyPr/>
                    <a:lstStyle/>
                    <a:p>
                      <a:pPr algn="ctr" fontAlgn="ctr"/>
                      <a:r>
                        <a:rPr lang="en-MY" sz="1300" u="none" strike="noStrike">
                          <a:effectLst/>
                        </a:rPr>
                        <a:t>10</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Chinese</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35</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3272666"/>
                  </a:ext>
                </a:extLst>
              </a:tr>
            </a:tbl>
          </a:graphicData>
        </a:graphic>
      </p:graphicFrame>
      <p:graphicFrame>
        <p:nvGraphicFramePr>
          <p:cNvPr id="7" name="Table 6">
            <a:extLst>
              <a:ext uri="{FF2B5EF4-FFF2-40B4-BE49-F238E27FC236}">
                <a16:creationId xmlns:a16="http://schemas.microsoft.com/office/drawing/2014/main" id="{9196012A-7BFD-02B6-433C-AA60CBCF93E4}"/>
              </a:ext>
            </a:extLst>
          </p:cNvPr>
          <p:cNvGraphicFramePr>
            <a:graphicFrameLocks noGrp="1"/>
          </p:cNvGraphicFramePr>
          <p:nvPr>
            <p:extLst>
              <p:ext uri="{D42A27DB-BD31-4B8C-83A1-F6EECF244321}">
                <p14:modId xmlns:p14="http://schemas.microsoft.com/office/powerpoint/2010/main" val="3808867780"/>
              </p:ext>
            </p:extLst>
          </p:nvPr>
        </p:nvGraphicFramePr>
        <p:xfrm>
          <a:off x="568684" y="1568553"/>
          <a:ext cx="7196015" cy="4648200"/>
        </p:xfrm>
        <a:graphic>
          <a:graphicData uri="http://schemas.openxmlformats.org/drawingml/2006/table">
            <a:tbl>
              <a:tblPr>
                <a:tableStyleId>{5C22544A-7EE6-4342-B048-85BDC9FD1C3A}</a:tableStyleId>
              </a:tblPr>
              <a:tblGrid>
                <a:gridCol w="340735">
                  <a:extLst>
                    <a:ext uri="{9D8B030D-6E8A-4147-A177-3AD203B41FA5}">
                      <a16:colId xmlns:a16="http://schemas.microsoft.com/office/drawing/2014/main" val="251302741"/>
                    </a:ext>
                  </a:extLst>
                </a:gridCol>
                <a:gridCol w="5935834">
                  <a:extLst>
                    <a:ext uri="{9D8B030D-6E8A-4147-A177-3AD203B41FA5}">
                      <a16:colId xmlns:a16="http://schemas.microsoft.com/office/drawing/2014/main" val="379924178"/>
                    </a:ext>
                  </a:extLst>
                </a:gridCol>
                <a:gridCol w="919446">
                  <a:extLst>
                    <a:ext uri="{9D8B030D-6E8A-4147-A177-3AD203B41FA5}">
                      <a16:colId xmlns:a16="http://schemas.microsoft.com/office/drawing/2014/main" val="2447834814"/>
                    </a:ext>
                  </a:extLst>
                </a:gridCol>
              </a:tblGrid>
              <a:tr h="182880">
                <a:tc gridSpan="2">
                  <a:txBody>
                    <a:bodyPr/>
                    <a:lstStyle/>
                    <a:p>
                      <a:pPr algn="l" fontAlgn="b"/>
                      <a:r>
                        <a:rPr lang="en-MY" sz="1300" b="1" u="none" strike="noStrike" dirty="0">
                          <a:effectLst/>
                          <a:latin typeface="Calibri" panose="020F0502020204030204" pitchFamily="34" charset="0"/>
                          <a:ea typeface="Calibri" panose="020F0502020204030204" pitchFamily="34" charset="0"/>
                          <a:cs typeface="Calibri" panose="020F0502020204030204" pitchFamily="34" charset="0"/>
                        </a:rPr>
                        <a:t>Cluster 3 Most popular ingredients</a:t>
                      </a:r>
                      <a:endParaRPr lang="en-MY" sz="13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hMerge="1">
                  <a:txBody>
                    <a:bodyPr/>
                    <a:lstStyle/>
                    <a:p>
                      <a:endParaRPr lang="en-MY"/>
                    </a:p>
                  </a:txBody>
                  <a:tcPr/>
                </a:tc>
                <a:tc>
                  <a:txBody>
                    <a:bodyPr/>
                    <a:lstStyle/>
                    <a:p>
                      <a:pPr algn="l" fontAlgn="b"/>
                      <a:r>
                        <a:rPr lang="en-MY" sz="1300" b="1" u="none" strike="noStrike">
                          <a:effectLst/>
                          <a:latin typeface="Calibri" panose="020F0502020204030204" pitchFamily="34" charset="0"/>
                          <a:ea typeface="Calibri" panose="020F0502020204030204" pitchFamily="34" charset="0"/>
                          <a:cs typeface="Calibri" panose="020F0502020204030204" pitchFamily="34" charset="0"/>
                        </a:rPr>
                        <a:t> </a:t>
                      </a:r>
                      <a:endParaRPr lang="en-MY" sz="13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227288149"/>
                  </a:ext>
                </a:extLst>
              </a:tr>
              <a:tr h="182880">
                <a:tc>
                  <a:txBody>
                    <a:bodyPr/>
                    <a:lstStyle/>
                    <a:p>
                      <a:pPr algn="ctr" fontAlgn="ctr"/>
                      <a:r>
                        <a:rPr lang="en-MY" sz="1300" b="1" u="none" strike="noStrike" dirty="0">
                          <a:effectLst/>
                          <a:latin typeface="Calibri" panose="020F0502020204030204" pitchFamily="34" charset="0"/>
                          <a:ea typeface="Calibri" panose="020F0502020204030204" pitchFamily="34" charset="0"/>
                          <a:cs typeface="Calibri" panose="020F0502020204030204" pitchFamily="34" charset="0"/>
                        </a:rPr>
                        <a:t>No.</a:t>
                      </a:r>
                      <a:endParaRPr lang="en-MY" sz="13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MY" sz="1300" b="1" u="none" strike="noStrike" dirty="0">
                          <a:effectLst/>
                          <a:latin typeface="Calibri" panose="020F0502020204030204" pitchFamily="34" charset="0"/>
                          <a:ea typeface="Calibri" panose="020F0502020204030204" pitchFamily="34" charset="0"/>
                          <a:cs typeface="Calibri" panose="020F0502020204030204" pitchFamily="34" charset="0"/>
                        </a:rPr>
                        <a:t>Ingredients</a:t>
                      </a:r>
                      <a:endParaRPr lang="en-MY" sz="13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ctr" fontAlgn="t"/>
                      <a:r>
                        <a:rPr lang="en-MY" sz="1300" b="1" u="none" strike="noStrike" dirty="0">
                          <a:effectLst/>
                          <a:latin typeface="Calibri" panose="020F0502020204030204" pitchFamily="34" charset="0"/>
                          <a:ea typeface="Calibri" panose="020F0502020204030204" pitchFamily="34" charset="0"/>
                          <a:cs typeface="Calibri" panose="020F0502020204030204" pitchFamily="34" charset="0"/>
                        </a:rPr>
                        <a:t>Frequency</a:t>
                      </a:r>
                      <a:endParaRPr lang="en-MY" sz="13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583368957"/>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1</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chicken', 'liver', 'dark', 'soy', 'sauce', 'mirin', 'sake', 'brown', 'sugar', 'garlic', 'clove', 'fresh', 'ginger', 'scallion'</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63</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2355076265"/>
                  </a:ext>
                </a:extLst>
              </a:tr>
              <a:tr h="36576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2</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'chicken', 'breast', 'kielbasa', 'diced', 'tomato', 'onion', 'celery', 'green', 'bell', 'pepper', 'garlic', '</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cajun</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'seasoning', 'cayenne', 'pepper', 'broth', 'dried', 'oregano', 'dried', 'parsley', 'dried', 'thyme', 'cooked', 'rice'</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62</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992244718"/>
                  </a:ext>
                </a:extLst>
              </a:tr>
              <a:tr h="36576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3</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thai</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'noodle', 'vegetable', 'oil', 'minced', 'garlic', 'sweet', 'paprika', 'fish', 'sauce', 'white', 'vinegar', 'sugar', 'oil', 'leek', 'tofu', 'egg', 'scallion', 'beansprouts', 'peanut', 'lime'</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59</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3280775625"/>
                  </a:ext>
                </a:extLst>
              </a:tr>
              <a:tr h="36576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4</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'red', 'bell', 'pepper', 'olive', 'oil', 'mushroom', 'ginger', 'garlic', 'lemon', 'grass', 'sambal', '</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ulek</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'chicken', 'broth', 'coconut', 'milk', 'sugar', 'soy', 'sauce'</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52</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321371273"/>
                  </a:ext>
                </a:extLst>
              </a:tr>
              <a:tr h="36576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5</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'extra-virgin', 'olive', 'oil', 'sweet', 'onion', 'balsamic', 'vinegar', 'chicken', 'breast', 'garlic', 'salt', 'pepper', 'chicken', 'broth', 'honey'</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51</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1939769414"/>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6</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'olive', 'oil', 'egg', 'rice', 'dark', 'sesame', 'oil', 'fresh', 'spinach', 'leaf', 'avocado', 'toasted', 'sesame', 'seed'</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47</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852670204"/>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7</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'water', 'sugar', 'fresh', 'ginger', 'fresh', 'lime', 'juice', 'ginger', 'ale'</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45</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999999443"/>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8</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'red', 'bliss', 'potato', 'olive', 'oil', 'sea', 'salt', 'freshly', 'ground', 'pepper', 'fresh', 'rosemary'</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43</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3684950017"/>
                  </a:ext>
                </a:extLst>
              </a:tr>
              <a:tr h="54864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9</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'vegetable', 'oil', 'boneless', 'skinless', 'chicken', 'breast', 'andouille', 'sausage', 'shrimp', 'creole', 'seasoning', '</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dri</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a:t>
                      </a:r>
                      <a:r>
                        <a:rPr lang="en-MY" sz="1300" u="none" strike="noStrike" dirty="0" err="1">
                          <a:effectLst/>
                          <a:latin typeface="Calibri" panose="020F0502020204030204" pitchFamily="34" charset="0"/>
                          <a:ea typeface="Calibri" panose="020F0502020204030204" pitchFamily="34" charset="0"/>
                          <a:cs typeface="Calibri" panose="020F0502020204030204" pitchFamily="34" charset="0"/>
                        </a:rPr>
                        <a:t>leav</a:t>
                      </a: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 'thyme', 'cayenne', 'pepper', 'onion', 'garlic', 'green', 'bell', 'pepper', 'celery', 'long', 'grain', 'white', 'rice', 'canned', 'chopped', 'tomato', 'chicken', 'stock', 'fresh', 'parsley'</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a:effectLst/>
                          <a:latin typeface="Calibri" panose="020F0502020204030204" pitchFamily="34" charset="0"/>
                          <a:ea typeface="Calibri" panose="020F0502020204030204" pitchFamily="34" charset="0"/>
                          <a:cs typeface="Calibri" panose="020F0502020204030204" pitchFamily="34" charset="0"/>
                        </a:rPr>
                        <a:t>41</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2753790459"/>
                  </a:ext>
                </a:extLst>
              </a:tr>
              <a:tr h="182880">
                <a:tc>
                  <a:txBody>
                    <a:bodyPr/>
                    <a:lstStyle/>
                    <a:p>
                      <a:pPr algn="ctr" fontAlgn="ctr"/>
                      <a:r>
                        <a:rPr lang="en-MY" sz="1300" u="none" strike="noStrike">
                          <a:effectLst/>
                          <a:latin typeface="Calibri" panose="020F0502020204030204" pitchFamily="34" charset="0"/>
                          <a:ea typeface="Calibri" panose="020F0502020204030204" pitchFamily="34" charset="0"/>
                          <a:cs typeface="Calibri" panose="020F0502020204030204" pitchFamily="34" charset="0"/>
                        </a:rPr>
                        <a:t>10</a:t>
                      </a:r>
                      <a:endParaRPr lang="en-MY" sz="13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'filet', 'mignon', 'black', 'truffle', 'oil', 'salt', 'freshly', 'ground', 'pepper', 'smoked', 'bacon'</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t"/>
                      <a:r>
                        <a:rPr lang="en-MY" sz="1300" u="none" strike="noStrike" dirty="0">
                          <a:effectLst/>
                          <a:latin typeface="Calibri" panose="020F0502020204030204" pitchFamily="34" charset="0"/>
                          <a:ea typeface="Calibri" panose="020F0502020204030204" pitchFamily="34" charset="0"/>
                          <a:cs typeface="Calibri" panose="020F0502020204030204" pitchFamily="34" charset="0"/>
                        </a:rPr>
                        <a:t>41</a:t>
                      </a:r>
                      <a:endParaRPr lang="en-MY"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tc>
                <a:extLst>
                  <a:ext uri="{0D108BD9-81ED-4DB2-BD59-A6C34878D82A}">
                    <a16:rowId xmlns:a16="http://schemas.microsoft.com/office/drawing/2014/main" val="3904247683"/>
                  </a:ext>
                </a:extLst>
              </a:tr>
            </a:tbl>
          </a:graphicData>
        </a:graphic>
      </p:graphicFrame>
    </p:spTree>
    <p:extLst>
      <p:ext uri="{BB962C8B-B14F-4D97-AF65-F5344CB8AC3E}">
        <p14:creationId xmlns:p14="http://schemas.microsoft.com/office/powerpoint/2010/main" val="197588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FINDINGS</a:t>
            </a:r>
          </a:p>
        </p:txBody>
      </p:sp>
      <p:sp>
        <p:nvSpPr>
          <p:cNvPr id="4" name="Slide Number Placeholder 3">
            <a:extLst>
              <a:ext uri="{FF2B5EF4-FFF2-40B4-BE49-F238E27FC236}">
                <a16:creationId xmlns:a16="http://schemas.microsoft.com/office/drawing/2014/main" id="{9C1AAC50-AEA1-4BF1-6873-E7CD1DD4734C}"/>
              </a:ext>
            </a:extLst>
          </p:cNvPr>
          <p:cNvSpPr>
            <a:spLocks noGrp="1"/>
          </p:cNvSpPr>
          <p:nvPr>
            <p:ph type="sldNum" sz="quarter" idx="12"/>
          </p:nvPr>
        </p:nvSpPr>
        <p:spPr/>
        <p:txBody>
          <a:bodyPr/>
          <a:lstStyle/>
          <a:p>
            <a:fld id="{D79359E6-D05C-9546-AA79-5323DC3F04EC}" type="slidenum">
              <a:rPr lang="en-US" smtClean="0"/>
              <a:t>12</a:t>
            </a:fld>
            <a:endParaRPr lang="en-US"/>
          </a:p>
        </p:txBody>
      </p:sp>
      <p:sp>
        <p:nvSpPr>
          <p:cNvPr id="3" name="TextBox 2">
            <a:extLst>
              <a:ext uri="{FF2B5EF4-FFF2-40B4-BE49-F238E27FC236}">
                <a16:creationId xmlns:a16="http://schemas.microsoft.com/office/drawing/2014/main" id="{19FA928A-D1A9-6236-9A4B-7CF7B852147F}"/>
              </a:ext>
            </a:extLst>
          </p:cNvPr>
          <p:cNvSpPr txBox="1"/>
          <p:nvPr/>
        </p:nvSpPr>
        <p:spPr>
          <a:xfrm>
            <a:off x="3351621" y="3751194"/>
            <a:ext cx="5929445" cy="523220"/>
          </a:xfrm>
          <a:prstGeom prst="rect">
            <a:avLst/>
          </a:prstGeom>
          <a:noFill/>
        </p:spPr>
        <p:txBody>
          <a:bodyPr wrap="square">
            <a:spAutoFit/>
          </a:bodyPr>
          <a:lstStyle/>
          <a:p>
            <a:r>
              <a:rPr lang="en-MY" sz="2800" b="1" dirty="0"/>
              <a:t>THE MOST POPULAR CUISINES</a:t>
            </a:r>
          </a:p>
        </p:txBody>
      </p:sp>
      <p:sp>
        <p:nvSpPr>
          <p:cNvPr id="10" name="TextBox 9">
            <a:extLst>
              <a:ext uri="{FF2B5EF4-FFF2-40B4-BE49-F238E27FC236}">
                <a16:creationId xmlns:a16="http://schemas.microsoft.com/office/drawing/2014/main" id="{E22C9D64-32C1-9845-377E-F35CE7047F47}"/>
              </a:ext>
            </a:extLst>
          </p:cNvPr>
          <p:cNvSpPr txBox="1"/>
          <p:nvPr/>
        </p:nvSpPr>
        <p:spPr>
          <a:xfrm>
            <a:off x="3085509" y="2080129"/>
            <a:ext cx="6058491" cy="523220"/>
          </a:xfrm>
          <a:prstGeom prst="rect">
            <a:avLst/>
          </a:prstGeom>
          <a:noFill/>
        </p:spPr>
        <p:txBody>
          <a:bodyPr wrap="square">
            <a:spAutoFit/>
          </a:bodyPr>
          <a:lstStyle/>
          <a:p>
            <a:r>
              <a:rPr lang="en-MY" sz="2800" b="1" dirty="0"/>
              <a:t>THE MOST POPULAR INGREDIENTS</a:t>
            </a:r>
          </a:p>
        </p:txBody>
      </p:sp>
      <p:pic>
        <p:nvPicPr>
          <p:cNvPr id="13" name="Graphic 12" descr="Add">
            <a:extLst>
              <a:ext uri="{FF2B5EF4-FFF2-40B4-BE49-F238E27FC236}">
                <a16:creationId xmlns:a16="http://schemas.microsoft.com/office/drawing/2014/main" id="{4CF0F0AC-DE5E-4ED9-AC38-06C4AAD6CE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0354" y="2707482"/>
            <a:ext cx="914400" cy="914400"/>
          </a:xfrm>
          <a:prstGeom prst="rect">
            <a:avLst/>
          </a:prstGeom>
        </p:spPr>
      </p:pic>
      <p:sp>
        <p:nvSpPr>
          <p:cNvPr id="14" name="TextBox 13">
            <a:extLst>
              <a:ext uri="{FF2B5EF4-FFF2-40B4-BE49-F238E27FC236}">
                <a16:creationId xmlns:a16="http://schemas.microsoft.com/office/drawing/2014/main" id="{32FD0E12-2CB5-A08A-4786-644802166DD3}"/>
              </a:ext>
            </a:extLst>
          </p:cNvPr>
          <p:cNvSpPr txBox="1"/>
          <p:nvPr/>
        </p:nvSpPr>
        <p:spPr>
          <a:xfrm>
            <a:off x="3351621" y="5420778"/>
            <a:ext cx="5625353" cy="523220"/>
          </a:xfrm>
          <a:prstGeom prst="rect">
            <a:avLst/>
          </a:prstGeom>
          <a:noFill/>
        </p:spPr>
        <p:txBody>
          <a:bodyPr wrap="square">
            <a:spAutoFit/>
          </a:bodyPr>
          <a:lstStyle/>
          <a:p>
            <a:r>
              <a:rPr lang="en-MY" sz="2800" b="1" dirty="0"/>
              <a:t>ENDLESS FLAVOUR POSIBILITIES</a:t>
            </a:r>
          </a:p>
        </p:txBody>
      </p:sp>
      <p:pic>
        <p:nvPicPr>
          <p:cNvPr id="18" name="Graphic 17" descr="Repeat">
            <a:extLst>
              <a:ext uri="{FF2B5EF4-FFF2-40B4-BE49-F238E27FC236}">
                <a16:creationId xmlns:a16="http://schemas.microsoft.com/office/drawing/2014/main" id="{3C13D75F-611A-9C4E-5115-4D0AB89044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6974" y="5225188"/>
            <a:ext cx="914400" cy="914400"/>
          </a:xfrm>
          <a:prstGeom prst="rect">
            <a:avLst/>
          </a:prstGeom>
        </p:spPr>
      </p:pic>
      <p:pic>
        <p:nvPicPr>
          <p:cNvPr id="20" name="Graphic 19" descr="Pause">
            <a:extLst>
              <a:ext uri="{FF2B5EF4-FFF2-40B4-BE49-F238E27FC236}">
                <a16:creationId xmlns:a16="http://schemas.microsoft.com/office/drawing/2014/main" id="{C6D60722-C7AA-BEE2-A399-8C619E8587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5200354" y="4419193"/>
            <a:ext cx="914400" cy="914400"/>
          </a:xfrm>
          <a:prstGeom prst="rect">
            <a:avLst/>
          </a:prstGeom>
        </p:spPr>
      </p:pic>
    </p:spTree>
    <p:extLst>
      <p:ext uri="{BB962C8B-B14F-4D97-AF65-F5344CB8AC3E}">
        <p14:creationId xmlns:p14="http://schemas.microsoft.com/office/powerpoint/2010/main" val="225791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WHAT’S NEXT?</a:t>
            </a:r>
          </a:p>
        </p:txBody>
      </p:sp>
      <p:sp>
        <p:nvSpPr>
          <p:cNvPr id="4" name="Slide Number Placeholder 3">
            <a:extLst>
              <a:ext uri="{FF2B5EF4-FFF2-40B4-BE49-F238E27FC236}">
                <a16:creationId xmlns:a16="http://schemas.microsoft.com/office/drawing/2014/main" id="{9C1AAC50-AEA1-4BF1-6873-E7CD1DD4734C}"/>
              </a:ext>
            </a:extLst>
          </p:cNvPr>
          <p:cNvSpPr>
            <a:spLocks noGrp="1"/>
          </p:cNvSpPr>
          <p:nvPr>
            <p:ph type="sldNum" sz="quarter" idx="12"/>
          </p:nvPr>
        </p:nvSpPr>
        <p:spPr/>
        <p:txBody>
          <a:bodyPr/>
          <a:lstStyle/>
          <a:p>
            <a:fld id="{D79359E6-D05C-9546-AA79-5323DC3F04EC}" type="slidenum">
              <a:rPr lang="en-US" smtClean="0"/>
              <a:t>13</a:t>
            </a:fld>
            <a:endParaRPr lang="en-US"/>
          </a:p>
        </p:txBody>
      </p:sp>
      <p:sp>
        <p:nvSpPr>
          <p:cNvPr id="3" name="TextBox 2">
            <a:extLst>
              <a:ext uri="{FF2B5EF4-FFF2-40B4-BE49-F238E27FC236}">
                <a16:creationId xmlns:a16="http://schemas.microsoft.com/office/drawing/2014/main" id="{B34E7BA8-D994-2159-EAFA-B00E48CA59A8}"/>
              </a:ext>
            </a:extLst>
          </p:cNvPr>
          <p:cNvSpPr txBox="1"/>
          <p:nvPr/>
        </p:nvSpPr>
        <p:spPr>
          <a:xfrm>
            <a:off x="838200" y="1334392"/>
            <a:ext cx="11022106" cy="830997"/>
          </a:xfrm>
          <a:prstGeom prst="rect">
            <a:avLst/>
          </a:prstGeom>
          <a:noFill/>
        </p:spPr>
        <p:txBody>
          <a:bodyPr wrap="square">
            <a:spAutoFit/>
          </a:bodyPr>
          <a:lstStyle/>
          <a:p>
            <a:r>
              <a:rPr lang="en-MY" sz="2400" b="1" dirty="0"/>
              <a:t>Our findings will be summarized and disseminated to the relevant department heads for further action. </a:t>
            </a:r>
            <a:r>
              <a:rPr lang="en-MY" sz="2400" b="1" dirty="0" err="1"/>
              <a:t>Eg.</a:t>
            </a:r>
            <a:endParaRPr lang="en-MY" sz="2400" b="1" dirty="0"/>
          </a:p>
        </p:txBody>
      </p:sp>
      <p:sp>
        <p:nvSpPr>
          <p:cNvPr id="5" name="TextBox 4">
            <a:extLst>
              <a:ext uri="{FF2B5EF4-FFF2-40B4-BE49-F238E27FC236}">
                <a16:creationId xmlns:a16="http://schemas.microsoft.com/office/drawing/2014/main" id="{FA77CDB0-516B-4820-1954-17ACBF8A15BC}"/>
              </a:ext>
            </a:extLst>
          </p:cNvPr>
          <p:cNvSpPr txBox="1"/>
          <p:nvPr/>
        </p:nvSpPr>
        <p:spPr>
          <a:xfrm>
            <a:off x="838200" y="2205479"/>
            <a:ext cx="11022106" cy="1200329"/>
          </a:xfrm>
          <a:prstGeom prst="rect">
            <a:avLst/>
          </a:prstGeom>
          <a:noFill/>
        </p:spPr>
        <p:txBody>
          <a:bodyPr wrap="square">
            <a:spAutoFit/>
          </a:bodyPr>
          <a:lstStyle/>
          <a:p>
            <a:r>
              <a:rPr lang="en-MY" sz="2400" b="1" dirty="0"/>
              <a:t>Product Development Dept : </a:t>
            </a:r>
          </a:p>
          <a:p>
            <a:r>
              <a:rPr lang="en-MY" sz="2400" dirty="0"/>
              <a:t>Start R&amp;D with these ingredients and cuisine influences identified to create new flavoured products</a:t>
            </a:r>
          </a:p>
        </p:txBody>
      </p:sp>
      <p:pic>
        <p:nvPicPr>
          <p:cNvPr id="11" name="Graphic 10" descr="Fireworks">
            <a:extLst>
              <a:ext uri="{FF2B5EF4-FFF2-40B4-BE49-F238E27FC236}">
                <a16:creationId xmlns:a16="http://schemas.microsoft.com/office/drawing/2014/main" id="{D45C06A2-5426-3A31-AE55-12801AD1D1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8107" y="4709162"/>
            <a:ext cx="914400" cy="914400"/>
          </a:xfrm>
          <a:prstGeom prst="rect">
            <a:avLst/>
          </a:prstGeom>
        </p:spPr>
      </p:pic>
      <p:sp>
        <p:nvSpPr>
          <p:cNvPr id="12" name="TextBox 11">
            <a:extLst>
              <a:ext uri="{FF2B5EF4-FFF2-40B4-BE49-F238E27FC236}">
                <a16:creationId xmlns:a16="http://schemas.microsoft.com/office/drawing/2014/main" id="{5D79CBF6-5D72-DCC0-384C-13EE9969A6F8}"/>
              </a:ext>
            </a:extLst>
          </p:cNvPr>
          <p:cNvSpPr txBox="1"/>
          <p:nvPr/>
        </p:nvSpPr>
        <p:spPr>
          <a:xfrm>
            <a:off x="3685621" y="5100342"/>
            <a:ext cx="4359441" cy="523220"/>
          </a:xfrm>
          <a:prstGeom prst="rect">
            <a:avLst/>
          </a:prstGeom>
          <a:noFill/>
        </p:spPr>
        <p:txBody>
          <a:bodyPr wrap="square">
            <a:spAutoFit/>
          </a:bodyPr>
          <a:lstStyle/>
          <a:p>
            <a:r>
              <a:rPr lang="en-MY" sz="2800" dirty="0">
                <a:solidFill>
                  <a:srgbClr val="00B050"/>
                </a:solidFill>
              </a:rPr>
              <a:t>MAKE THE MAGIC HAPPEN</a:t>
            </a:r>
          </a:p>
        </p:txBody>
      </p:sp>
      <p:pic>
        <p:nvPicPr>
          <p:cNvPr id="13" name="Graphic 12" descr="Fireworks">
            <a:extLst>
              <a:ext uri="{FF2B5EF4-FFF2-40B4-BE49-F238E27FC236}">
                <a16:creationId xmlns:a16="http://schemas.microsoft.com/office/drawing/2014/main" id="{3A0EB3AE-CED9-CB66-BC2A-AC514F8EC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5071" y="4709162"/>
            <a:ext cx="914400" cy="914400"/>
          </a:xfrm>
          <a:prstGeom prst="rect">
            <a:avLst/>
          </a:prstGeom>
        </p:spPr>
      </p:pic>
      <p:pic>
        <p:nvPicPr>
          <p:cNvPr id="14" name="Graphic 13" descr="Fireworks">
            <a:extLst>
              <a:ext uri="{FF2B5EF4-FFF2-40B4-BE49-F238E27FC236}">
                <a16:creationId xmlns:a16="http://schemas.microsoft.com/office/drawing/2014/main" id="{D726E115-89E6-BDFF-3A2A-24B3B6BC52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34012" y="5431545"/>
            <a:ext cx="914400" cy="914400"/>
          </a:xfrm>
          <a:prstGeom prst="rect">
            <a:avLst/>
          </a:prstGeom>
        </p:spPr>
      </p:pic>
      <p:pic>
        <p:nvPicPr>
          <p:cNvPr id="15" name="Graphic 14" descr="Fireworks">
            <a:extLst>
              <a:ext uri="{FF2B5EF4-FFF2-40B4-BE49-F238E27FC236}">
                <a16:creationId xmlns:a16="http://schemas.microsoft.com/office/drawing/2014/main" id="{3B1D7EB2-EBEC-5F2E-6C70-73E23F836B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62406" y="5427972"/>
            <a:ext cx="914400" cy="914400"/>
          </a:xfrm>
          <a:prstGeom prst="rect">
            <a:avLst/>
          </a:prstGeom>
        </p:spPr>
      </p:pic>
      <p:sp>
        <p:nvSpPr>
          <p:cNvPr id="6" name="TextBox 5">
            <a:extLst>
              <a:ext uri="{FF2B5EF4-FFF2-40B4-BE49-F238E27FC236}">
                <a16:creationId xmlns:a16="http://schemas.microsoft.com/office/drawing/2014/main" id="{BEEADF59-2457-91D1-11BC-D5AF6E52019D}"/>
              </a:ext>
            </a:extLst>
          </p:cNvPr>
          <p:cNvSpPr txBox="1"/>
          <p:nvPr/>
        </p:nvSpPr>
        <p:spPr>
          <a:xfrm>
            <a:off x="838200" y="3468743"/>
            <a:ext cx="11022106" cy="830997"/>
          </a:xfrm>
          <a:prstGeom prst="rect">
            <a:avLst/>
          </a:prstGeom>
          <a:noFill/>
        </p:spPr>
        <p:txBody>
          <a:bodyPr wrap="square">
            <a:spAutoFit/>
          </a:bodyPr>
          <a:lstStyle/>
          <a:p>
            <a:r>
              <a:rPr lang="en-MY" sz="2400" b="1" dirty="0"/>
              <a:t>Supply Chain Procurement Dept: </a:t>
            </a:r>
          </a:p>
          <a:p>
            <a:r>
              <a:rPr lang="en-MY" sz="2400" dirty="0"/>
              <a:t>To assess the availability and obtainability of the ingredients</a:t>
            </a:r>
          </a:p>
        </p:txBody>
      </p:sp>
    </p:spTree>
    <p:extLst>
      <p:ext uri="{BB962C8B-B14F-4D97-AF65-F5344CB8AC3E}">
        <p14:creationId xmlns:p14="http://schemas.microsoft.com/office/powerpoint/2010/main" val="285131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14</a:t>
            </a:fld>
            <a:endParaRPr lang="en-US"/>
          </a:p>
        </p:txBody>
      </p:sp>
      <p:pic>
        <p:nvPicPr>
          <p:cNvPr id="7" name="Picture 6">
            <a:extLst>
              <a:ext uri="{FF2B5EF4-FFF2-40B4-BE49-F238E27FC236}">
                <a16:creationId xmlns:a16="http://schemas.microsoft.com/office/drawing/2014/main" id="{E1A0FD19-34CE-DF15-DB8F-0DF562060FEF}"/>
              </a:ext>
            </a:extLst>
          </p:cNvPr>
          <p:cNvPicPr>
            <a:picLocks noChangeAspect="1"/>
          </p:cNvPicPr>
          <p:nvPr/>
        </p:nvPicPr>
        <p:blipFill>
          <a:blip r:embed="rId2"/>
          <a:stretch>
            <a:fillRect/>
          </a:stretch>
        </p:blipFill>
        <p:spPr>
          <a:xfrm>
            <a:off x="588454" y="1351242"/>
            <a:ext cx="8994816" cy="4287051"/>
          </a:xfrm>
          <a:prstGeom prst="rect">
            <a:avLst/>
          </a:prstGeom>
        </p:spPr>
      </p:pic>
      <p:sp>
        <p:nvSpPr>
          <p:cNvPr id="8" name="TextBox 7">
            <a:extLst>
              <a:ext uri="{FF2B5EF4-FFF2-40B4-BE49-F238E27FC236}">
                <a16:creationId xmlns:a16="http://schemas.microsoft.com/office/drawing/2014/main" id="{A082F64D-90E0-2123-BB5D-E636EE46FB2D}"/>
              </a:ext>
            </a:extLst>
          </p:cNvPr>
          <p:cNvSpPr txBox="1"/>
          <p:nvPr/>
        </p:nvSpPr>
        <p:spPr>
          <a:xfrm>
            <a:off x="1201271" y="5987018"/>
            <a:ext cx="9000565" cy="369332"/>
          </a:xfrm>
          <a:prstGeom prst="rect">
            <a:avLst/>
          </a:prstGeom>
          <a:noFill/>
        </p:spPr>
        <p:txBody>
          <a:bodyPr wrap="square">
            <a:spAutoFit/>
          </a:bodyPr>
          <a:lstStyle/>
          <a:p>
            <a:r>
              <a:rPr lang="en-US" dirty="0">
                <a:hlinkClick r:id="rId3"/>
              </a:rPr>
              <a:t>Food Flavors Market Size, Global Share, Forecast, 2032 (fortunebusinessinsights.com)</a:t>
            </a:r>
            <a:endParaRPr lang="en-MY" dirty="0"/>
          </a:p>
        </p:txBody>
      </p:sp>
    </p:spTree>
    <p:extLst>
      <p:ext uri="{BB962C8B-B14F-4D97-AF65-F5344CB8AC3E}">
        <p14:creationId xmlns:p14="http://schemas.microsoft.com/office/powerpoint/2010/main" val="149789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15</a:t>
            </a:fld>
            <a:endParaRPr lang="en-US"/>
          </a:p>
        </p:txBody>
      </p:sp>
      <p:sp>
        <p:nvSpPr>
          <p:cNvPr id="8" name="TextBox 7">
            <a:extLst>
              <a:ext uri="{FF2B5EF4-FFF2-40B4-BE49-F238E27FC236}">
                <a16:creationId xmlns:a16="http://schemas.microsoft.com/office/drawing/2014/main" id="{A082F64D-90E0-2123-BB5D-E636EE46FB2D}"/>
              </a:ext>
            </a:extLst>
          </p:cNvPr>
          <p:cNvSpPr txBox="1"/>
          <p:nvPr/>
        </p:nvSpPr>
        <p:spPr>
          <a:xfrm>
            <a:off x="1201271" y="5987018"/>
            <a:ext cx="9000565" cy="369332"/>
          </a:xfrm>
          <a:prstGeom prst="rect">
            <a:avLst/>
          </a:prstGeom>
          <a:noFill/>
        </p:spPr>
        <p:txBody>
          <a:bodyPr wrap="square">
            <a:spAutoFit/>
          </a:bodyPr>
          <a:lstStyle/>
          <a:p>
            <a:r>
              <a:rPr lang="en-US" dirty="0">
                <a:hlinkClick r:id="rId2"/>
              </a:rPr>
              <a:t>Food Flavors Market Size, Global Share, Forecast, 2032 (fortunebusinessinsights.com)</a:t>
            </a:r>
            <a:endParaRPr lang="en-MY" dirty="0"/>
          </a:p>
        </p:txBody>
      </p:sp>
      <p:pic>
        <p:nvPicPr>
          <p:cNvPr id="3" name="Picture 2">
            <a:extLst>
              <a:ext uri="{FF2B5EF4-FFF2-40B4-BE49-F238E27FC236}">
                <a16:creationId xmlns:a16="http://schemas.microsoft.com/office/drawing/2014/main" id="{85B6B7D9-2969-632A-1569-233767F1A831}"/>
              </a:ext>
            </a:extLst>
          </p:cNvPr>
          <p:cNvPicPr>
            <a:picLocks noChangeAspect="1"/>
          </p:cNvPicPr>
          <p:nvPr/>
        </p:nvPicPr>
        <p:blipFill>
          <a:blip r:embed="rId3"/>
          <a:stretch>
            <a:fillRect/>
          </a:stretch>
        </p:blipFill>
        <p:spPr>
          <a:xfrm>
            <a:off x="838200" y="1308821"/>
            <a:ext cx="10515600" cy="4493531"/>
          </a:xfrm>
          <a:prstGeom prst="rect">
            <a:avLst/>
          </a:prstGeom>
        </p:spPr>
      </p:pic>
    </p:spTree>
    <p:extLst>
      <p:ext uri="{BB962C8B-B14F-4D97-AF65-F5344CB8AC3E}">
        <p14:creationId xmlns:p14="http://schemas.microsoft.com/office/powerpoint/2010/main" val="291536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16</a:t>
            </a:fld>
            <a:endParaRPr lang="en-US"/>
          </a:p>
        </p:txBody>
      </p:sp>
      <p:pic>
        <p:nvPicPr>
          <p:cNvPr id="3" name="Picture 2">
            <a:extLst>
              <a:ext uri="{FF2B5EF4-FFF2-40B4-BE49-F238E27FC236}">
                <a16:creationId xmlns:a16="http://schemas.microsoft.com/office/drawing/2014/main" id="{060B641F-63FB-5A5D-3EF8-F2621CC1BD10}"/>
              </a:ext>
            </a:extLst>
          </p:cNvPr>
          <p:cNvPicPr>
            <a:picLocks noChangeAspect="1"/>
          </p:cNvPicPr>
          <p:nvPr/>
        </p:nvPicPr>
        <p:blipFill>
          <a:blip r:embed="rId2"/>
          <a:stretch>
            <a:fillRect/>
          </a:stretch>
        </p:blipFill>
        <p:spPr>
          <a:xfrm>
            <a:off x="735106" y="1412051"/>
            <a:ext cx="9696856" cy="4509665"/>
          </a:xfrm>
          <a:prstGeom prst="rect">
            <a:avLst/>
          </a:prstGeom>
        </p:spPr>
      </p:pic>
      <p:sp>
        <p:nvSpPr>
          <p:cNvPr id="5" name="TextBox 4">
            <a:extLst>
              <a:ext uri="{FF2B5EF4-FFF2-40B4-BE49-F238E27FC236}">
                <a16:creationId xmlns:a16="http://schemas.microsoft.com/office/drawing/2014/main" id="{C70DEAAF-8264-56F5-2788-5350C1403878}"/>
              </a:ext>
            </a:extLst>
          </p:cNvPr>
          <p:cNvSpPr txBox="1"/>
          <p:nvPr/>
        </p:nvSpPr>
        <p:spPr>
          <a:xfrm>
            <a:off x="1237128" y="5954367"/>
            <a:ext cx="8606117" cy="369332"/>
          </a:xfrm>
          <a:prstGeom prst="rect">
            <a:avLst/>
          </a:prstGeom>
          <a:noFill/>
        </p:spPr>
        <p:txBody>
          <a:bodyPr wrap="square">
            <a:spAutoFit/>
          </a:bodyPr>
          <a:lstStyle/>
          <a:p>
            <a:r>
              <a:rPr lang="en-US" dirty="0">
                <a:hlinkClick r:id="rId3"/>
              </a:rPr>
              <a:t>Malaysia Food Flavors Market | Grow at 4.12% CAGR till 2030 (6wresearch.com)</a:t>
            </a:r>
            <a:endParaRPr lang="en-MY" dirty="0"/>
          </a:p>
        </p:txBody>
      </p:sp>
    </p:spTree>
    <p:extLst>
      <p:ext uri="{BB962C8B-B14F-4D97-AF65-F5344CB8AC3E}">
        <p14:creationId xmlns:p14="http://schemas.microsoft.com/office/powerpoint/2010/main" val="312984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977153" y="12184"/>
            <a:ext cx="3662082" cy="1325563"/>
          </a:xfrm>
        </p:spPr>
        <p:txBody>
          <a:bodyPr/>
          <a:lstStyle/>
          <a:p>
            <a:r>
              <a:rPr lang="en-US" dirty="0"/>
              <a:t>Reference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17</a:t>
            </a:fld>
            <a:endParaRPr lang="en-US"/>
          </a:p>
        </p:txBody>
      </p:sp>
      <p:pic>
        <p:nvPicPr>
          <p:cNvPr id="3" name="Picture 2">
            <a:extLst>
              <a:ext uri="{FF2B5EF4-FFF2-40B4-BE49-F238E27FC236}">
                <a16:creationId xmlns:a16="http://schemas.microsoft.com/office/drawing/2014/main" id="{ED2626F0-0D0C-DADD-EE9D-B842EC5BE241}"/>
              </a:ext>
            </a:extLst>
          </p:cNvPr>
          <p:cNvPicPr>
            <a:picLocks noChangeAspect="1"/>
          </p:cNvPicPr>
          <p:nvPr/>
        </p:nvPicPr>
        <p:blipFill>
          <a:blip r:embed="rId2"/>
          <a:stretch>
            <a:fillRect/>
          </a:stretch>
        </p:blipFill>
        <p:spPr>
          <a:xfrm>
            <a:off x="1030941" y="1255059"/>
            <a:ext cx="8471647" cy="5012655"/>
          </a:xfrm>
          <a:prstGeom prst="rect">
            <a:avLst/>
          </a:prstGeom>
        </p:spPr>
      </p:pic>
      <p:sp>
        <p:nvSpPr>
          <p:cNvPr id="5" name="TextBox 4">
            <a:extLst>
              <a:ext uri="{FF2B5EF4-FFF2-40B4-BE49-F238E27FC236}">
                <a16:creationId xmlns:a16="http://schemas.microsoft.com/office/drawing/2014/main" id="{1EAAE73D-7103-3472-64EB-CEC051A4B80A}"/>
              </a:ext>
            </a:extLst>
          </p:cNvPr>
          <p:cNvSpPr txBox="1"/>
          <p:nvPr/>
        </p:nvSpPr>
        <p:spPr>
          <a:xfrm>
            <a:off x="1147482" y="6326633"/>
            <a:ext cx="8606118" cy="369332"/>
          </a:xfrm>
          <a:prstGeom prst="rect">
            <a:avLst/>
          </a:prstGeom>
          <a:noFill/>
        </p:spPr>
        <p:txBody>
          <a:bodyPr wrap="square">
            <a:spAutoFit/>
          </a:bodyPr>
          <a:lstStyle/>
          <a:p>
            <a:r>
              <a:rPr lang="en-US" dirty="0">
                <a:hlinkClick r:id="rId3"/>
              </a:rPr>
              <a:t>Food Flavors Market Size, Share, Trends &amp; Analysis Report 2030 (gmiresearch.com)</a:t>
            </a:r>
            <a:endParaRPr lang="en-MY" dirty="0"/>
          </a:p>
        </p:txBody>
      </p:sp>
    </p:spTree>
    <p:extLst>
      <p:ext uri="{BB962C8B-B14F-4D97-AF65-F5344CB8AC3E}">
        <p14:creationId xmlns:p14="http://schemas.microsoft.com/office/powerpoint/2010/main" val="3595375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7E7DBC-E26F-00B7-D0ED-A972C011491B}"/>
              </a:ext>
            </a:extLst>
          </p:cNvPr>
          <p:cNvSpPr>
            <a:spLocks noGrp="1"/>
          </p:cNvSpPr>
          <p:nvPr>
            <p:ph type="sldNum" sz="quarter" idx="12"/>
          </p:nvPr>
        </p:nvSpPr>
        <p:spPr/>
        <p:txBody>
          <a:bodyPr/>
          <a:lstStyle/>
          <a:p>
            <a:fld id="{D79359E6-D05C-9546-AA79-5323DC3F04EC}" type="slidenum">
              <a:rPr lang="en-US" smtClean="0"/>
              <a:t>18</a:t>
            </a:fld>
            <a:endParaRPr lang="en-US"/>
          </a:p>
        </p:txBody>
      </p:sp>
      <p:sp>
        <p:nvSpPr>
          <p:cNvPr id="4" name="TextBox 3">
            <a:extLst>
              <a:ext uri="{FF2B5EF4-FFF2-40B4-BE49-F238E27FC236}">
                <a16:creationId xmlns:a16="http://schemas.microsoft.com/office/drawing/2014/main" id="{46557CD5-5E9C-8567-F2F5-2403D9D3FA64}"/>
              </a:ext>
            </a:extLst>
          </p:cNvPr>
          <p:cNvSpPr txBox="1"/>
          <p:nvPr/>
        </p:nvSpPr>
        <p:spPr>
          <a:xfrm>
            <a:off x="3941380" y="2564525"/>
            <a:ext cx="3286477" cy="1015663"/>
          </a:xfrm>
          <a:prstGeom prst="rect">
            <a:avLst/>
          </a:prstGeom>
          <a:noFill/>
        </p:spPr>
        <p:txBody>
          <a:bodyPr wrap="none" rtlCol="0">
            <a:spAutoFit/>
          </a:bodyPr>
          <a:lstStyle/>
          <a:p>
            <a:r>
              <a:rPr lang="en-US" sz="6000" dirty="0"/>
              <a:t>Appendix</a:t>
            </a:r>
          </a:p>
        </p:txBody>
      </p:sp>
    </p:spTree>
    <p:extLst>
      <p:ext uri="{BB962C8B-B14F-4D97-AF65-F5344CB8AC3E}">
        <p14:creationId xmlns:p14="http://schemas.microsoft.com/office/powerpoint/2010/main" val="2001436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605118" y="136525"/>
            <a:ext cx="10515600" cy="1325563"/>
          </a:xfrm>
        </p:spPr>
        <p:txBody>
          <a:bodyPr>
            <a:normAutofit/>
          </a:bodyPr>
          <a:lstStyle/>
          <a:p>
            <a:r>
              <a:rPr lang="en-US" sz="2800" dirty="0"/>
              <a:t>APPENDIX</a:t>
            </a:r>
            <a:br>
              <a:rPr lang="en-US" sz="2800" dirty="0"/>
            </a:br>
            <a:r>
              <a:rPr lang="en-US" sz="2800" dirty="0"/>
              <a:t>ANALYSIS OF RECIPE DATASET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19</a:t>
            </a:fld>
            <a:endParaRPr lang="en-US"/>
          </a:p>
        </p:txBody>
      </p:sp>
      <p:pic>
        <p:nvPicPr>
          <p:cNvPr id="7" name="Picture 6">
            <a:extLst>
              <a:ext uri="{FF2B5EF4-FFF2-40B4-BE49-F238E27FC236}">
                <a16:creationId xmlns:a16="http://schemas.microsoft.com/office/drawing/2014/main" id="{9FFC338E-D248-4C73-79DB-52B83D49BCF2}"/>
              </a:ext>
            </a:extLst>
          </p:cNvPr>
          <p:cNvPicPr>
            <a:picLocks noChangeAspect="1"/>
          </p:cNvPicPr>
          <p:nvPr/>
        </p:nvPicPr>
        <p:blipFill>
          <a:blip r:embed="rId2"/>
          <a:stretch>
            <a:fillRect/>
          </a:stretch>
        </p:blipFill>
        <p:spPr>
          <a:xfrm>
            <a:off x="3424958" y="1539076"/>
            <a:ext cx="5342083" cy="3779848"/>
          </a:xfrm>
          <a:prstGeom prst="rect">
            <a:avLst/>
          </a:prstGeom>
        </p:spPr>
      </p:pic>
      <p:sp>
        <p:nvSpPr>
          <p:cNvPr id="8" name="TextBox 7">
            <a:extLst>
              <a:ext uri="{FF2B5EF4-FFF2-40B4-BE49-F238E27FC236}">
                <a16:creationId xmlns:a16="http://schemas.microsoft.com/office/drawing/2014/main" id="{BBE46B50-278D-7227-2A6A-A6FB5DBA7D7F}"/>
              </a:ext>
            </a:extLst>
          </p:cNvPr>
          <p:cNvSpPr txBox="1"/>
          <p:nvPr/>
        </p:nvSpPr>
        <p:spPr>
          <a:xfrm>
            <a:off x="550409" y="5978984"/>
            <a:ext cx="3013405" cy="338554"/>
          </a:xfrm>
          <a:prstGeom prst="rect">
            <a:avLst/>
          </a:prstGeom>
          <a:noFill/>
        </p:spPr>
        <p:txBody>
          <a:bodyPr wrap="square" rtlCol="0">
            <a:spAutoFit/>
          </a:bodyPr>
          <a:lstStyle/>
          <a:p>
            <a:r>
              <a:rPr lang="en-US" sz="1600" b="1" i="1" dirty="0"/>
              <a:t>Appendix 1</a:t>
            </a:r>
            <a:r>
              <a:rPr lang="en-US" sz="1600" dirty="0"/>
              <a:t>. Elbow method</a:t>
            </a:r>
          </a:p>
        </p:txBody>
      </p:sp>
      <p:sp>
        <p:nvSpPr>
          <p:cNvPr id="9" name="TextBox 8">
            <a:extLst>
              <a:ext uri="{FF2B5EF4-FFF2-40B4-BE49-F238E27FC236}">
                <a16:creationId xmlns:a16="http://schemas.microsoft.com/office/drawing/2014/main" id="{4EA47C1C-320C-310D-383F-464CBCEB00B4}"/>
              </a:ext>
            </a:extLst>
          </p:cNvPr>
          <p:cNvSpPr txBox="1"/>
          <p:nvPr/>
        </p:nvSpPr>
        <p:spPr>
          <a:xfrm>
            <a:off x="4532923" y="5588000"/>
            <a:ext cx="3459088" cy="369332"/>
          </a:xfrm>
          <a:prstGeom prst="rect">
            <a:avLst/>
          </a:prstGeom>
          <a:noFill/>
        </p:spPr>
        <p:txBody>
          <a:bodyPr wrap="none" rtlCol="0">
            <a:spAutoFit/>
          </a:bodyPr>
          <a:lstStyle/>
          <a:p>
            <a:r>
              <a:rPr lang="en-MY" b="1" dirty="0"/>
              <a:t>Optimal number of clusters is 3</a:t>
            </a:r>
          </a:p>
        </p:txBody>
      </p:sp>
    </p:spTree>
    <p:extLst>
      <p:ext uri="{BB962C8B-B14F-4D97-AF65-F5344CB8AC3E}">
        <p14:creationId xmlns:p14="http://schemas.microsoft.com/office/powerpoint/2010/main" val="47365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CONTEXT</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2</a:t>
            </a:fld>
            <a:endParaRPr lang="en-US"/>
          </a:p>
        </p:txBody>
      </p:sp>
      <p:sp>
        <p:nvSpPr>
          <p:cNvPr id="12" name="TextBox 11">
            <a:extLst>
              <a:ext uri="{FF2B5EF4-FFF2-40B4-BE49-F238E27FC236}">
                <a16:creationId xmlns:a16="http://schemas.microsoft.com/office/drawing/2014/main" id="{5C4A6108-1C98-FE8A-2B0D-42866AE0A9A9}"/>
              </a:ext>
            </a:extLst>
          </p:cNvPr>
          <p:cNvSpPr txBox="1"/>
          <p:nvPr/>
        </p:nvSpPr>
        <p:spPr>
          <a:xfrm>
            <a:off x="931715" y="2018934"/>
            <a:ext cx="10672178" cy="2308324"/>
          </a:xfrm>
          <a:prstGeom prst="rect">
            <a:avLst/>
          </a:prstGeom>
          <a:noFill/>
          <a:ln>
            <a:solidFill>
              <a:schemeClr val="tx1"/>
            </a:solidFill>
          </a:ln>
        </p:spPr>
        <p:txBody>
          <a:bodyPr wrap="square">
            <a:spAutoFit/>
          </a:bodyPr>
          <a:lstStyle/>
          <a:p>
            <a:r>
              <a:rPr lang="en-US" b="1" i="0" dirty="0">
                <a:solidFill>
                  <a:srgbClr val="282828"/>
                </a:solidFill>
                <a:effectLst/>
              </a:rPr>
              <a:t>I am working for a Company as an analyst and the Company’s products are food stuff </a:t>
            </a:r>
            <a:r>
              <a:rPr lang="en-US" b="1" i="0" dirty="0" err="1">
                <a:solidFill>
                  <a:srgbClr val="282828"/>
                </a:solidFill>
                <a:effectLst/>
              </a:rPr>
              <a:t>eg.</a:t>
            </a:r>
            <a:r>
              <a:rPr lang="en-US" b="1" i="0" dirty="0">
                <a:solidFill>
                  <a:srgbClr val="282828"/>
                </a:solidFill>
                <a:effectLst/>
              </a:rPr>
              <a:t> Snacks, convenience meals</a:t>
            </a:r>
          </a:p>
          <a:p>
            <a:endParaRPr lang="en-US" b="0" i="0" dirty="0">
              <a:solidFill>
                <a:srgbClr val="282828"/>
              </a:solidFill>
              <a:effectLst/>
            </a:endParaRPr>
          </a:p>
          <a:p>
            <a:r>
              <a:rPr lang="en-US" b="1" i="0" dirty="0">
                <a:solidFill>
                  <a:srgbClr val="282828"/>
                </a:solidFill>
                <a:effectLst/>
              </a:rPr>
              <a:t>My scope is to analyze the data and provide findings.  </a:t>
            </a:r>
          </a:p>
          <a:p>
            <a:endParaRPr lang="en-US" b="1" dirty="0">
              <a:solidFill>
                <a:srgbClr val="282828"/>
              </a:solidFill>
            </a:endParaRPr>
          </a:p>
          <a:p>
            <a:r>
              <a:rPr lang="en-US" b="1" i="0" dirty="0">
                <a:solidFill>
                  <a:srgbClr val="282828"/>
                </a:solidFill>
                <a:effectLst/>
              </a:rPr>
              <a:t>Further work will be carried out by the relevant departments.</a:t>
            </a:r>
          </a:p>
          <a:p>
            <a:endParaRPr lang="en-US" b="1" dirty="0">
              <a:solidFill>
                <a:srgbClr val="282828"/>
              </a:solidFill>
            </a:endParaRPr>
          </a:p>
          <a:p>
            <a:r>
              <a:rPr lang="en-US" b="1" i="0" dirty="0">
                <a:solidFill>
                  <a:srgbClr val="282828"/>
                </a:solidFill>
                <a:effectLst/>
              </a:rPr>
              <a:t>Ultimate goal is to answer to our problem statement collectively</a:t>
            </a:r>
            <a:endParaRPr lang="en-US" dirty="0">
              <a:solidFill>
                <a:srgbClr val="282828"/>
              </a:solidFill>
            </a:endParaRPr>
          </a:p>
        </p:txBody>
      </p:sp>
    </p:spTree>
    <p:extLst>
      <p:ext uri="{BB962C8B-B14F-4D97-AF65-F5344CB8AC3E}">
        <p14:creationId xmlns:p14="http://schemas.microsoft.com/office/powerpoint/2010/main" val="1071519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605118" y="136525"/>
            <a:ext cx="10515600" cy="1325563"/>
          </a:xfrm>
        </p:spPr>
        <p:txBody>
          <a:bodyPr>
            <a:normAutofit/>
          </a:bodyPr>
          <a:lstStyle/>
          <a:p>
            <a:r>
              <a:rPr lang="en-US" sz="2800" dirty="0"/>
              <a:t>APPENDIX</a:t>
            </a:r>
            <a:br>
              <a:rPr lang="en-US" sz="2800" dirty="0"/>
            </a:br>
            <a:r>
              <a:rPr lang="en-US" sz="2800" dirty="0"/>
              <a:t>ANALYSIS OF RECIPE DATASET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20</a:t>
            </a:fld>
            <a:endParaRPr lang="en-US"/>
          </a:p>
        </p:txBody>
      </p:sp>
      <p:pic>
        <p:nvPicPr>
          <p:cNvPr id="5" name="Picture 4">
            <a:extLst>
              <a:ext uri="{FF2B5EF4-FFF2-40B4-BE49-F238E27FC236}">
                <a16:creationId xmlns:a16="http://schemas.microsoft.com/office/drawing/2014/main" id="{79B87189-7095-A2E1-CC81-D44BE4DB6C55}"/>
              </a:ext>
            </a:extLst>
          </p:cNvPr>
          <p:cNvPicPr>
            <a:picLocks noChangeAspect="1"/>
          </p:cNvPicPr>
          <p:nvPr/>
        </p:nvPicPr>
        <p:blipFill>
          <a:blip r:embed="rId2"/>
          <a:stretch>
            <a:fillRect/>
          </a:stretch>
        </p:blipFill>
        <p:spPr>
          <a:xfrm>
            <a:off x="409765" y="1462088"/>
            <a:ext cx="5853680" cy="4648510"/>
          </a:xfrm>
          <a:prstGeom prst="rect">
            <a:avLst/>
          </a:prstGeom>
        </p:spPr>
      </p:pic>
      <p:sp>
        <p:nvSpPr>
          <p:cNvPr id="6" name="TextBox 5">
            <a:extLst>
              <a:ext uri="{FF2B5EF4-FFF2-40B4-BE49-F238E27FC236}">
                <a16:creationId xmlns:a16="http://schemas.microsoft.com/office/drawing/2014/main" id="{08AA6CAF-4441-EF6B-B678-43424AFB948A}"/>
              </a:ext>
            </a:extLst>
          </p:cNvPr>
          <p:cNvSpPr txBox="1"/>
          <p:nvPr/>
        </p:nvSpPr>
        <p:spPr>
          <a:xfrm>
            <a:off x="332498" y="6202461"/>
            <a:ext cx="2279824" cy="307777"/>
          </a:xfrm>
          <a:prstGeom prst="rect">
            <a:avLst/>
          </a:prstGeom>
          <a:noFill/>
        </p:spPr>
        <p:txBody>
          <a:bodyPr wrap="square" rtlCol="0">
            <a:spAutoFit/>
          </a:bodyPr>
          <a:lstStyle/>
          <a:p>
            <a:r>
              <a:rPr lang="en-US" sz="1400" b="1" i="1" dirty="0"/>
              <a:t>Appendix 2</a:t>
            </a:r>
            <a:r>
              <a:rPr lang="en-US" sz="1400" dirty="0"/>
              <a:t>. Cluster plot</a:t>
            </a:r>
          </a:p>
        </p:txBody>
      </p:sp>
      <p:sp>
        <p:nvSpPr>
          <p:cNvPr id="7" name="TextBox 6">
            <a:extLst>
              <a:ext uri="{FF2B5EF4-FFF2-40B4-BE49-F238E27FC236}">
                <a16:creationId xmlns:a16="http://schemas.microsoft.com/office/drawing/2014/main" id="{5D86CBA6-AB1B-D1C7-957B-BC6829CF7BF5}"/>
              </a:ext>
            </a:extLst>
          </p:cNvPr>
          <p:cNvSpPr txBox="1"/>
          <p:nvPr/>
        </p:nvSpPr>
        <p:spPr>
          <a:xfrm>
            <a:off x="6263445" y="1871675"/>
            <a:ext cx="5158534" cy="2106089"/>
          </a:xfrm>
          <a:prstGeom prst="rect">
            <a:avLst/>
          </a:prstGeom>
          <a:noFill/>
        </p:spPr>
        <p:txBody>
          <a:bodyPr wrap="square">
            <a:spAutoFit/>
          </a:bodyPr>
          <a:lstStyle/>
          <a:p>
            <a:pPr>
              <a:lnSpc>
                <a:spcPct val="107000"/>
              </a:lnSpc>
              <a:spcAft>
                <a:spcPts val="800"/>
              </a:spcAft>
            </a:pPr>
            <a:r>
              <a:rPr lang="en-MY" sz="1400" kern="100" dirty="0">
                <a:effectLst/>
                <a:latin typeface="Calibri" panose="020F0502020204030204" pitchFamily="34" charset="0"/>
                <a:ea typeface="Calibri" panose="020F0502020204030204" pitchFamily="34" charset="0"/>
                <a:cs typeface="Times New Roman" panose="02020603050405020304" pitchFamily="18" charset="0"/>
              </a:rPr>
              <a:t>PC1: </a:t>
            </a:r>
          </a:p>
          <a:p>
            <a:pPr>
              <a:lnSpc>
                <a:spcPct val="107000"/>
              </a:lnSpc>
              <a:spcAft>
                <a:spcPts val="800"/>
              </a:spcAft>
            </a:pPr>
            <a:r>
              <a:rPr lang="en-MY" sz="1400" kern="100" dirty="0">
                <a:effectLst/>
                <a:latin typeface="Calibri" panose="020F0502020204030204" pitchFamily="34" charset="0"/>
                <a:ea typeface="Calibri" panose="020F0502020204030204" pitchFamily="34" charset="0"/>
                <a:cs typeface="Times New Roman" panose="02020603050405020304" pitchFamily="18" charset="0"/>
              </a:rPr>
              <a:t>Captures it is the direction along which there is the greatest variance in the data, the most significant pattern in the dataset, accounting for the largest part of the data’s total variation.</a:t>
            </a:r>
          </a:p>
          <a:p>
            <a:pPr>
              <a:lnSpc>
                <a:spcPct val="107000"/>
              </a:lnSpc>
              <a:spcAft>
                <a:spcPts val="800"/>
              </a:spcAft>
            </a:pPr>
            <a:r>
              <a:rPr lang="en-MY"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MY" sz="1400" kern="100" dirty="0">
                <a:effectLst/>
                <a:latin typeface="Calibri" panose="020F0502020204030204" pitchFamily="34" charset="0"/>
                <a:ea typeface="Calibri" panose="020F0502020204030204" pitchFamily="34" charset="0"/>
                <a:cs typeface="Times New Roman" panose="02020603050405020304" pitchFamily="18" charset="0"/>
              </a:rPr>
              <a:t>PC2: </a:t>
            </a:r>
          </a:p>
          <a:p>
            <a:pPr>
              <a:lnSpc>
                <a:spcPct val="107000"/>
              </a:lnSpc>
              <a:spcAft>
                <a:spcPts val="800"/>
              </a:spcAft>
            </a:pPr>
            <a:r>
              <a:rPr lang="en-MY" sz="1400" kern="100" dirty="0">
                <a:effectLst/>
                <a:latin typeface="Calibri" panose="020F0502020204030204" pitchFamily="34" charset="0"/>
                <a:ea typeface="Calibri" panose="020F0502020204030204" pitchFamily="34" charset="0"/>
                <a:cs typeface="Times New Roman" panose="02020603050405020304" pitchFamily="18" charset="0"/>
              </a:rPr>
              <a:t>Captures the next level of variation that was not captured by PC1.</a:t>
            </a:r>
          </a:p>
        </p:txBody>
      </p:sp>
    </p:spTree>
    <p:extLst>
      <p:ext uri="{BB962C8B-B14F-4D97-AF65-F5344CB8AC3E}">
        <p14:creationId xmlns:p14="http://schemas.microsoft.com/office/powerpoint/2010/main" val="307569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7E7DBC-E26F-00B7-D0ED-A972C011491B}"/>
              </a:ext>
            </a:extLst>
          </p:cNvPr>
          <p:cNvSpPr>
            <a:spLocks noGrp="1"/>
          </p:cNvSpPr>
          <p:nvPr>
            <p:ph type="sldNum" sz="quarter" idx="12"/>
          </p:nvPr>
        </p:nvSpPr>
        <p:spPr/>
        <p:txBody>
          <a:bodyPr/>
          <a:lstStyle/>
          <a:p>
            <a:fld id="{D79359E6-D05C-9546-AA79-5323DC3F04EC}" type="slidenum">
              <a:rPr lang="en-US" smtClean="0"/>
              <a:t>21</a:t>
            </a:fld>
            <a:endParaRPr lang="en-US"/>
          </a:p>
        </p:txBody>
      </p:sp>
      <p:sp>
        <p:nvSpPr>
          <p:cNvPr id="4" name="TextBox 3">
            <a:extLst>
              <a:ext uri="{FF2B5EF4-FFF2-40B4-BE49-F238E27FC236}">
                <a16:creationId xmlns:a16="http://schemas.microsoft.com/office/drawing/2014/main" id="{46557CD5-5E9C-8567-F2F5-2403D9D3FA64}"/>
              </a:ext>
            </a:extLst>
          </p:cNvPr>
          <p:cNvSpPr txBox="1"/>
          <p:nvPr/>
        </p:nvSpPr>
        <p:spPr>
          <a:xfrm>
            <a:off x="3941380" y="2564525"/>
            <a:ext cx="3538661" cy="1015663"/>
          </a:xfrm>
          <a:prstGeom prst="rect">
            <a:avLst/>
          </a:prstGeom>
          <a:noFill/>
        </p:spPr>
        <p:txBody>
          <a:bodyPr wrap="none" rtlCol="0">
            <a:spAutoFit/>
          </a:bodyPr>
          <a:lstStyle/>
          <a:p>
            <a:r>
              <a:rPr lang="en-US" sz="6000" dirty="0"/>
              <a:t>Thank you</a:t>
            </a:r>
          </a:p>
        </p:txBody>
      </p:sp>
    </p:spTree>
    <p:extLst>
      <p:ext uri="{BB962C8B-B14F-4D97-AF65-F5344CB8AC3E}">
        <p14:creationId xmlns:p14="http://schemas.microsoft.com/office/powerpoint/2010/main" val="416363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767861" y="362290"/>
            <a:ext cx="10515600" cy="1325563"/>
          </a:xfrm>
        </p:spPr>
        <p:txBody>
          <a:bodyPr/>
          <a:lstStyle/>
          <a:p>
            <a:r>
              <a:rPr lang="en-US" dirty="0"/>
              <a:t>PROBLEM STATEMENT</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3</a:t>
            </a:fld>
            <a:endParaRPr lang="en-US"/>
          </a:p>
        </p:txBody>
      </p:sp>
      <p:sp>
        <p:nvSpPr>
          <p:cNvPr id="8" name="TextBox 7">
            <a:extLst>
              <a:ext uri="{FF2B5EF4-FFF2-40B4-BE49-F238E27FC236}">
                <a16:creationId xmlns:a16="http://schemas.microsoft.com/office/drawing/2014/main" id="{8E0603E4-BC5D-91FE-B1CF-38D7259E28BB}"/>
              </a:ext>
            </a:extLst>
          </p:cNvPr>
          <p:cNvSpPr txBox="1"/>
          <p:nvPr/>
        </p:nvSpPr>
        <p:spPr>
          <a:xfrm>
            <a:off x="767861" y="1523833"/>
            <a:ext cx="10869246" cy="4665636"/>
          </a:xfrm>
          <a:prstGeom prst="rect">
            <a:avLst/>
          </a:prstGeom>
          <a:noFill/>
        </p:spPr>
        <p:txBody>
          <a:bodyPr wrap="square">
            <a:spAutoFit/>
          </a:bodyPr>
          <a:lstStyle/>
          <a:p>
            <a:pPr>
              <a:lnSpc>
                <a:spcPct val="107000"/>
              </a:lnSpc>
              <a:spcAft>
                <a:spcPts val="800"/>
              </a:spcAft>
            </a:pPr>
            <a:r>
              <a:rPr lang="en-MY" sz="1800" b="1" kern="100" dirty="0">
                <a:effectLst/>
                <a:latin typeface="Trebuchet MS" panose="020B0603020202020204" pitchFamily="34" charset="0"/>
                <a:ea typeface="Calibri" panose="020F0502020204030204" pitchFamily="34" charset="0"/>
                <a:cs typeface="Times New Roman" panose="02020603050405020304" pitchFamily="18" charset="0"/>
              </a:rPr>
              <a:t>Identifying opportunities for growth. Such as Increasing market share. Opportunity can be evidenced by:</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MY" dirty="0"/>
              <a:t>As per external market research, the spices and savoury segment is registering immense growth within the food flavours market. This trend is largely driven by consumers' growing interest in multicultural cuisines and adventurous eating experiences.(Fortune Business Insights, </a:t>
            </a:r>
            <a:r>
              <a:rPr lang="en-MY" dirty="0">
                <a:hlinkClick r:id="rId2"/>
              </a:rPr>
              <a:t>https://www.fortunebusinessinsights.com/food-flavors-market-102745</a:t>
            </a:r>
            <a:r>
              <a:rPr lang="en-MY" dirty="0"/>
              <a:t>).</a:t>
            </a:r>
          </a:p>
          <a:p>
            <a:endParaRPr lang="en-MY" dirty="0"/>
          </a:p>
          <a:p>
            <a:r>
              <a:rPr lang="en-MY" dirty="0"/>
              <a:t>The Asia Pacific Food Flavours Market Size is expected to have a steady increase up till 2028. Currently the market size stands at more than USD 5m.</a:t>
            </a:r>
          </a:p>
          <a:p>
            <a:r>
              <a:rPr lang="en-MY" dirty="0"/>
              <a:t>(6WResearch, </a:t>
            </a:r>
            <a:r>
              <a:rPr lang="en-MY" dirty="0">
                <a:hlinkClick r:id="rId3"/>
              </a:rPr>
              <a:t>https://www.6wresearch.com/industry-report/malaysia-food-flavors-market</a:t>
            </a:r>
            <a:r>
              <a:rPr lang="en-MY" dirty="0"/>
              <a:t>).</a:t>
            </a:r>
          </a:p>
          <a:p>
            <a:endParaRPr lang="en-MY" dirty="0"/>
          </a:p>
          <a:p>
            <a:r>
              <a:rPr lang="en-MY" dirty="0"/>
              <a:t>'Increasing application of food flavours across the packaged food industry... will accelerate market growth...’</a:t>
            </a:r>
          </a:p>
          <a:p>
            <a:r>
              <a:rPr lang="en-MY" dirty="0"/>
              <a:t>'Various multinational giants are mainly focusing on the development of exotic and unique delicious food flavours, to attract a large number of consumers towards food flavours. Strong demand for convenient food products will create growth opportunities for food flavouring industry.’</a:t>
            </a:r>
          </a:p>
          <a:p>
            <a:r>
              <a:rPr lang="en-MY" dirty="0"/>
              <a:t> (GMI Research, </a:t>
            </a:r>
            <a:r>
              <a:rPr lang="en-MY" dirty="0">
                <a:hlinkClick r:id="rId4"/>
              </a:rPr>
              <a:t>https://www.gmiresearch.com/report/food-flavors-market/</a:t>
            </a:r>
            <a:r>
              <a:rPr lang="en-MY" dirty="0"/>
              <a:t>).</a:t>
            </a:r>
          </a:p>
        </p:txBody>
      </p:sp>
    </p:spTree>
    <p:extLst>
      <p:ext uri="{BB962C8B-B14F-4D97-AF65-F5344CB8AC3E}">
        <p14:creationId xmlns:p14="http://schemas.microsoft.com/office/powerpoint/2010/main" val="229116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OBJECTIVE</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4</a:t>
            </a:fld>
            <a:endParaRPr lang="en-US"/>
          </a:p>
        </p:txBody>
      </p:sp>
      <p:sp>
        <p:nvSpPr>
          <p:cNvPr id="9" name="TextBox 8">
            <a:extLst>
              <a:ext uri="{FF2B5EF4-FFF2-40B4-BE49-F238E27FC236}">
                <a16:creationId xmlns:a16="http://schemas.microsoft.com/office/drawing/2014/main" id="{CE0836BB-685B-C1EC-682D-71BFB69089EE}"/>
              </a:ext>
            </a:extLst>
          </p:cNvPr>
          <p:cNvSpPr txBox="1"/>
          <p:nvPr/>
        </p:nvSpPr>
        <p:spPr>
          <a:xfrm>
            <a:off x="838200" y="1672048"/>
            <a:ext cx="11022106" cy="1384995"/>
          </a:xfrm>
          <a:prstGeom prst="rect">
            <a:avLst/>
          </a:prstGeom>
          <a:noFill/>
        </p:spPr>
        <p:txBody>
          <a:bodyPr wrap="square">
            <a:spAutoFit/>
          </a:bodyPr>
          <a:lstStyle/>
          <a:p>
            <a:pPr algn="just"/>
            <a:r>
              <a:rPr lang="en-MY" sz="2800" dirty="0"/>
              <a:t>Analyse food flavour trends for product development and innovation for market share growth whilst maintaining competitiveness in a growing and fast moving industry (Capitalize on the growth opportunity)</a:t>
            </a:r>
          </a:p>
        </p:txBody>
      </p:sp>
    </p:spTree>
    <p:extLst>
      <p:ext uri="{BB962C8B-B14F-4D97-AF65-F5344CB8AC3E}">
        <p14:creationId xmlns:p14="http://schemas.microsoft.com/office/powerpoint/2010/main" val="178835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838200" y="251504"/>
            <a:ext cx="10515600" cy="1325563"/>
          </a:xfrm>
        </p:spPr>
        <p:txBody>
          <a:bodyPr>
            <a:normAutofit/>
          </a:bodyPr>
          <a:lstStyle/>
          <a:p>
            <a:r>
              <a:rPr lang="en-US" sz="3600" dirty="0"/>
              <a:t>THE NEED FOR PRODUCT DEVELOPMENT AND INNOVATION</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5</a:t>
            </a:fld>
            <a:endParaRPr lang="en-US"/>
          </a:p>
        </p:txBody>
      </p:sp>
      <p:sp>
        <p:nvSpPr>
          <p:cNvPr id="9" name="TextBox 8">
            <a:extLst>
              <a:ext uri="{FF2B5EF4-FFF2-40B4-BE49-F238E27FC236}">
                <a16:creationId xmlns:a16="http://schemas.microsoft.com/office/drawing/2014/main" id="{D676899E-7F6C-E38C-90D4-797D9107DA97}"/>
              </a:ext>
            </a:extLst>
          </p:cNvPr>
          <p:cNvSpPr txBox="1"/>
          <p:nvPr/>
        </p:nvSpPr>
        <p:spPr>
          <a:xfrm>
            <a:off x="838200" y="1316983"/>
            <a:ext cx="10851776" cy="5078313"/>
          </a:xfrm>
          <a:prstGeom prst="rect">
            <a:avLst/>
          </a:prstGeom>
          <a:noFill/>
          <a:ln>
            <a:solidFill>
              <a:schemeClr val="tx1"/>
            </a:solidFill>
          </a:ln>
        </p:spPr>
        <p:txBody>
          <a:bodyPr wrap="square">
            <a:spAutoFit/>
          </a:bodyPr>
          <a:lstStyle/>
          <a:p>
            <a:endParaRPr lang="en-MY" dirty="0"/>
          </a:p>
          <a:p>
            <a:endParaRPr lang="en-MY" dirty="0"/>
          </a:p>
          <a:p>
            <a:pPr marL="285750" indent="-285750">
              <a:buFont typeface="Wingdings" panose="05000000000000000000" pitchFamily="2" charset="2"/>
              <a:buChar char="q"/>
            </a:pPr>
            <a:r>
              <a:rPr lang="en-MY" dirty="0"/>
              <a:t>Driving Growth: Market share, New customers, Key drivers to revenue growth, new market opportunities, expand customer base</a:t>
            </a:r>
          </a:p>
          <a:p>
            <a:pPr marL="285750" indent="-285750">
              <a:buFont typeface="Wingdings" panose="05000000000000000000" pitchFamily="2" charset="2"/>
              <a:buChar char="q"/>
            </a:pPr>
            <a:endParaRPr lang="en-MY" dirty="0"/>
          </a:p>
          <a:p>
            <a:pPr marL="285750" indent="-285750">
              <a:buFont typeface="Wingdings" panose="05000000000000000000" pitchFamily="2" charset="2"/>
              <a:buChar char="q"/>
            </a:pPr>
            <a:r>
              <a:rPr lang="en-MY" dirty="0"/>
              <a:t>Brand Enhancement. Innovation and creativity .</a:t>
            </a:r>
          </a:p>
          <a:p>
            <a:endParaRPr lang="en-MY" dirty="0"/>
          </a:p>
          <a:p>
            <a:endParaRPr lang="en-MY" dirty="0"/>
          </a:p>
          <a:p>
            <a:pPr marL="285750" indent="-285750" algn="just">
              <a:buFont typeface="Wingdings" panose="05000000000000000000" pitchFamily="2" charset="2"/>
              <a:buChar char="q"/>
            </a:pPr>
            <a:r>
              <a:rPr lang="en-MY" dirty="0"/>
              <a:t>Competitive Environment: In today's competitive marketplace, companies need to differentiate themselves from competitors. Innovative products that offer unique features, flavours, or benefits can provide a competitive edge and attract customers away from rival brands.</a:t>
            </a:r>
          </a:p>
          <a:p>
            <a:endParaRPr lang="en-MY" dirty="0"/>
          </a:p>
          <a:p>
            <a:pPr marL="285750" indent="-285750">
              <a:buFont typeface="Wingdings" panose="05000000000000000000" pitchFamily="2" charset="2"/>
              <a:buChar char="q"/>
            </a:pPr>
            <a:r>
              <a:rPr lang="en-MY" dirty="0"/>
              <a:t>Meeting Consumer Demand: Consumer preferences and tastes are constantly changing</a:t>
            </a:r>
          </a:p>
          <a:p>
            <a:endParaRPr lang="en-MY" dirty="0"/>
          </a:p>
          <a:p>
            <a:pPr marL="285750" indent="-285750">
              <a:buFont typeface="Wingdings" panose="05000000000000000000" pitchFamily="2" charset="2"/>
              <a:buChar char="q"/>
            </a:pPr>
            <a:r>
              <a:rPr lang="en-MY" dirty="0"/>
              <a:t>Adapting to Market Trends: Adaptability to trends and innovate accordingly can better positioned to capitalize on emerging opportunities</a:t>
            </a:r>
          </a:p>
          <a:p>
            <a:endParaRPr lang="en-MY" dirty="0"/>
          </a:p>
          <a:p>
            <a:pPr marL="285750" indent="-285750">
              <a:buFont typeface="Wingdings" panose="05000000000000000000" pitchFamily="2" charset="2"/>
              <a:buChar char="q"/>
            </a:pPr>
            <a:r>
              <a:rPr lang="en-MY" dirty="0"/>
              <a:t>Switching cost of customer: Rather low </a:t>
            </a:r>
          </a:p>
        </p:txBody>
      </p:sp>
      <p:sp>
        <p:nvSpPr>
          <p:cNvPr id="3" name="TextBox 2">
            <a:extLst>
              <a:ext uri="{FF2B5EF4-FFF2-40B4-BE49-F238E27FC236}">
                <a16:creationId xmlns:a16="http://schemas.microsoft.com/office/drawing/2014/main" id="{D7936C54-2366-102E-1DEA-4F8C9A7F048B}"/>
              </a:ext>
            </a:extLst>
          </p:cNvPr>
          <p:cNvSpPr txBox="1"/>
          <p:nvPr/>
        </p:nvSpPr>
        <p:spPr>
          <a:xfrm>
            <a:off x="916075" y="1416991"/>
            <a:ext cx="1827125" cy="36933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MY" dirty="0"/>
              <a:t>OPPORTUNITIES</a:t>
            </a:r>
          </a:p>
        </p:txBody>
      </p:sp>
      <p:sp>
        <p:nvSpPr>
          <p:cNvPr id="5" name="TextBox 4">
            <a:extLst>
              <a:ext uri="{FF2B5EF4-FFF2-40B4-BE49-F238E27FC236}">
                <a16:creationId xmlns:a16="http://schemas.microsoft.com/office/drawing/2014/main" id="{A4BFE7AC-1BC1-92F7-C014-F52E80351269}"/>
              </a:ext>
            </a:extLst>
          </p:cNvPr>
          <p:cNvSpPr txBox="1"/>
          <p:nvPr/>
        </p:nvSpPr>
        <p:spPr>
          <a:xfrm>
            <a:off x="916075" y="3171820"/>
            <a:ext cx="1083547" cy="369332"/>
          </a:xfrm>
          <a:prstGeom prst="rect">
            <a:avLst/>
          </a:prstGeom>
          <a:solidFill>
            <a:srgbClr val="E88364"/>
          </a:solidFill>
          <a:ln>
            <a:solidFill>
              <a:srgbClr val="E88364"/>
            </a:solidFill>
          </a:ln>
        </p:spPr>
        <p:txBody>
          <a:bodyPr wrap="square" rtlCol="0">
            <a:spAutoFit/>
          </a:bodyPr>
          <a:lstStyle/>
          <a:p>
            <a:r>
              <a:rPr lang="en-MY" dirty="0"/>
              <a:t>THREATS</a:t>
            </a:r>
          </a:p>
        </p:txBody>
      </p:sp>
    </p:spTree>
    <p:extLst>
      <p:ext uri="{BB962C8B-B14F-4D97-AF65-F5344CB8AC3E}">
        <p14:creationId xmlns:p14="http://schemas.microsoft.com/office/powerpoint/2010/main" val="261698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STAKEHOLDERS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6</a:t>
            </a:fld>
            <a:endParaRPr lang="en-US"/>
          </a:p>
        </p:txBody>
      </p:sp>
      <p:sp>
        <p:nvSpPr>
          <p:cNvPr id="5" name="TextBox 4">
            <a:extLst>
              <a:ext uri="{FF2B5EF4-FFF2-40B4-BE49-F238E27FC236}">
                <a16:creationId xmlns:a16="http://schemas.microsoft.com/office/drawing/2014/main" id="{AFC5DBB2-A6EF-DCFF-0F83-172E8B3AA952}"/>
              </a:ext>
            </a:extLst>
          </p:cNvPr>
          <p:cNvSpPr txBox="1"/>
          <p:nvPr/>
        </p:nvSpPr>
        <p:spPr>
          <a:xfrm>
            <a:off x="838199" y="1906385"/>
            <a:ext cx="8341659" cy="2677656"/>
          </a:xfrm>
          <a:prstGeom prst="rect">
            <a:avLst/>
          </a:prstGeom>
          <a:noFill/>
          <a:ln>
            <a:solidFill>
              <a:schemeClr val="tx1"/>
            </a:solidFill>
          </a:ln>
        </p:spPr>
        <p:txBody>
          <a:bodyPr wrap="square">
            <a:spAutoFit/>
          </a:bodyPr>
          <a:lstStyle/>
          <a:p>
            <a:pPr marL="342900" indent="-342900">
              <a:buFont typeface="Wingdings" panose="05000000000000000000" pitchFamily="2" charset="2"/>
              <a:buChar char="q"/>
            </a:pPr>
            <a:r>
              <a:rPr lang="en-MY" sz="2400" b="1" dirty="0"/>
              <a:t>Executive Leadership: CEO, CFO, Top-level Executives</a:t>
            </a:r>
          </a:p>
          <a:p>
            <a:pPr marL="342900" indent="-342900">
              <a:buFont typeface="Wingdings" panose="05000000000000000000" pitchFamily="2" charset="2"/>
              <a:buChar char="q"/>
            </a:pPr>
            <a:r>
              <a:rPr lang="en-MY" sz="2400" b="1" dirty="0"/>
              <a:t>Product Development Team</a:t>
            </a:r>
          </a:p>
          <a:p>
            <a:pPr marL="342900" indent="-342900">
              <a:buFont typeface="Wingdings" panose="05000000000000000000" pitchFamily="2" charset="2"/>
              <a:buChar char="q"/>
            </a:pPr>
            <a:r>
              <a:rPr lang="en-MY" sz="2400" b="1" dirty="0"/>
              <a:t>Marketing Department</a:t>
            </a:r>
          </a:p>
          <a:p>
            <a:pPr marL="342900" indent="-342900">
              <a:buFont typeface="Wingdings" panose="05000000000000000000" pitchFamily="2" charset="2"/>
              <a:buChar char="q"/>
            </a:pPr>
            <a:r>
              <a:rPr lang="en-MY" sz="2400" b="1" dirty="0"/>
              <a:t>Sales Team</a:t>
            </a:r>
          </a:p>
          <a:p>
            <a:pPr marL="342900" indent="-342900">
              <a:buFont typeface="Wingdings" panose="05000000000000000000" pitchFamily="2" charset="2"/>
              <a:buChar char="q"/>
            </a:pPr>
            <a:r>
              <a:rPr lang="en-MY" sz="2400" b="1" dirty="0"/>
              <a:t>Research and Development (R&amp;D) Team</a:t>
            </a:r>
          </a:p>
          <a:p>
            <a:pPr marL="342900" indent="-342900">
              <a:buFont typeface="Wingdings" panose="05000000000000000000" pitchFamily="2" charset="2"/>
              <a:buChar char="q"/>
            </a:pPr>
            <a:r>
              <a:rPr lang="en-MY" sz="2400" b="1" dirty="0"/>
              <a:t>Supply Chain and Procurement Team</a:t>
            </a:r>
          </a:p>
          <a:p>
            <a:pPr marL="342900" indent="-342900">
              <a:buFont typeface="Wingdings" panose="05000000000000000000" pitchFamily="2" charset="2"/>
              <a:buChar char="q"/>
            </a:pPr>
            <a:r>
              <a:rPr lang="en-MY" sz="2400" b="1" dirty="0"/>
              <a:t>Food Quality and Food Safety Team</a:t>
            </a:r>
          </a:p>
        </p:txBody>
      </p:sp>
    </p:spTree>
    <p:extLst>
      <p:ext uri="{BB962C8B-B14F-4D97-AF65-F5344CB8AC3E}">
        <p14:creationId xmlns:p14="http://schemas.microsoft.com/office/powerpoint/2010/main" val="68821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838200" y="365126"/>
            <a:ext cx="10515600" cy="970968"/>
          </a:xfrm>
        </p:spPr>
        <p:txBody>
          <a:bodyPr/>
          <a:lstStyle/>
          <a:p>
            <a:r>
              <a:rPr lang="en-US" dirty="0"/>
              <a:t>ANALYSIS OF RECIPE DATASET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7</a:t>
            </a:fld>
            <a:endParaRPr lang="en-US"/>
          </a:p>
        </p:txBody>
      </p:sp>
      <p:sp>
        <p:nvSpPr>
          <p:cNvPr id="9" name="Rectangle: Rounded Corners 8">
            <a:extLst>
              <a:ext uri="{FF2B5EF4-FFF2-40B4-BE49-F238E27FC236}">
                <a16:creationId xmlns:a16="http://schemas.microsoft.com/office/drawing/2014/main" id="{3DC9460E-7C2F-F5B5-36AE-482D4B2379C0}"/>
              </a:ext>
            </a:extLst>
          </p:cNvPr>
          <p:cNvSpPr/>
          <p:nvPr/>
        </p:nvSpPr>
        <p:spPr>
          <a:xfrm>
            <a:off x="4632438" y="1631298"/>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FLAVOURS</a:t>
            </a:r>
          </a:p>
          <a:p>
            <a:pPr algn="ctr"/>
            <a:endParaRPr lang="en-MY" dirty="0"/>
          </a:p>
        </p:txBody>
      </p:sp>
      <p:sp>
        <p:nvSpPr>
          <p:cNvPr id="10" name="Rectangle: Rounded Corners 9">
            <a:extLst>
              <a:ext uri="{FF2B5EF4-FFF2-40B4-BE49-F238E27FC236}">
                <a16:creationId xmlns:a16="http://schemas.microsoft.com/office/drawing/2014/main" id="{D811727B-87FE-4CB7-D1CC-F2B2F6FD016E}"/>
              </a:ext>
            </a:extLst>
          </p:cNvPr>
          <p:cNvSpPr/>
          <p:nvPr/>
        </p:nvSpPr>
        <p:spPr>
          <a:xfrm>
            <a:off x="1936376" y="4631429"/>
            <a:ext cx="7808260"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INGREDIENTS</a:t>
            </a:r>
          </a:p>
          <a:p>
            <a:pPr algn="ctr"/>
            <a:endParaRPr lang="en-MY" dirty="0"/>
          </a:p>
        </p:txBody>
      </p:sp>
      <p:sp>
        <p:nvSpPr>
          <p:cNvPr id="11" name="Rectangle: Rounded Corners 10">
            <a:extLst>
              <a:ext uri="{FF2B5EF4-FFF2-40B4-BE49-F238E27FC236}">
                <a16:creationId xmlns:a16="http://schemas.microsoft.com/office/drawing/2014/main" id="{D1EE1D8A-328B-2140-7560-75B04284A8D9}"/>
              </a:ext>
            </a:extLst>
          </p:cNvPr>
          <p:cNvSpPr/>
          <p:nvPr/>
        </p:nvSpPr>
        <p:spPr>
          <a:xfrm>
            <a:off x="6266330" y="3154138"/>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CULTURE</a:t>
            </a:r>
          </a:p>
          <a:p>
            <a:pPr algn="ctr"/>
            <a:endParaRPr lang="en-MY" dirty="0"/>
          </a:p>
        </p:txBody>
      </p:sp>
      <p:sp>
        <p:nvSpPr>
          <p:cNvPr id="12" name="Rectangle: Rounded Corners 11">
            <a:extLst>
              <a:ext uri="{FF2B5EF4-FFF2-40B4-BE49-F238E27FC236}">
                <a16:creationId xmlns:a16="http://schemas.microsoft.com/office/drawing/2014/main" id="{6DF63AD4-85FB-12B3-1D3D-6FF3CEA0FE48}"/>
              </a:ext>
            </a:extLst>
          </p:cNvPr>
          <p:cNvSpPr/>
          <p:nvPr/>
        </p:nvSpPr>
        <p:spPr>
          <a:xfrm>
            <a:off x="3043520" y="3154138"/>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AROMA</a:t>
            </a:r>
          </a:p>
          <a:p>
            <a:pPr algn="ctr"/>
            <a:endParaRPr lang="en-MY" dirty="0"/>
          </a:p>
        </p:txBody>
      </p:sp>
      <p:sp>
        <p:nvSpPr>
          <p:cNvPr id="14" name="TextBox 13">
            <a:extLst>
              <a:ext uri="{FF2B5EF4-FFF2-40B4-BE49-F238E27FC236}">
                <a16:creationId xmlns:a16="http://schemas.microsoft.com/office/drawing/2014/main" id="{72A24FAB-15D1-08C7-CBA5-9819CD8EFF78}"/>
              </a:ext>
            </a:extLst>
          </p:cNvPr>
          <p:cNvSpPr txBox="1"/>
          <p:nvPr/>
        </p:nvSpPr>
        <p:spPr>
          <a:xfrm>
            <a:off x="3048000" y="5665774"/>
            <a:ext cx="6096000" cy="646331"/>
          </a:xfrm>
          <a:prstGeom prst="rect">
            <a:avLst/>
          </a:prstGeom>
          <a:noFill/>
        </p:spPr>
        <p:txBody>
          <a:bodyPr wrap="square">
            <a:spAutoFit/>
          </a:bodyPr>
          <a:lstStyle/>
          <a:p>
            <a:r>
              <a:rPr lang="en-US" b="0" i="0" dirty="0">
                <a:solidFill>
                  <a:srgbClr val="111111"/>
                </a:solidFill>
                <a:effectLst/>
                <a:latin typeface="-apple-system"/>
              </a:rPr>
              <a:t>The foundation of </a:t>
            </a:r>
            <a:r>
              <a:rPr lang="en-US" b="0" i="0" dirty="0" err="1">
                <a:solidFill>
                  <a:srgbClr val="111111"/>
                </a:solidFill>
                <a:effectLst/>
                <a:latin typeface="-apple-system"/>
              </a:rPr>
              <a:t>flavour</a:t>
            </a:r>
            <a:r>
              <a:rPr lang="en-US" b="0" i="0" dirty="0">
                <a:solidFill>
                  <a:srgbClr val="111111"/>
                </a:solidFill>
                <a:effectLst/>
                <a:latin typeface="-apple-system"/>
              </a:rPr>
              <a:t> lies in the ingredients themselves</a:t>
            </a:r>
          </a:p>
          <a:p>
            <a:pPr algn="ctr"/>
            <a:r>
              <a:rPr lang="en-US" dirty="0">
                <a:solidFill>
                  <a:srgbClr val="111111"/>
                </a:solidFill>
                <a:latin typeface="-apple-system"/>
              </a:rPr>
              <a:t>Every component brings its unique taste profile</a:t>
            </a:r>
            <a:endParaRPr lang="en-MY" dirty="0"/>
          </a:p>
        </p:txBody>
      </p:sp>
      <p:sp>
        <p:nvSpPr>
          <p:cNvPr id="15" name="TextBox 14">
            <a:extLst>
              <a:ext uri="{FF2B5EF4-FFF2-40B4-BE49-F238E27FC236}">
                <a16:creationId xmlns:a16="http://schemas.microsoft.com/office/drawing/2014/main" id="{295D761F-944F-26F3-E3FA-39E224F7BAF4}"/>
              </a:ext>
            </a:extLst>
          </p:cNvPr>
          <p:cNvSpPr txBox="1"/>
          <p:nvPr/>
        </p:nvSpPr>
        <p:spPr>
          <a:xfrm>
            <a:off x="8471647" y="3449104"/>
            <a:ext cx="2205317" cy="369332"/>
          </a:xfrm>
          <a:prstGeom prst="rect">
            <a:avLst/>
          </a:prstGeom>
          <a:noFill/>
        </p:spPr>
        <p:txBody>
          <a:bodyPr wrap="square" rtlCol="0">
            <a:spAutoFit/>
          </a:bodyPr>
          <a:lstStyle/>
          <a:p>
            <a:r>
              <a:rPr lang="en-MY" dirty="0"/>
              <a:t>Cuisine influences</a:t>
            </a:r>
          </a:p>
        </p:txBody>
      </p:sp>
      <p:sp>
        <p:nvSpPr>
          <p:cNvPr id="16" name="TextBox 15">
            <a:extLst>
              <a:ext uri="{FF2B5EF4-FFF2-40B4-BE49-F238E27FC236}">
                <a16:creationId xmlns:a16="http://schemas.microsoft.com/office/drawing/2014/main" id="{3802370F-399C-54C3-E9C0-7C24F1194F1F}"/>
              </a:ext>
            </a:extLst>
          </p:cNvPr>
          <p:cNvSpPr txBox="1"/>
          <p:nvPr/>
        </p:nvSpPr>
        <p:spPr>
          <a:xfrm>
            <a:off x="271182" y="3486825"/>
            <a:ext cx="2770092" cy="646331"/>
          </a:xfrm>
          <a:prstGeom prst="rect">
            <a:avLst/>
          </a:prstGeom>
          <a:noFill/>
        </p:spPr>
        <p:txBody>
          <a:bodyPr wrap="square" rtlCol="0">
            <a:spAutoFit/>
          </a:bodyPr>
          <a:lstStyle/>
          <a:p>
            <a:pPr algn="ctr"/>
            <a:r>
              <a:rPr lang="en-MY" b="1" dirty="0"/>
              <a:t>Cooking combinations of ingredients </a:t>
            </a:r>
          </a:p>
        </p:txBody>
      </p:sp>
      <p:sp>
        <p:nvSpPr>
          <p:cNvPr id="17" name="Rectangle: Rounded Corners 16">
            <a:extLst>
              <a:ext uri="{FF2B5EF4-FFF2-40B4-BE49-F238E27FC236}">
                <a16:creationId xmlns:a16="http://schemas.microsoft.com/office/drawing/2014/main" id="{D7988E06-3238-3C74-27B8-0AD91624B363}"/>
              </a:ext>
            </a:extLst>
          </p:cNvPr>
          <p:cNvSpPr/>
          <p:nvPr/>
        </p:nvSpPr>
        <p:spPr>
          <a:xfrm>
            <a:off x="685802" y="1602389"/>
            <a:ext cx="1801904" cy="82527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endParaRPr lang="en-MY" dirty="0"/>
          </a:p>
          <a:p>
            <a:pPr algn="ctr"/>
            <a:r>
              <a:rPr lang="en-MY" dirty="0"/>
              <a:t>RATING</a:t>
            </a:r>
          </a:p>
          <a:p>
            <a:pPr algn="ctr"/>
            <a:endParaRPr lang="en-MY" dirty="0"/>
          </a:p>
          <a:p>
            <a:pPr algn="ctr"/>
            <a:endParaRPr lang="en-MY" dirty="0"/>
          </a:p>
        </p:txBody>
      </p:sp>
      <p:sp>
        <p:nvSpPr>
          <p:cNvPr id="18" name="TextBox 17">
            <a:extLst>
              <a:ext uri="{FF2B5EF4-FFF2-40B4-BE49-F238E27FC236}">
                <a16:creationId xmlns:a16="http://schemas.microsoft.com/office/drawing/2014/main" id="{3FE0CEFC-ECE3-A209-877E-3EDCC23322D6}"/>
              </a:ext>
            </a:extLst>
          </p:cNvPr>
          <p:cNvSpPr txBox="1"/>
          <p:nvPr/>
        </p:nvSpPr>
        <p:spPr>
          <a:xfrm>
            <a:off x="271182" y="2427665"/>
            <a:ext cx="2776818" cy="369332"/>
          </a:xfrm>
          <a:prstGeom prst="rect">
            <a:avLst/>
          </a:prstGeom>
          <a:noFill/>
        </p:spPr>
        <p:txBody>
          <a:bodyPr wrap="square" rtlCol="0">
            <a:spAutoFit/>
          </a:bodyPr>
          <a:lstStyle/>
          <a:p>
            <a:r>
              <a:rPr lang="en-MY" b="1" dirty="0"/>
              <a:t>Satisfaction &amp; Popularity</a:t>
            </a:r>
          </a:p>
        </p:txBody>
      </p:sp>
      <p:pic>
        <p:nvPicPr>
          <p:cNvPr id="7" name="Graphic 6" descr="Line arrow Clockwise curve">
            <a:extLst>
              <a:ext uri="{FF2B5EF4-FFF2-40B4-BE49-F238E27FC236}">
                <a16:creationId xmlns:a16="http://schemas.microsoft.com/office/drawing/2014/main" id="{278D2302-3B23-BB80-F454-44476DCFAA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078376">
            <a:off x="4537406" y="4023638"/>
            <a:ext cx="664469" cy="664469"/>
          </a:xfrm>
          <a:prstGeom prst="rect">
            <a:avLst/>
          </a:prstGeom>
        </p:spPr>
      </p:pic>
      <p:pic>
        <p:nvPicPr>
          <p:cNvPr id="8" name="Graphic 7" descr="Line arrow Clockwise curve">
            <a:extLst>
              <a:ext uri="{FF2B5EF4-FFF2-40B4-BE49-F238E27FC236}">
                <a16:creationId xmlns:a16="http://schemas.microsoft.com/office/drawing/2014/main" id="{B65DAC88-E758-E446-D2A9-DFA5F52128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3373917">
            <a:off x="3893820" y="2409968"/>
            <a:ext cx="664469" cy="664469"/>
          </a:xfrm>
          <a:prstGeom prst="rect">
            <a:avLst/>
          </a:prstGeom>
        </p:spPr>
      </p:pic>
      <p:pic>
        <p:nvPicPr>
          <p:cNvPr id="13" name="Graphic 12" descr="Line arrow Clockwise curve">
            <a:extLst>
              <a:ext uri="{FF2B5EF4-FFF2-40B4-BE49-F238E27FC236}">
                <a16:creationId xmlns:a16="http://schemas.microsoft.com/office/drawing/2014/main" id="{BF6589C7-704A-3411-BF9F-666A156990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451173" flipV="1">
            <a:off x="6454873" y="4008704"/>
            <a:ext cx="694337" cy="694337"/>
          </a:xfrm>
          <a:prstGeom prst="rect">
            <a:avLst/>
          </a:prstGeom>
        </p:spPr>
      </p:pic>
      <p:pic>
        <p:nvPicPr>
          <p:cNvPr id="19" name="Graphic 18" descr="Line arrow Clockwise curve">
            <a:extLst>
              <a:ext uri="{FF2B5EF4-FFF2-40B4-BE49-F238E27FC236}">
                <a16:creationId xmlns:a16="http://schemas.microsoft.com/office/drawing/2014/main" id="{4780130A-2FB6-0AF9-7D67-44854AC67D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7402165" flipV="1">
            <a:off x="6942103" y="2401641"/>
            <a:ext cx="624593" cy="624593"/>
          </a:xfrm>
          <a:prstGeom prst="rect">
            <a:avLst/>
          </a:prstGeom>
        </p:spPr>
      </p:pic>
      <p:pic>
        <p:nvPicPr>
          <p:cNvPr id="21" name="Graphic 20" descr="Arrow Straight">
            <a:extLst>
              <a:ext uri="{FF2B5EF4-FFF2-40B4-BE49-F238E27FC236}">
                <a16:creationId xmlns:a16="http://schemas.microsoft.com/office/drawing/2014/main" id="{43FFC2F1-F4AF-F6E6-91B6-CA3421FDE6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21639" y="1571050"/>
            <a:ext cx="1900974" cy="914400"/>
          </a:xfrm>
          <a:prstGeom prst="rect">
            <a:avLst/>
          </a:prstGeom>
        </p:spPr>
      </p:pic>
      <p:sp>
        <p:nvSpPr>
          <p:cNvPr id="22" name="TextBox 21">
            <a:extLst>
              <a:ext uri="{FF2B5EF4-FFF2-40B4-BE49-F238E27FC236}">
                <a16:creationId xmlns:a16="http://schemas.microsoft.com/office/drawing/2014/main" id="{1FF38F94-14DB-840E-DACC-F832CB1C057B}"/>
              </a:ext>
            </a:extLst>
          </p:cNvPr>
          <p:cNvSpPr txBox="1"/>
          <p:nvPr/>
        </p:nvSpPr>
        <p:spPr>
          <a:xfrm>
            <a:off x="3313027" y="1600472"/>
            <a:ext cx="1141312" cy="369332"/>
          </a:xfrm>
          <a:prstGeom prst="rect">
            <a:avLst/>
          </a:prstGeom>
          <a:noFill/>
        </p:spPr>
        <p:txBody>
          <a:bodyPr wrap="square" rtlCol="0">
            <a:spAutoFit/>
          </a:bodyPr>
          <a:lstStyle/>
          <a:p>
            <a:r>
              <a:rPr lang="en-MY" b="1" dirty="0"/>
              <a:t>Yummy</a:t>
            </a:r>
          </a:p>
        </p:txBody>
      </p:sp>
      <p:pic>
        <p:nvPicPr>
          <p:cNvPr id="30" name="Graphic 29" descr="Heart">
            <a:extLst>
              <a:ext uri="{FF2B5EF4-FFF2-40B4-BE49-F238E27FC236}">
                <a16:creationId xmlns:a16="http://schemas.microsoft.com/office/drawing/2014/main" id="{E3309369-72B1-4549-FB8E-5C21A4E000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31089" y="1560298"/>
            <a:ext cx="667329" cy="667329"/>
          </a:xfrm>
          <a:prstGeom prst="rect">
            <a:avLst/>
          </a:prstGeom>
        </p:spPr>
      </p:pic>
      <p:pic>
        <p:nvPicPr>
          <p:cNvPr id="34" name="Graphic 33" descr="In love face with no fill">
            <a:extLst>
              <a:ext uri="{FF2B5EF4-FFF2-40B4-BE49-F238E27FC236}">
                <a16:creationId xmlns:a16="http://schemas.microsoft.com/office/drawing/2014/main" id="{125A3688-89E5-6FB3-A2CB-93E46BD7713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24543" y="2662553"/>
            <a:ext cx="593895" cy="593895"/>
          </a:xfrm>
          <a:prstGeom prst="rect">
            <a:avLst/>
          </a:prstGeom>
        </p:spPr>
      </p:pic>
    </p:spTree>
    <p:extLst>
      <p:ext uri="{BB962C8B-B14F-4D97-AF65-F5344CB8AC3E}">
        <p14:creationId xmlns:p14="http://schemas.microsoft.com/office/powerpoint/2010/main" val="86126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p:txBody>
          <a:bodyPr/>
          <a:lstStyle/>
          <a:p>
            <a:r>
              <a:rPr lang="en-US" dirty="0"/>
              <a:t>ANALYSIS OF RECIPE DATASET</a:t>
            </a:r>
            <a:br>
              <a:rPr lang="en-US" dirty="0"/>
            </a:br>
            <a:r>
              <a:rPr lang="en-US" dirty="0"/>
              <a:t>What we are working with: </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8</a:t>
            </a:fld>
            <a:endParaRPr lang="en-US"/>
          </a:p>
        </p:txBody>
      </p:sp>
      <p:sp>
        <p:nvSpPr>
          <p:cNvPr id="3" name="Rectangle: Rounded Corners 2">
            <a:extLst>
              <a:ext uri="{FF2B5EF4-FFF2-40B4-BE49-F238E27FC236}">
                <a16:creationId xmlns:a16="http://schemas.microsoft.com/office/drawing/2014/main" id="{023336CB-E32D-94BF-9F61-E0374697F4AF}"/>
              </a:ext>
            </a:extLst>
          </p:cNvPr>
          <p:cNvSpPr/>
          <p:nvPr/>
        </p:nvSpPr>
        <p:spPr>
          <a:xfrm>
            <a:off x="967635" y="3036460"/>
            <a:ext cx="1801904" cy="82527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endParaRPr lang="en-MY" dirty="0"/>
          </a:p>
          <a:p>
            <a:pPr algn="ctr"/>
            <a:r>
              <a:rPr lang="en-MY" dirty="0"/>
              <a:t>RATING</a:t>
            </a:r>
          </a:p>
          <a:p>
            <a:pPr algn="ctr"/>
            <a:endParaRPr lang="en-MY" dirty="0"/>
          </a:p>
          <a:p>
            <a:pPr algn="ctr"/>
            <a:endParaRPr lang="en-MY" dirty="0"/>
          </a:p>
        </p:txBody>
      </p:sp>
      <p:sp>
        <p:nvSpPr>
          <p:cNvPr id="5" name="Rectangle: Rounded Corners 4">
            <a:extLst>
              <a:ext uri="{FF2B5EF4-FFF2-40B4-BE49-F238E27FC236}">
                <a16:creationId xmlns:a16="http://schemas.microsoft.com/office/drawing/2014/main" id="{E2ED3625-48D2-D016-695C-3377EC19C927}"/>
              </a:ext>
            </a:extLst>
          </p:cNvPr>
          <p:cNvSpPr/>
          <p:nvPr/>
        </p:nvSpPr>
        <p:spPr>
          <a:xfrm>
            <a:off x="4492441" y="2935051"/>
            <a:ext cx="2196353"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INGREDIENTS</a:t>
            </a:r>
          </a:p>
          <a:p>
            <a:pPr algn="ctr"/>
            <a:endParaRPr lang="en-MY" dirty="0"/>
          </a:p>
        </p:txBody>
      </p:sp>
      <p:sp>
        <p:nvSpPr>
          <p:cNvPr id="6" name="Rectangle: Rounded Corners 5">
            <a:extLst>
              <a:ext uri="{FF2B5EF4-FFF2-40B4-BE49-F238E27FC236}">
                <a16:creationId xmlns:a16="http://schemas.microsoft.com/office/drawing/2014/main" id="{F37E74C1-3A56-AD12-8AE5-83937812820E}"/>
              </a:ext>
            </a:extLst>
          </p:cNvPr>
          <p:cNvSpPr/>
          <p:nvPr/>
        </p:nvSpPr>
        <p:spPr>
          <a:xfrm>
            <a:off x="8332695" y="2935051"/>
            <a:ext cx="2205317" cy="91440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a:p>
            <a:pPr algn="ctr"/>
            <a:r>
              <a:rPr lang="en-MY" dirty="0"/>
              <a:t>CUISINE</a:t>
            </a:r>
          </a:p>
          <a:p>
            <a:pPr algn="ctr"/>
            <a:endParaRPr lang="en-MY" dirty="0"/>
          </a:p>
        </p:txBody>
      </p:sp>
      <p:sp>
        <p:nvSpPr>
          <p:cNvPr id="8" name="TextBox 7">
            <a:extLst>
              <a:ext uri="{FF2B5EF4-FFF2-40B4-BE49-F238E27FC236}">
                <a16:creationId xmlns:a16="http://schemas.microsoft.com/office/drawing/2014/main" id="{96458EE7-0E4B-4EC1-D19E-FE6F4F410DE8}"/>
              </a:ext>
            </a:extLst>
          </p:cNvPr>
          <p:cNvSpPr txBox="1"/>
          <p:nvPr/>
        </p:nvSpPr>
        <p:spPr>
          <a:xfrm>
            <a:off x="602315" y="2655455"/>
            <a:ext cx="2968438" cy="369332"/>
          </a:xfrm>
          <a:prstGeom prst="rect">
            <a:avLst/>
          </a:prstGeom>
          <a:noFill/>
        </p:spPr>
        <p:txBody>
          <a:bodyPr wrap="square" rtlCol="0">
            <a:spAutoFit/>
          </a:bodyPr>
          <a:lstStyle/>
          <a:p>
            <a:r>
              <a:rPr lang="en-MY" b="1" dirty="0"/>
              <a:t>Satisfaction &amp; Popularity</a:t>
            </a:r>
          </a:p>
        </p:txBody>
      </p:sp>
      <p:sp>
        <p:nvSpPr>
          <p:cNvPr id="9" name="TextBox 8">
            <a:extLst>
              <a:ext uri="{FF2B5EF4-FFF2-40B4-BE49-F238E27FC236}">
                <a16:creationId xmlns:a16="http://schemas.microsoft.com/office/drawing/2014/main" id="{8A527F41-E21B-C461-C306-89728181A63C}"/>
              </a:ext>
            </a:extLst>
          </p:cNvPr>
          <p:cNvSpPr txBox="1"/>
          <p:nvPr/>
        </p:nvSpPr>
        <p:spPr>
          <a:xfrm>
            <a:off x="602315" y="3989555"/>
            <a:ext cx="2700618" cy="369332"/>
          </a:xfrm>
          <a:prstGeom prst="rect">
            <a:avLst/>
          </a:prstGeom>
          <a:noFill/>
        </p:spPr>
        <p:txBody>
          <a:bodyPr wrap="square" rtlCol="0">
            <a:spAutoFit/>
          </a:bodyPr>
          <a:lstStyle/>
          <a:p>
            <a:r>
              <a:rPr lang="en-MY" b="1" dirty="0"/>
              <a:t>Highest average rating</a:t>
            </a:r>
          </a:p>
        </p:txBody>
      </p:sp>
      <p:sp>
        <p:nvSpPr>
          <p:cNvPr id="10" name="TextBox 9">
            <a:extLst>
              <a:ext uri="{FF2B5EF4-FFF2-40B4-BE49-F238E27FC236}">
                <a16:creationId xmlns:a16="http://schemas.microsoft.com/office/drawing/2014/main" id="{EAFAC8BD-B062-4E2C-4B3E-80674660F2C5}"/>
              </a:ext>
            </a:extLst>
          </p:cNvPr>
          <p:cNvSpPr txBox="1"/>
          <p:nvPr/>
        </p:nvSpPr>
        <p:spPr>
          <a:xfrm>
            <a:off x="3971923" y="3922949"/>
            <a:ext cx="3192557" cy="646331"/>
          </a:xfrm>
          <a:prstGeom prst="rect">
            <a:avLst/>
          </a:prstGeom>
          <a:noFill/>
        </p:spPr>
        <p:txBody>
          <a:bodyPr wrap="square" rtlCol="0">
            <a:spAutoFit/>
          </a:bodyPr>
          <a:lstStyle/>
          <a:p>
            <a:pPr algn="ctr"/>
            <a:r>
              <a:rPr lang="en-MY" b="1" dirty="0"/>
              <a:t>Highest frequency of ingredient type</a:t>
            </a:r>
          </a:p>
        </p:txBody>
      </p:sp>
      <p:sp>
        <p:nvSpPr>
          <p:cNvPr id="12" name="TextBox 11">
            <a:extLst>
              <a:ext uri="{FF2B5EF4-FFF2-40B4-BE49-F238E27FC236}">
                <a16:creationId xmlns:a16="http://schemas.microsoft.com/office/drawing/2014/main" id="{C72FA206-9266-3D24-C0D2-E8A0570F8EE6}"/>
              </a:ext>
            </a:extLst>
          </p:cNvPr>
          <p:cNvSpPr txBox="1"/>
          <p:nvPr/>
        </p:nvSpPr>
        <p:spPr>
          <a:xfrm>
            <a:off x="7730937" y="3900543"/>
            <a:ext cx="3721475" cy="369332"/>
          </a:xfrm>
          <a:prstGeom prst="rect">
            <a:avLst/>
          </a:prstGeom>
          <a:noFill/>
        </p:spPr>
        <p:txBody>
          <a:bodyPr wrap="square" rtlCol="0">
            <a:spAutoFit/>
          </a:bodyPr>
          <a:lstStyle/>
          <a:p>
            <a:r>
              <a:rPr lang="en-MY" b="1" dirty="0"/>
              <a:t>Highest frequency of cuisine type</a:t>
            </a:r>
          </a:p>
        </p:txBody>
      </p:sp>
      <p:sp>
        <p:nvSpPr>
          <p:cNvPr id="13" name="TextBox 12">
            <a:extLst>
              <a:ext uri="{FF2B5EF4-FFF2-40B4-BE49-F238E27FC236}">
                <a16:creationId xmlns:a16="http://schemas.microsoft.com/office/drawing/2014/main" id="{607E99F4-0E9A-3962-A79B-8DE0DA0F8A34}"/>
              </a:ext>
            </a:extLst>
          </p:cNvPr>
          <p:cNvSpPr txBox="1"/>
          <p:nvPr/>
        </p:nvSpPr>
        <p:spPr>
          <a:xfrm>
            <a:off x="1469658" y="2022666"/>
            <a:ext cx="9664507" cy="461665"/>
          </a:xfrm>
          <a:prstGeom prst="rect">
            <a:avLst/>
          </a:prstGeom>
          <a:noFill/>
        </p:spPr>
        <p:txBody>
          <a:bodyPr wrap="square" rtlCol="0">
            <a:spAutoFit/>
          </a:bodyPr>
          <a:lstStyle/>
          <a:p>
            <a:r>
              <a:rPr lang="en-MY" sz="2400" b="1" dirty="0"/>
              <a:t>PROCESSED RECIPE DATASET TO FOCUS ON THESE 3 FACTORS</a:t>
            </a:r>
          </a:p>
        </p:txBody>
      </p:sp>
    </p:spTree>
    <p:extLst>
      <p:ext uri="{BB962C8B-B14F-4D97-AF65-F5344CB8AC3E}">
        <p14:creationId xmlns:p14="http://schemas.microsoft.com/office/powerpoint/2010/main" val="26636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7077-55E2-B225-CD51-417F61AD2AFB}"/>
              </a:ext>
            </a:extLst>
          </p:cNvPr>
          <p:cNvSpPr>
            <a:spLocks noGrp="1"/>
          </p:cNvSpPr>
          <p:nvPr>
            <p:ph type="title"/>
          </p:nvPr>
        </p:nvSpPr>
        <p:spPr>
          <a:xfrm>
            <a:off x="541215" y="46040"/>
            <a:ext cx="10515600" cy="1325563"/>
          </a:xfrm>
        </p:spPr>
        <p:txBody>
          <a:bodyPr/>
          <a:lstStyle/>
          <a:p>
            <a:r>
              <a:rPr lang="en-US" dirty="0"/>
              <a:t>ANALYSIS OF RECIPE DATASET</a:t>
            </a:r>
            <a:br>
              <a:rPr lang="en-US" dirty="0"/>
            </a:br>
            <a:r>
              <a:rPr lang="en-US" sz="3600" dirty="0"/>
              <a:t>Findings: Information gathered</a:t>
            </a:r>
          </a:p>
        </p:txBody>
      </p:sp>
      <p:sp>
        <p:nvSpPr>
          <p:cNvPr id="4" name="Slide Number Placeholder 3">
            <a:extLst>
              <a:ext uri="{FF2B5EF4-FFF2-40B4-BE49-F238E27FC236}">
                <a16:creationId xmlns:a16="http://schemas.microsoft.com/office/drawing/2014/main" id="{1D0F2AEE-F72C-4895-F25C-E61CF124A72C}"/>
              </a:ext>
            </a:extLst>
          </p:cNvPr>
          <p:cNvSpPr>
            <a:spLocks noGrp="1"/>
          </p:cNvSpPr>
          <p:nvPr>
            <p:ph type="sldNum" sz="quarter" idx="12"/>
          </p:nvPr>
        </p:nvSpPr>
        <p:spPr/>
        <p:txBody>
          <a:bodyPr/>
          <a:lstStyle/>
          <a:p>
            <a:fld id="{D79359E6-D05C-9546-AA79-5323DC3F04EC}" type="slidenum">
              <a:rPr lang="en-US" smtClean="0"/>
              <a:t>9</a:t>
            </a:fld>
            <a:endParaRPr lang="en-US"/>
          </a:p>
        </p:txBody>
      </p:sp>
      <p:sp>
        <p:nvSpPr>
          <p:cNvPr id="14" name="TextBox 13">
            <a:extLst>
              <a:ext uri="{FF2B5EF4-FFF2-40B4-BE49-F238E27FC236}">
                <a16:creationId xmlns:a16="http://schemas.microsoft.com/office/drawing/2014/main" id="{0B55C645-D67A-3EE2-077D-C0837A52B30B}"/>
              </a:ext>
            </a:extLst>
          </p:cNvPr>
          <p:cNvSpPr txBox="1"/>
          <p:nvPr/>
        </p:nvSpPr>
        <p:spPr>
          <a:xfrm>
            <a:off x="541215" y="6079351"/>
            <a:ext cx="2818537" cy="276999"/>
          </a:xfrm>
          <a:prstGeom prst="rect">
            <a:avLst/>
          </a:prstGeom>
          <a:noFill/>
        </p:spPr>
        <p:txBody>
          <a:bodyPr wrap="square" rtlCol="0">
            <a:spAutoFit/>
          </a:bodyPr>
          <a:lstStyle/>
          <a:p>
            <a:r>
              <a:rPr lang="en-US" sz="1200" b="1" i="1" dirty="0"/>
              <a:t>Table 1</a:t>
            </a:r>
            <a:r>
              <a:rPr lang="en-US" sz="1200" i="1" dirty="0"/>
              <a:t>. Popular ingredients Cluster 1</a:t>
            </a:r>
          </a:p>
        </p:txBody>
      </p:sp>
      <p:sp>
        <p:nvSpPr>
          <p:cNvPr id="8" name="TextBox 7">
            <a:extLst>
              <a:ext uri="{FF2B5EF4-FFF2-40B4-BE49-F238E27FC236}">
                <a16:creationId xmlns:a16="http://schemas.microsoft.com/office/drawing/2014/main" id="{99CE66F4-629D-28CB-A2C7-5F7736FD2C99}"/>
              </a:ext>
            </a:extLst>
          </p:cNvPr>
          <p:cNvSpPr txBox="1"/>
          <p:nvPr/>
        </p:nvSpPr>
        <p:spPr>
          <a:xfrm>
            <a:off x="8458688" y="4319919"/>
            <a:ext cx="2818537" cy="276999"/>
          </a:xfrm>
          <a:prstGeom prst="rect">
            <a:avLst/>
          </a:prstGeom>
          <a:noFill/>
        </p:spPr>
        <p:txBody>
          <a:bodyPr wrap="square" rtlCol="0">
            <a:spAutoFit/>
          </a:bodyPr>
          <a:lstStyle/>
          <a:p>
            <a:r>
              <a:rPr lang="en-US" sz="1200" b="1" i="1" dirty="0"/>
              <a:t>Table 2</a:t>
            </a:r>
            <a:r>
              <a:rPr lang="en-US" sz="1200" i="1" dirty="0"/>
              <a:t>. Popular cuisines Cluster 1</a:t>
            </a:r>
          </a:p>
        </p:txBody>
      </p:sp>
      <p:graphicFrame>
        <p:nvGraphicFramePr>
          <p:cNvPr id="6" name="Table 5">
            <a:extLst>
              <a:ext uri="{FF2B5EF4-FFF2-40B4-BE49-F238E27FC236}">
                <a16:creationId xmlns:a16="http://schemas.microsoft.com/office/drawing/2014/main" id="{1AAC1F62-2FF0-F801-96EC-1B290649F613}"/>
              </a:ext>
            </a:extLst>
          </p:cNvPr>
          <p:cNvGraphicFramePr>
            <a:graphicFrameLocks noGrp="1"/>
          </p:cNvGraphicFramePr>
          <p:nvPr>
            <p:extLst>
              <p:ext uri="{D42A27DB-BD31-4B8C-83A1-F6EECF244321}">
                <p14:modId xmlns:p14="http://schemas.microsoft.com/office/powerpoint/2010/main" val="3898215950"/>
              </p:ext>
            </p:extLst>
          </p:nvPr>
        </p:nvGraphicFramePr>
        <p:xfrm>
          <a:off x="8458688" y="1561020"/>
          <a:ext cx="2459404" cy="2628900"/>
        </p:xfrm>
        <a:graphic>
          <a:graphicData uri="http://schemas.openxmlformats.org/drawingml/2006/table">
            <a:tbl>
              <a:tblPr>
                <a:tableStyleId>{5C22544A-7EE6-4342-B048-85BDC9FD1C3A}</a:tableStyleId>
              </a:tblPr>
              <a:tblGrid>
                <a:gridCol w="783094">
                  <a:extLst>
                    <a:ext uri="{9D8B030D-6E8A-4147-A177-3AD203B41FA5}">
                      <a16:colId xmlns:a16="http://schemas.microsoft.com/office/drawing/2014/main" val="2087532854"/>
                    </a:ext>
                  </a:extLst>
                </a:gridCol>
                <a:gridCol w="783094">
                  <a:extLst>
                    <a:ext uri="{9D8B030D-6E8A-4147-A177-3AD203B41FA5}">
                      <a16:colId xmlns:a16="http://schemas.microsoft.com/office/drawing/2014/main" val="2444997432"/>
                    </a:ext>
                  </a:extLst>
                </a:gridCol>
                <a:gridCol w="893216">
                  <a:extLst>
                    <a:ext uri="{9D8B030D-6E8A-4147-A177-3AD203B41FA5}">
                      <a16:colId xmlns:a16="http://schemas.microsoft.com/office/drawing/2014/main" val="3520791792"/>
                    </a:ext>
                  </a:extLst>
                </a:gridCol>
              </a:tblGrid>
              <a:tr h="182880">
                <a:tc gridSpan="3">
                  <a:txBody>
                    <a:bodyPr/>
                    <a:lstStyle/>
                    <a:p>
                      <a:pPr algn="l" fontAlgn="b"/>
                      <a:r>
                        <a:rPr lang="en-US" sz="1300" b="1" u="none" strike="noStrike" dirty="0">
                          <a:effectLst/>
                        </a:rPr>
                        <a:t>Cluster 1 Most popular cuisine</a:t>
                      </a:r>
                      <a:endParaRPr lang="en-US"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1979764060"/>
                  </a:ext>
                </a:extLst>
              </a:tr>
              <a:tr h="182880">
                <a:tc>
                  <a:txBody>
                    <a:bodyPr/>
                    <a:lstStyle/>
                    <a:p>
                      <a:pPr algn="ctr" fontAlgn="ctr"/>
                      <a:r>
                        <a:rPr lang="en-MY" sz="1300" b="1"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Cuisine</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1676857"/>
                  </a:ext>
                </a:extLst>
              </a:tr>
              <a:tr h="259080">
                <a:tc>
                  <a:txBody>
                    <a:bodyPr/>
                    <a:lstStyle/>
                    <a:p>
                      <a:pPr algn="ctr" fontAlgn="ctr"/>
                      <a:r>
                        <a:rPr lang="en-MY" sz="1300" u="none" strike="noStrike" dirty="0">
                          <a:effectLst/>
                        </a:rPr>
                        <a:t>1</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American  </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222</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5519263"/>
                  </a:ext>
                </a:extLst>
              </a:tr>
              <a:tr h="259080">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French</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88</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6763319"/>
                  </a:ext>
                </a:extLst>
              </a:tr>
              <a:tr h="182880">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Italian</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80</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9109174"/>
                  </a:ext>
                </a:extLst>
              </a:tr>
              <a:tr h="182880">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Cajun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77</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3230666"/>
                  </a:ext>
                </a:extLst>
              </a:tr>
              <a:tr h="182880">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Greek </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74</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8715798"/>
                  </a:ext>
                </a:extLst>
              </a:tr>
              <a:tr h="182880">
                <a:tc>
                  <a:txBody>
                    <a:bodyPr/>
                    <a:lstStyle/>
                    <a:p>
                      <a:pPr algn="ctr" fontAlgn="ctr"/>
                      <a:r>
                        <a:rPr lang="en-MY" sz="1300" u="none" strike="noStrike" dirty="0">
                          <a:effectLst/>
                        </a:rPr>
                        <a:t>6</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Asian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74</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7529511"/>
                  </a:ext>
                </a:extLst>
              </a:tr>
              <a:tr h="182880">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German</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72</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5484083"/>
                  </a:ext>
                </a:extLst>
              </a:tr>
              <a:tr h="259080">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Irish</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a:effectLst/>
                        </a:rPr>
                        <a:t>61</a:t>
                      </a:r>
                      <a:endParaRPr lang="en-MY"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3198413"/>
                  </a:ext>
                </a:extLst>
              </a:tr>
              <a:tr h="182880">
                <a:tc>
                  <a:txBody>
                    <a:bodyPr/>
                    <a:lstStyle/>
                    <a:p>
                      <a:pPr algn="ctr" fontAlgn="ctr"/>
                      <a:r>
                        <a:rPr lang="en-MY" sz="1300" u="none" strike="noStrike" dirty="0">
                          <a:effectLst/>
                        </a:rPr>
                        <a:t>9</a:t>
                      </a:r>
                      <a:endParaRPr lang="en-MY"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dirty="0">
                          <a:effectLst/>
                        </a:rPr>
                        <a:t>Cuban </a:t>
                      </a:r>
                      <a:endParaRPr lang="en-MY"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47</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814062"/>
                  </a:ext>
                </a:extLst>
              </a:tr>
              <a:tr h="182880">
                <a:tc>
                  <a:txBody>
                    <a:bodyPr/>
                    <a:lstStyle/>
                    <a:p>
                      <a:pPr algn="ctr" fontAlgn="ctr"/>
                      <a:r>
                        <a:rPr lang="en-MY" sz="1300" u="none" strike="noStrike">
                          <a:effectLst/>
                        </a:rPr>
                        <a:t>10</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u="none" strike="noStrike">
                          <a:effectLst/>
                        </a:rPr>
                        <a:t>Chinese</a:t>
                      </a:r>
                      <a:endParaRPr lang="en-MY"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MY" sz="1300" u="none" strike="noStrike" dirty="0">
                          <a:effectLst/>
                        </a:rPr>
                        <a:t>35</a:t>
                      </a:r>
                      <a:endParaRPr lang="en-MY"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9359866"/>
                  </a:ext>
                </a:extLst>
              </a:tr>
            </a:tbl>
          </a:graphicData>
        </a:graphic>
      </p:graphicFrame>
      <p:graphicFrame>
        <p:nvGraphicFramePr>
          <p:cNvPr id="9" name="Table 8">
            <a:extLst>
              <a:ext uri="{FF2B5EF4-FFF2-40B4-BE49-F238E27FC236}">
                <a16:creationId xmlns:a16="http://schemas.microsoft.com/office/drawing/2014/main" id="{D6B5C1BF-E01E-FF71-8DC9-1DF75E00159C}"/>
              </a:ext>
            </a:extLst>
          </p:cNvPr>
          <p:cNvGraphicFramePr>
            <a:graphicFrameLocks noGrp="1"/>
          </p:cNvGraphicFramePr>
          <p:nvPr>
            <p:extLst>
              <p:ext uri="{D42A27DB-BD31-4B8C-83A1-F6EECF244321}">
                <p14:modId xmlns:p14="http://schemas.microsoft.com/office/powerpoint/2010/main" val="1486372194"/>
              </p:ext>
            </p:extLst>
          </p:nvPr>
        </p:nvGraphicFramePr>
        <p:xfrm>
          <a:off x="570036" y="1634181"/>
          <a:ext cx="7150099" cy="4251960"/>
        </p:xfrm>
        <a:graphic>
          <a:graphicData uri="http://schemas.openxmlformats.org/drawingml/2006/table">
            <a:tbl>
              <a:tblPr>
                <a:tableStyleId>{5C22544A-7EE6-4342-B048-85BDC9FD1C3A}</a:tableStyleId>
              </a:tblPr>
              <a:tblGrid>
                <a:gridCol w="323371">
                  <a:extLst>
                    <a:ext uri="{9D8B030D-6E8A-4147-A177-3AD203B41FA5}">
                      <a16:colId xmlns:a16="http://schemas.microsoft.com/office/drawing/2014/main" val="3229463558"/>
                    </a:ext>
                  </a:extLst>
                </a:gridCol>
                <a:gridCol w="5954139">
                  <a:extLst>
                    <a:ext uri="{9D8B030D-6E8A-4147-A177-3AD203B41FA5}">
                      <a16:colId xmlns:a16="http://schemas.microsoft.com/office/drawing/2014/main" val="3501956989"/>
                    </a:ext>
                  </a:extLst>
                </a:gridCol>
                <a:gridCol w="872589">
                  <a:extLst>
                    <a:ext uri="{9D8B030D-6E8A-4147-A177-3AD203B41FA5}">
                      <a16:colId xmlns:a16="http://schemas.microsoft.com/office/drawing/2014/main" val="1091142105"/>
                    </a:ext>
                  </a:extLst>
                </a:gridCol>
              </a:tblGrid>
              <a:tr h="182880">
                <a:tc gridSpan="2">
                  <a:txBody>
                    <a:bodyPr/>
                    <a:lstStyle/>
                    <a:p>
                      <a:pPr algn="l" fontAlgn="b"/>
                      <a:r>
                        <a:rPr lang="en-MY" sz="1300" b="1" u="none" strike="noStrike" dirty="0">
                          <a:effectLst/>
                        </a:rPr>
                        <a:t>Cluster 1 Most popular ingredients</a:t>
                      </a:r>
                      <a:endParaRPr lang="en-MY" sz="13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MY"/>
                    </a:p>
                  </a:txBody>
                  <a:tcPr/>
                </a:tc>
                <a:tc>
                  <a:txBody>
                    <a:bodyPr/>
                    <a:lstStyle/>
                    <a:p>
                      <a:pPr algn="l" fontAlgn="b"/>
                      <a:r>
                        <a:rPr lang="en-MY" sz="1300" b="1" u="none" strike="noStrike">
                          <a:effectLst/>
                        </a:rPr>
                        <a:t> </a:t>
                      </a:r>
                      <a:endParaRPr lang="en-MY" sz="13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8317478"/>
                  </a:ext>
                </a:extLst>
              </a:tr>
              <a:tr h="182880">
                <a:tc>
                  <a:txBody>
                    <a:bodyPr/>
                    <a:lstStyle/>
                    <a:p>
                      <a:pPr algn="l" fontAlgn="ctr"/>
                      <a:r>
                        <a:rPr lang="en-MY" sz="1300" u="none" strike="noStrike" dirty="0">
                          <a:effectLst/>
                        </a:rPr>
                        <a:t>No.</a:t>
                      </a:r>
                      <a:endParaRPr lang="en-MY" sz="13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MY" sz="1300" b="1" u="none" strike="noStrike" dirty="0">
                          <a:effectLst/>
                        </a:rPr>
                        <a:t>Ingredients</a:t>
                      </a:r>
                      <a:endParaRPr lang="en-MY" sz="13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t"/>
                      <a:r>
                        <a:rPr lang="en-MY" sz="1300" b="1" u="none" strike="noStrike" dirty="0">
                          <a:effectLst/>
                        </a:rPr>
                        <a:t>Frequency</a:t>
                      </a:r>
                      <a:endParaRPr lang="en-MY" sz="1300" b="1"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57402577"/>
                  </a:ext>
                </a:extLst>
              </a:tr>
              <a:tr h="259080">
                <a:tc>
                  <a:txBody>
                    <a:bodyPr/>
                    <a:lstStyle/>
                    <a:p>
                      <a:pPr algn="ctr" fontAlgn="ctr"/>
                      <a:r>
                        <a:rPr lang="en-MY" sz="1300" u="none" strike="noStrike">
                          <a:effectLst/>
                        </a:rPr>
                        <a:t>1</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a:t>
                      </a:r>
                      <a:r>
                        <a:rPr lang="en-MY" sz="1300" u="none" strike="noStrike" dirty="0" err="1">
                          <a:effectLst/>
                        </a:rPr>
                        <a:t>thai</a:t>
                      </a:r>
                      <a:r>
                        <a:rPr lang="en-MY" sz="1300" u="none" strike="noStrike" dirty="0">
                          <a:effectLst/>
                        </a:rPr>
                        <a:t>', 'noodle', 'vegetable', 'oil', 'minced', 'garlic', 'sweet', 'paprika', 'fish', 'sauce', 'white', 'vinegar', 'sugar', 'oil', 'leek', 'tofu', 'egg', 'scallion', 'beansprouts', 'peanut', 'lime'</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dirty="0">
                          <a:effectLst/>
                        </a:rPr>
                        <a:t>237</a:t>
                      </a:r>
                      <a:endParaRPr lang="en-MY" sz="13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06302213"/>
                  </a:ext>
                </a:extLst>
              </a:tr>
              <a:tr h="259080">
                <a:tc>
                  <a:txBody>
                    <a:bodyPr/>
                    <a:lstStyle/>
                    <a:p>
                      <a:pPr algn="ctr" fontAlgn="ctr"/>
                      <a:r>
                        <a:rPr lang="en-MY" sz="1300" u="none" strike="noStrike">
                          <a:effectLst/>
                        </a:rPr>
                        <a:t>2</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'red', 'bell', 'pepper', 'olive', 'oil', 'mushroom', 'ginger', 'garlic', 'lemon', 'grass', 'sambal', '</a:t>
                      </a:r>
                      <a:r>
                        <a:rPr lang="en-MY" sz="1300" u="none" strike="noStrike" dirty="0" err="1">
                          <a:effectLst/>
                        </a:rPr>
                        <a:t>ulek</a:t>
                      </a:r>
                      <a:r>
                        <a:rPr lang="en-MY" sz="1300" u="none" strike="noStrike" dirty="0">
                          <a:effectLst/>
                        </a:rPr>
                        <a:t>', 'chicken', 'broth', 'coconut', 'milk', 'sugar', 'soy', 'sauce'</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199</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422670653"/>
                  </a:ext>
                </a:extLst>
              </a:tr>
              <a:tr h="182880">
                <a:tc>
                  <a:txBody>
                    <a:bodyPr/>
                    <a:lstStyle/>
                    <a:p>
                      <a:pPr algn="ctr" fontAlgn="ctr"/>
                      <a:r>
                        <a:rPr lang="en-MY" sz="1300" u="none" strike="noStrike">
                          <a:effectLst/>
                        </a:rPr>
                        <a:t>3</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''chicken', 'liver', 'dark', 'soy', 'sauce', 'mirin', 'sake', 'brown', 'sugar', 'garlic', 'clove', 'fresh', 'ginger', 'scallion'</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197</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376154118"/>
                  </a:ext>
                </a:extLst>
              </a:tr>
              <a:tr h="182880">
                <a:tc>
                  <a:txBody>
                    <a:bodyPr/>
                    <a:lstStyle/>
                    <a:p>
                      <a:pPr algn="ctr" fontAlgn="ctr"/>
                      <a:r>
                        <a:rPr lang="en-MY" sz="1300" u="none" strike="noStrike">
                          <a:effectLst/>
                        </a:rPr>
                        <a:t>4</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'fresh', 'corn', 'pepper', 'butter', 'salt'</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191</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585087751"/>
                  </a:ext>
                </a:extLst>
              </a:tr>
              <a:tr h="182880">
                <a:tc>
                  <a:txBody>
                    <a:bodyPr/>
                    <a:lstStyle/>
                    <a:p>
                      <a:pPr algn="ctr" fontAlgn="ctr"/>
                      <a:r>
                        <a:rPr lang="en-MY" sz="1300" u="none" strike="noStrike">
                          <a:effectLst/>
                        </a:rPr>
                        <a:t>5</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'sushi', 'rice', 'avocado', 'crabmeat', 'seed', 'nori', 'toasted', 'sesame', 'seed', 'wasabi', 'soy', 'sauce'</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182</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725384214"/>
                  </a:ext>
                </a:extLst>
              </a:tr>
              <a:tr h="182880">
                <a:tc>
                  <a:txBody>
                    <a:bodyPr/>
                    <a:lstStyle/>
                    <a:p>
                      <a:pPr algn="ctr" fontAlgn="ctr"/>
                      <a:r>
                        <a:rPr lang="en-MY" sz="1300" u="none" strike="noStrike">
                          <a:effectLst/>
                        </a:rPr>
                        <a:t>6</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'water', 'white', 'sugar', 'grated', 'lemon', 'zest', 'lemon', 'juice', 'strawberry', 'carbonated', 'water', 'ice', 'mint'</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175</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063722778"/>
                  </a:ext>
                </a:extLst>
              </a:tr>
              <a:tr h="182880">
                <a:tc>
                  <a:txBody>
                    <a:bodyPr/>
                    <a:lstStyle/>
                    <a:p>
                      <a:pPr algn="ctr" fontAlgn="ctr"/>
                      <a:r>
                        <a:rPr lang="en-MY" sz="1300" u="none" strike="noStrike">
                          <a:effectLst/>
                        </a:rPr>
                        <a:t>7</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'olive', 'oil', 'egg', 'rice', 'dark', 'sesame', 'oil', 'fresh', 'spinach', 'leaf', 'avocado', 'toasted', 'sesame', 'seed'</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159</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83452163"/>
                  </a:ext>
                </a:extLst>
              </a:tr>
              <a:tr h="259080">
                <a:tc>
                  <a:txBody>
                    <a:bodyPr/>
                    <a:lstStyle/>
                    <a:p>
                      <a:pPr algn="ctr" fontAlgn="ctr"/>
                      <a:r>
                        <a:rPr lang="en-MY" sz="1300" u="none" strike="noStrike">
                          <a:effectLst/>
                        </a:rPr>
                        <a:t>8</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'chicken', 'breast', 'kielbasa', 'diced', 'tomato', 'onion', 'celery', 'green', 'bell', 'pepper', 'garlic', '</a:t>
                      </a:r>
                      <a:r>
                        <a:rPr lang="en-MY" sz="1300" u="none" strike="noStrike" dirty="0" err="1">
                          <a:effectLst/>
                        </a:rPr>
                        <a:t>cajun</a:t>
                      </a:r>
                      <a:r>
                        <a:rPr lang="en-MY" sz="1300" u="none" strike="noStrike" dirty="0">
                          <a:effectLst/>
                        </a:rPr>
                        <a:t>', 'seasoning', 'cayenne', 'pepper', 'broth', 'dried', 'oregano', 'dried', 'parsley', 'dried', 'thyme', 'cooked', 'rice'</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157</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403944909"/>
                  </a:ext>
                </a:extLst>
              </a:tr>
              <a:tr h="182880">
                <a:tc>
                  <a:txBody>
                    <a:bodyPr/>
                    <a:lstStyle/>
                    <a:p>
                      <a:pPr algn="ctr" fontAlgn="ctr"/>
                      <a:r>
                        <a:rPr lang="en-MY" sz="1300" u="none" strike="noStrike">
                          <a:effectLst/>
                        </a:rPr>
                        <a:t>9</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'red', 'bliss', 'potato', 'olive', 'oil', 'sea', 'salt', 'freshly', 'ground', 'pepper', 'fresh', 'rosemary'</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a:effectLst/>
                        </a:rPr>
                        <a:t>153</a:t>
                      </a:r>
                      <a:endParaRPr lang="en-MY" sz="13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505432826"/>
                  </a:ext>
                </a:extLst>
              </a:tr>
              <a:tr h="182880">
                <a:tc>
                  <a:txBody>
                    <a:bodyPr/>
                    <a:lstStyle/>
                    <a:p>
                      <a:pPr algn="ctr" fontAlgn="ctr"/>
                      <a:r>
                        <a:rPr lang="en-MY" sz="1300" u="none" strike="noStrike">
                          <a:effectLst/>
                        </a:rPr>
                        <a:t>10</a:t>
                      </a:r>
                      <a:endParaRPr lang="en-MY" sz="13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MY" sz="1300" u="none" strike="noStrike" dirty="0">
                          <a:effectLst/>
                        </a:rPr>
                        <a:t>'water', 'sugar', 'lime', 'rind', 'fresh', 'lime', 'juice', 'ice', 'water'</a:t>
                      </a:r>
                      <a:endParaRPr lang="en-MY" sz="1300" b="0" i="0" u="none" strike="noStrike" dirty="0">
                        <a:solidFill>
                          <a:srgbClr val="000000"/>
                        </a:solidFill>
                        <a:effectLst/>
                        <a:latin typeface="Var(--jp-code-font-family)"/>
                      </a:endParaRPr>
                    </a:p>
                  </a:txBody>
                  <a:tcPr marL="7620" marR="7620" marT="7620" marB="0" anchor="ctr"/>
                </a:tc>
                <a:tc>
                  <a:txBody>
                    <a:bodyPr/>
                    <a:lstStyle/>
                    <a:p>
                      <a:pPr algn="ctr" fontAlgn="t"/>
                      <a:r>
                        <a:rPr lang="en-MY" sz="1300" u="none" strike="noStrike" dirty="0">
                          <a:effectLst/>
                        </a:rPr>
                        <a:t>143</a:t>
                      </a:r>
                      <a:endParaRPr lang="en-MY" sz="13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590151125"/>
                  </a:ext>
                </a:extLst>
              </a:tr>
            </a:tbl>
          </a:graphicData>
        </a:graphic>
      </p:graphicFrame>
    </p:spTree>
    <p:extLst>
      <p:ext uri="{BB962C8B-B14F-4D97-AF65-F5344CB8AC3E}">
        <p14:creationId xmlns:p14="http://schemas.microsoft.com/office/powerpoint/2010/main" val="721150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2669</TotalTime>
  <Words>1948</Words>
  <Application>Microsoft Office PowerPoint</Application>
  <PresentationFormat>Widescreen</PresentationFormat>
  <Paragraphs>345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Aptos</vt:lpstr>
      <vt:lpstr>Aptos Display</vt:lpstr>
      <vt:lpstr>Arial</vt:lpstr>
      <vt:lpstr>Calibri</vt:lpstr>
      <vt:lpstr>Trebuchet MS</vt:lpstr>
      <vt:lpstr>Var(--jp-code-font-family)</vt:lpstr>
      <vt:lpstr>Wingdings</vt:lpstr>
      <vt:lpstr>Office Theme</vt:lpstr>
      <vt:lpstr>FOOD FLAVOUR TREND ANALYSIS</vt:lpstr>
      <vt:lpstr>CONTEXT</vt:lpstr>
      <vt:lpstr>PROBLEM STATEMENT</vt:lpstr>
      <vt:lpstr>OBJECTIVE</vt:lpstr>
      <vt:lpstr>THE NEED FOR PRODUCT DEVELOPMENT AND INNOVATION</vt:lpstr>
      <vt:lpstr>STAKEHOLDERS </vt:lpstr>
      <vt:lpstr>ANALYSIS OF RECIPE DATASET </vt:lpstr>
      <vt:lpstr>ANALYSIS OF RECIPE DATASET What we are working with: </vt:lpstr>
      <vt:lpstr>ANALYSIS OF RECIPE DATASET Findings: Information gathered</vt:lpstr>
      <vt:lpstr>ANALYSIS OF RECIPE DATASET Findings: Information gathered</vt:lpstr>
      <vt:lpstr>ANALYSIS OF RECIPE DATASET Findings: Information gathered</vt:lpstr>
      <vt:lpstr>FINDINGS</vt:lpstr>
      <vt:lpstr>WHAT’S NEXT?</vt:lpstr>
      <vt:lpstr>Reference</vt:lpstr>
      <vt:lpstr>Reference</vt:lpstr>
      <vt:lpstr>Reference</vt:lpstr>
      <vt:lpstr>Reference</vt:lpstr>
      <vt:lpstr>PowerPoint Presentation</vt:lpstr>
      <vt:lpstr>APPENDIX ANALYSIS OF RECIPE DATASET </vt:lpstr>
      <vt:lpstr>APPENDIX ANALYSIS OF RECIPE DATASET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Avinnaash Suresh</dc:creator>
  <cp:lastModifiedBy>Alexandria Low</cp:lastModifiedBy>
  <cp:revision>64</cp:revision>
  <dcterms:created xsi:type="dcterms:W3CDTF">2024-03-15T17:02:54Z</dcterms:created>
  <dcterms:modified xsi:type="dcterms:W3CDTF">2024-03-24T09:22:38Z</dcterms:modified>
</cp:coreProperties>
</file>