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263" r:id="rId3"/>
    <p:sldId id="257" r:id="rId4"/>
    <p:sldId id="265" r:id="rId5"/>
    <p:sldId id="264" r:id="rId6"/>
    <p:sldId id="270" r:id="rId7"/>
    <p:sldId id="266" r:id="rId8"/>
    <p:sldId id="268" r:id="rId9"/>
    <p:sldId id="276" r:id="rId10"/>
    <p:sldId id="275" r:id="rId11"/>
    <p:sldId id="274" r:id="rId12"/>
    <p:sldId id="262" r:id="rId13"/>
    <p:sldId id="271" r:id="rId14"/>
    <p:sldId id="272" r:id="rId15"/>
    <p:sldId id="273" r:id="rId16"/>
    <p:sldId id="261" r:id="rId17"/>
    <p:sldId id="267"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98" d="100"/>
          <a:sy n="98"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5092-268E-7A48-B839-B7BEE5A4CE6A}"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A1192-36F1-3645-83CE-19086B781FEE}" type="slidenum">
              <a:rPr lang="en-US" smtClean="0"/>
              <a:t>‹#›</a:t>
            </a:fld>
            <a:endParaRPr lang="en-US"/>
          </a:p>
        </p:txBody>
      </p:sp>
    </p:spTree>
    <p:extLst>
      <p:ext uri="{BB962C8B-B14F-4D97-AF65-F5344CB8AC3E}">
        <p14:creationId xmlns:p14="http://schemas.microsoft.com/office/powerpoint/2010/main" val="214531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DCBA-F826-600A-00FF-2669B39A6F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6091F3F-FBB4-D30F-089E-0A587B76F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721BE5F-B1BF-5F54-473B-DE66D82B9E59}"/>
              </a:ext>
            </a:extLst>
          </p:cNvPr>
          <p:cNvSpPr>
            <a:spLocks noGrp="1"/>
          </p:cNvSpPr>
          <p:nvPr>
            <p:ph type="dt" sz="half" idx="10"/>
          </p:nvPr>
        </p:nvSpPr>
        <p:spPr/>
        <p:txBody>
          <a:bodyPr/>
          <a:lstStyle/>
          <a:p>
            <a:fld id="{74AB1E61-4AB3-964A-8E1A-AF59C6397F89}" type="datetime1">
              <a:rPr lang="en-MY" smtClean="0"/>
              <a:t>22/3/2024</a:t>
            </a:fld>
            <a:endParaRPr lang="en-US"/>
          </a:p>
        </p:txBody>
      </p:sp>
      <p:sp>
        <p:nvSpPr>
          <p:cNvPr id="5" name="Footer Placeholder 4">
            <a:extLst>
              <a:ext uri="{FF2B5EF4-FFF2-40B4-BE49-F238E27FC236}">
                <a16:creationId xmlns:a16="http://schemas.microsoft.com/office/drawing/2014/main" id="{B3EBDD8E-E539-553B-D0AC-B6A2E7793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2A36F-C0A3-E345-27EC-7AD0F38FBE7A}"/>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03223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E2A8-E348-43E5-7346-1F56E03AF6A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257A98-52A2-3471-1928-983E58AD65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636939-DB31-7C11-EBCC-F359F302F0C0}"/>
              </a:ext>
            </a:extLst>
          </p:cNvPr>
          <p:cNvSpPr>
            <a:spLocks noGrp="1"/>
          </p:cNvSpPr>
          <p:nvPr>
            <p:ph type="dt" sz="half" idx="10"/>
          </p:nvPr>
        </p:nvSpPr>
        <p:spPr/>
        <p:txBody>
          <a:bodyPr/>
          <a:lstStyle/>
          <a:p>
            <a:fld id="{D141F3CC-2B06-2C46-88E6-0BE336749D53}" type="datetime1">
              <a:rPr lang="en-MY" smtClean="0"/>
              <a:t>22/3/2024</a:t>
            </a:fld>
            <a:endParaRPr lang="en-US"/>
          </a:p>
        </p:txBody>
      </p:sp>
      <p:sp>
        <p:nvSpPr>
          <p:cNvPr id="5" name="Footer Placeholder 4">
            <a:extLst>
              <a:ext uri="{FF2B5EF4-FFF2-40B4-BE49-F238E27FC236}">
                <a16:creationId xmlns:a16="http://schemas.microsoft.com/office/drawing/2014/main" id="{B84DF6DD-CF2C-5BB6-2EB1-F3D91A9B3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DD5D9-24BC-8F7C-2CF5-31837FE66A79}"/>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261520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E4333-11D8-DAF5-3040-F6BBA95C32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C1B049-6076-DEAF-B445-73BC3492D8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2364E5-A6F6-B42F-516C-9613F46CF058}"/>
              </a:ext>
            </a:extLst>
          </p:cNvPr>
          <p:cNvSpPr>
            <a:spLocks noGrp="1"/>
          </p:cNvSpPr>
          <p:nvPr>
            <p:ph type="dt" sz="half" idx="10"/>
          </p:nvPr>
        </p:nvSpPr>
        <p:spPr/>
        <p:txBody>
          <a:bodyPr/>
          <a:lstStyle/>
          <a:p>
            <a:fld id="{EDF1ED3D-6CBB-3C40-8BA5-88531CC20B7B}" type="datetime1">
              <a:rPr lang="en-MY" smtClean="0"/>
              <a:t>22/3/2024</a:t>
            </a:fld>
            <a:endParaRPr lang="en-US"/>
          </a:p>
        </p:txBody>
      </p:sp>
      <p:sp>
        <p:nvSpPr>
          <p:cNvPr id="5" name="Footer Placeholder 4">
            <a:extLst>
              <a:ext uri="{FF2B5EF4-FFF2-40B4-BE49-F238E27FC236}">
                <a16:creationId xmlns:a16="http://schemas.microsoft.com/office/drawing/2014/main" id="{ED7E2FE4-14C5-BF87-30DA-61654FA17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EF59F-F10F-95DB-7114-436B9014EF6A}"/>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276491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6C59-4F09-362B-6433-A8A8B52665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CFC6E1-88FD-854C-9057-47FE7DDE0C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FDB798-716A-D7AC-A429-5640400FD3EE}"/>
              </a:ext>
            </a:extLst>
          </p:cNvPr>
          <p:cNvSpPr>
            <a:spLocks noGrp="1"/>
          </p:cNvSpPr>
          <p:nvPr>
            <p:ph type="dt" sz="half" idx="10"/>
          </p:nvPr>
        </p:nvSpPr>
        <p:spPr/>
        <p:txBody>
          <a:bodyPr/>
          <a:lstStyle/>
          <a:p>
            <a:fld id="{705E46A3-81A8-754C-A576-1C7AC117F338}" type="datetime1">
              <a:rPr lang="en-MY" smtClean="0"/>
              <a:t>22/3/2024</a:t>
            </a:fld>
            <a:endParaRPr lang="en-US"/>
          </a:p>
        </p:txBody>
      </p:sp>
      <p:sp>
        <p:nvSpPr>
          <p:cNvPr id="5" name="Footer Placeholder 4">
            <a:extLst>
              <a:ext uri="{FF2B5EF4-FFF2-40B4-BE49-F238E27FC236}">
                <a16:creationId xmlns:a16="http://schemas.microsoft.com/office/drawing/2014/main" id="{F96F4EED-D075-2A22-4718-D62106C51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6321B-7A10-39F4-F1C6-10083BA1EE4E}"/>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2195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6FEE-42E8-FF5F-31C1-3626C9E476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BE71240-4EEC-6F7D-B7FF-4542835D79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D0202C-A241-5881-1EFB-E17B687B98E9}"/>
              </a:ext>
            </a:extLst>
          </p:cNvPr>
          <p:cNvSpPr>
            <a:spLocks noGrp="1"/>
          </p:cNvSpPr>
          <p:nvPr>
            <p:ph type="dt" sz="half" idx="10"/>
          </p:nvPr>
        </p:nvSpPr>
        <p:spPr/>
        <p:txBody>
          <a:bodyPr/>
          <a:lstStyle/>
          <a:p>
            <a:fld id="{1F1FB5D9-B905-6E4B-AE1A-F6788868F974}" type="datetime1">
              <a:rPr lang="en-MY" smtClean="0"/>
              <a:t>22/3/2024</a:t>
            </a:fld>
            <a:endParaRPr lang="en-US"/>
          </a:p>
        </p:txBody>
      </p:sp>
      <p:sp>
        <p:nvSpPr>
          <p:cNvPr id="5" name="Footer Placeholder 4">
            <a:extLst>
              <a:ext uri="{FF2B5EF4-FFF2-40B4-BE49-F238E27FC236}">
                <a16:creationId xmlns:a16="http://schemas.microsoft.com/office/drawing/2014/main" id="{29E2107A-9C3D-90C7-FA57-95BD6A2CB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1CE3B-C1D4-82F5-57AF-67E9BA1668D0}"/>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11219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BF16-E763-1221-471E-3E1A4F92C3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0C39E2-094C-89B0-8400-020F7A7A36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65A29F6-9B09-2B08-0D89-52C71B03B3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7C8497D-60B3-142D-945E-F128A72B3BB2}"/>
              </a:ext>
            </a:extLst>
          </p:cNvPr>
          <p:cNvSpPr>
            <a:spLocks noGrp="1"/>
          </p:cNvSpPr>
          <p:nvPr>
            <p:ph type="dt" sz="half" idx="10"/>
          </p:nvPr>
        </p:nvSpPr>
        <p:spPr/>
        <p:txBody>
          <a:bodyPr/>
          <a:lstStyle/>
          <a:p>
            <a:fld id="{EA1E5FB7-96BA-1A41-991B-03F500C3500C}" type="datetime1">
              <a:rPr lang="en-MY" smtClean="0"/>
              <a:t>22/3/2024</a:t>
            </a:fld>
            <a:endParaRPr lang="en-US"/>
          </a:p>
        </p:txBody>
      </p:sp>
      <p:sp>
        <p:nvSpPr>
          <p:cNvPr id="6" name="Footer Placeholder 5">
            <a:extLst>
              <a:ext uri="{FF2B5EF4-FFF2-40B4-BE49-F238E27FC236}">
                <a16:creationId xmlns:a16="http://schemas.microsoft.com/office/drawing/2014/main" id="{3186951B-A9FD-7452-16BE-58423C379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EE046-F0B7-2504-481E-6B4ED6BBEE99}"/>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166776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EAC3-D146-75DF-441F-7B3F719BA5B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BFEEE3-5028-EF9F-3A6F-9FF5C8E55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BF9190-639F-1DB9-E7B3-187656907BF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E211CAA-5316-523D-67C3-3D74B9D34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E68087-D90C-4805-6E57-9C8B683304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014F08B-16C6-C091-5303-C67BACD80A3F}"/>
              </a:ext>
            </a:extLst>
          </p:cNvPr>
          <p:cNvSpPr>
            <a:spLocks noGrp="1"/>
          </p:cNvSpPr>
          <p:nvPr>
            <p:ph type="dt" sz="half" idx="10"/>
          </p:nvPr>
        </p:nvSpPr>
        <p:spPr/>
        <p:txBody>
          <a:bodyPr/>
          <a:lstStyle/>
          <a:p>
            <a:fld id="{32368AA9-95F5-8F41-BEBE-E9C96302A193}" type="datetime1">
              <a:rPr lang="en-MY" smtClean="0"/>
              <a:t>22/3/2024</a:t>
            </a:fld>
            <a:endParaRPr lang="en-US"/>
          </a:p>
        </p:txBody>
      </p:sp>
      <p:sp>
        <p:nvSpPr>
          <p:cNvPr id="8" name="Footer Placeholder 7">
            <a:extLst>
              <a:ext uri="{FF2B5EF4-FFF2-40B4-BE49-F238E27FC236}">
                <a16:creationId xmlns:a16="http://schemas.microsoft.com/office/drawing/2014/main" id="{BBFF7681-C87A-D217-3D11-FA8C17C1A0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070C77-315F-9306-5724-3BC4FFEBB90E}"/>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84038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25BC-1A9F-938F-025A-71BDAAD4E78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415A812-4ACC-68CB-9CFC-FB04CE8B8463}"/>
              </a:ext>
            </a:extLst>
          </p:cNvPr>
          <p:cNvSpPr>
            <a:spLocks noGrp="1"/>
          </p:cNvSpPr>
          <p:nvPr>
            <p:ph type="dt" sz="half" idx="10"/>
          </p:nvPr>
        </p:nvSpPr>
        <p:spPr/>
        <p:txBody>
          <a:bodyPr/>
          <a:lstStyle/>
          <a:p>
            <a:fld id="{80500D2A-26A3-B249-BC2A-9B4BE9464361}" type="datetime1">
              <a:rPr lang="en-MY" smtClean="0"/>
              <a:t>22/3/2024</a:t>
            </a:fld>
            <a:endParaRPr lang="en-US"/>
          </a:p>
        </p:txBody>
      </p:sp>
      <p:sp>
        <p:nvSpPr>
          <p:cNvPr id="4" name="Footer Placeholder 3">
            <a:extLst>
              <a:ext uri="{FF2B5EF4-FFF2-40B4-BE49-F238E27FC236}">
                <a16:creationId xmlns:a16="http://schemas.microsoft.com/office/drawing/2014/main" id="{8182ED25-8B8F-AD43-F94C-5CE3FF98D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5598F-91B0-8E1A-242D-B3D5FB25F00B}"/>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09370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2EC2E-B5B5-1A1E-FF12-9675D7003F45}"/>
              </a:ext>
            </a:extLst>
          </p:cNvPr>
          <p:cNvSpPr>
            <a:spLocks noGrp="1"/>
          </p:cNvSpPr>
          <p:nvPr>
            <p:ph type="dt" sz="half" idx="10"/>
          </p:nvPr>
        </p:nvSpPr>
        <p:spPr/>
        <p:txBody>
          <a:bodyPr/>
          <a:lstStyle/>
          <a:p>
            <a:fld id="{E856614B-4108-4D4A-A796-97E0CB9C1977}" type="datetime1">
              <a:rPr lang="en-MY" smtClean="0"/>
              <a:t>22/3/2024</a:t>
            </a:fld>
            <a:endParaRPr lang="en-US"/>
          </a:p>
        </p:txBody>
      </p:sp>
      <p:sp>
        <p:nvSpPr>
          <p:cNvPr id="3" name="Footer Placeholder 2">
            <a:extLst>
              <a:ext uri="{FF2B5EF4-FFF2-40B4-BE49-F238E27FC236}">
                <a16:creationId xmlns:a16="http://schemas.microsoft.com/office/drawing/2014/main" id="{A72F81E2-BB3B-C552-5AB0-3B3DF18D9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D53603-2693-E020-6D7B-138785D62BEC}"/>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168568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94C0-EE37-10C1-7374-43705F5A29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B5F924-88B9-256B-C741-2C523B562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6D2688-2008-B742-6388-DD693F181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0BA57F-276C-CF5E-5D4E-C6030E73F5C7}"/>
              </a:ext>
            </a:extLst>
          </p:cNvPr>
          <p:cNvSpPr>
            <a:spLocks noGrp="1"/>
          </p:cNvSpPr>
          <p:nvPr>
            <p:ph type="dt" sz="half" idx="10"/>
          </p:nvPr>
        </p:nvSpPr>
        <p:spPr/>
        <p:txBody>
          <a:bodyPr/>
          <a:lstStyle/>
          <a:p>
            <a:fld id="{63D06F8A-8BCF-D143-B6B2-5F810606A215}" type="datetime1">
              <a:rPr lang="en-MY" smtClean="0"/>
              <a:t>22/3/2024</a:t>
            </a:fld>
            <a:endParaRPr lang="en-US"/>
          </a:p>
        </p:txBody>
      </p:sp>
      <p:sp>
        <p:nvSpPr>
          <p:cNvPr id="6" name="Footer Placeholder 5">
            <a:extLst>
              <a:ext uri="{FF2B5EF4-FFF2-40B4-BE49-F238E27FC236}">
                <a16:creationId xmlns:a16="http://schemas.microsoft.com/office/drawing/2014/main" id="{1B1313B2-6891-5EB4-39FB-DD710EEDF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7E699-8E96-46C0-2E0D-6D8363ADB347}"/>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81670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EC8D-6817-D0D4-CC86-25551D9494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484ADC-9128-0ADC-C197-10CCDA986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260E1-EC6A-700F-71B6-823F6A7CC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87335E-00D6-FE22-3335-4F618E9AC3A1}"/>
              </a:ext>
            </a:extLst>
          </p:cNvPr>
          <p:cNvSpPr>
            <a:spLocks noGrp="1"/>
          </p:cNvSpPr>
          <p:nvPr>
            <p:ph type="dt" sz="half" idx="10"/>
          </p:nvPr>
        </p:nvSpPr>
        <p:spPr/>
        <p:txBody>
          <a:bodyPr/>
          <a:lstStyle/>
          <a:p>
            <a:fld id="{51B510F5-F66C-D242-A6B1-6B560780126B}" type="datetime1">
              <a:rPr lang="en-MY" smtClean="0"/>
              <a:t>22/3/2024</a:t>
            </a:fld>
            <a:endParaRPr lang="en-US"/>
          </a:p>
        </p:txBody>
      </p:sp>
      <p:sp>
        <p:nvSpPr>
          <p:cNvPr id="6" name="Footer Placeholder 5">
            <a:extLst>
              <a:ext uri="{FF2B5EF4-FFF2-40B4-BE49-F238E27FC236}">
                <a16:creationId xmlns:a16="http://schemas.microsoft.com/office/drawing/2014/main" id="{1F5E11FF-689B-A53A-FE2C-DCC8327BF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F031-9FC8-55A5-1B40-F90975EF6635}"/>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95698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asted-movie.png" descr="pasted-movie.png">
            <a:extLst>
              <a:ext uri="{FF2B5EF4-FFF2-40B4-BE49-F238E27FC236}">
                <a16:creationId xmlns:a16="http://schemas.microsoft.com/office/drawing/2014/main" id="{511F938B-4665-B604-953E-3A3EF24B4F58}"/>
              </a:ext>
            </a:extLst>
          </p:cNvPr>
          <p:cNvPicPr>
            <a:picLocks noChangeAspect="1"/>
          </p:cNvPicPr>
          <p:nvPr userDrawn="1"/>
        </p:nvPicPr>
        <p:blipFill>
          <a:blip r:embed="rId13"/>
          <a:stretch>
            <a:fillRect/>
          </a:stretch>
        </p:blipFill>
        <p:spPr>
          <a:xfrm>
            <a:off x="10221770" y="113153"/>
            <a:ext cx="1823085" cy="503943"/>
          </a:xfrm>
          <a:prstGeom prst="rect">
            <a:avLst/>
          </a:prstGeom>
          <a:ln w="12700">
            <a:miter lim="400000"/>
          </a:ln>
        </p:spPr>
      </p:pic>
      <p:sp>
        <p:nvSpPr>
          <p:cNvPr id="2" name="Title Placeholder 1">
            <a:extLst>
              <a:ext uri="{FF2B5EF4-FFF2-40B4-BE49-F238E27FC236}">
                <a16:creationId xmlns:a16="http://schemas.microsoft.com/office/drawing/2014/main" id="{B548A495-71AF-06A8-708F-A81149B06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8F5A83-8658-532D-362B-A31578E8C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56D1CF-B504-1C6D-7B78-92EA52D5D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037FDC-C959-D34A-B938-199E8760A89C}" type="datetime1">
              <a:rPr lang="en-MY" smtClean="0"/>
              <a:t>22/3/2024</a:t>
            </a:fld>
            <a:endParaRPr lang="en-US"/>
          </a:p>
        </p:txBody>
      </p:sp>
      <p:sp>
        <p:nvSpPr>
          <p:cNvPr id="5" name="Footer Placeholder 4">
            <a:extLst>
              <a:ext uri="{FF2B5EF4-FFF2-40B4-BE49-F238E27FC236}">
                <a16:creationId xmlns:a16="http://schemas.microsoft.com/office/drawing/2014/main" id="{62DDE376-6813-B0A7-A9B0-5986B06A2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98FD349-EEB0-1918-650A-EC7E7C38C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9359E6-D05C-9546-AA79-5323DC3F04EC}" type="slidenum">
              <a:rPr lang="en-US" smtClean="0"/>
              <a:t>‹#›</a:t>
            </a:fld>
            <a:endParaRPr lang="en-US"/>
          </a:p>
        </p:txBody>
      </p:sp>
    </p:spTree>
    <p:extLst>
      <p:ext uri="{BB962C8B-B14F-4D97-AF65-F5344CB8AC3E}">
        <p14:creationId xmlns:p14="http://schemas.microsoft.com/office/powerpoint/2010/main" val="358860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ortunebusinessinsights.com/food-flavors-market-102745"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fortunebusinessinsights.com/food-flavors-market-10274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6wresearch.com/industry-report/malaysia-food-flavors-market"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miresearch.com/report/food-flavors-market/"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6wresearch.com/industry-report/malaysia-food-flavors-market" TargetMode="External"/><Relationship Id="rId2" Type="http://schemas.openxmlformats.org/officeDocument/2006/relationships/hyperlink" Target="https://www.fortunebusinessinsights.com/food-flavors-market-102745" TargetMode="External"/><Relationship Id="rId1" Type="http://schemas.openxmlformats.org/officeDocument/2006/relationships/slideLayout" Target="../slideLayouts/slideLayout2.xml"/><Relationship Id="rId4" Type="http://schemas.openxmlformats.org/officeDocument/2006/relationships/hyperlink" Target="https://www.gmiresearch.com/report/food-flavors-mark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9D20-FD96-0C97-BD61-BCF26509AA30}"/>
              </a:ext>
            </a:extLst>
          </p:cNvPr>
          <p:cNvSpPr>
            <a:spLocks noGrp="1"/>
          </p:cNvSpPr>
          <p:nvPr>
            <p:ph type="ctrTitle"/>
          </p:nvPr>
        </p:nvSpPr>
        <p:spPr/>
        <p:txBody>
          <a:bodyPr/>
          <a:lstStyle/>
          <a:p>
            <a:r>
              <a:rPr lang="en-US" dirty="0"/>
              <a:t>FOOD FLAVOUR TREND ANALYSIS</a:t>
            </a:r>
          </a:p>
        </p:txBody>
      </p:sp>
      <p:sp>
        <p:nvSpPr>
          <p:cNvPr id="3" name="Subtitle 2">
            <a:extLst>
              <a:ext uri="{FF2B5EF4-FFF2-40B4-BE49-F238E27FC236}">
                <a16:creationId xmlns:a16="http://schemas.microsoft.com/office/drawing/2014/main" id="{D0B80070-E316-C50E-F422-6E11B85F613B}"/>
              </a:ext>
            </a:extLst>
          </p:cNvPr>
          <p:cNvSpPr>
            <a:spLocks noGrp="1"/>
          </p:cNvSpPr>
          <p:nvPr>
            <p:ph type="subTitle" idx="1"/>
          </p:nvPr>
        </p:nvSpPr>
        <p:spPr/>
        <p:txBody>
          <a:bodyPr/>
          <a:lstStyle/>
          <a:p>
            <a:r>
              <a:rPr lang="en-US" dirty="0"/>
              <a:t>Alexandria Low</a:t>
            </a:r>
          </a:p>
        </p:txBody>
      </p:sp>
    </p:spTree>
    <p:extLst>
      <p:ext uri="{BB962C8B-B14F-4D97-AF65-F5344CB8AC3E}">
        <p14:creationId xmlns:p14="http://schemas.microsoft.com/office/powerpoint/2010/main" val="243932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FINDINGS</a:t>
            </a:r>
          </a:p>
        </p:txBody>
      </p:sp>
      <p:sp>
        <p:nvSpPr>
          <p:cNvPr id="4" name="Slide Number Placeholder 3">
            <a:extLst>
              <a:ext uri="{FF2B5EF4-FFF2-40B4-BE49-F238E27FC236}">
                <a16:creationId xmlns:a16="http://schemas.microsoft.com/office/drawing/2014/main" id="{9C1AAC50-AEA1-4BF1-6873-E7CD1DD4734C}"/>
              </a:ext>
            </a:extLst>
          </p:cNvPr>
          <p:cNvSpPr>
            <a:spLocks noGrp="1"/>
          </p:cNvSpPr>
          <p:nvPr>
            <p:ph type="sldNum" sz="quarter" idx="12"/>
          </p:nvPr>
        </p:nvSpPr>
        <p:spPr/>
        <p:txBody>
          <a:bodyPr/>
          <a:lstStyle/>
          <a:p>
            <a:fld id="{D79359E6-D05C-9546-AA79-5323DC3F04EC}" type="slidenum">
              <a:rPr lang="en-US" smtClean="0"/>
              <a:t>10</a:t>
            </a:fld>
            <a:endParaRPr lang="en-US"/>
          </a:p>
        </p:txBody>
      </p:sp>
      <p:sp>
        <p:nvSpPr>
          <p:cNvPr id="3" name="TextBox 2">
            <a:extLst>
              <a:ext uri="{FF2B5EF4-FFF2-40B4-BE49-F238E27FC236}">
                <a16:creationId xmlns:a16="http://schemas.microsoft.com/office/drawing/2014/main" id="{19FA928A-D1A9-6236-9A4B-7CF7B852147F}"/>
              </a:ext>
            </a:extLst>
          </p:cNvPr>
          <p:cNvSpPr txBox="1"/>
          <p:nvPr/>
        </p:nvSpPr>
        <p:spPr>
          <a:xfrm>
            <a:off x="3351621" y="3751194"/>
            <a:ext cx="5929445" cy="523220"/>
          </a:xfrm>
          <a:prstGeom prst="rect">
            <a:avLst/>
          </a:prstGeom>
          <a:noFill/>
        </p:spPr>
        <p:txBody>
          <a:bodyPr wrap="square">
            <a:spAutoFit/>
          </a:bodyPr>
          <a:lstStyle/>
          <a:p>
            <a:r>
              <a:rPr lang="en-MY" sz="2800" b="1" dirty="0"/>
              <a:t>THE MOST POPULAR CUISINES</a:t>
            </a:r>
          </a:p>
        </p:txBody>
      </p:sp>
      <p:sp>
        <p:nvSpPr>
          <p:cNvPr id="10" name="TextBox 9">
            <a:extLst>
              <a:ext uri="{FF2B5EF4-FFF2-40B4-BE49-F238E27FC236}">
                <a16:creationId xmlns:a16="http://schemas.microsoft.com/office/drawing/2014/main" id="{E22C9D64-32C1-9845-377E-F35CE7047F47}"/>
              </a:ext>
            </a:extLst>
          </p:cNvPr>
          <p:cNvSpPr txBox="1"/>
          <p:nvPr/>
        </p:nvSpPr>
        <p:spPr>
          <a:xfrm>
            <a:off x="3085509" y="2080129"/>
            <a:ext cx="6058491" cy="523220"/>
          </a:xfrm>
          <a:prstGeom prst="rect">
            <a:avLst/>
          </a:prstGeom>
          <a:noFill/>
        </p:spPr>
        <p:txBody>
          <a:bodyPr wrap="square">
            <a:spAutoFit/>
          </a:bodyPr>
          <a:lstStyle/>
          <a:p>
            <a:r>
              <a:rPr lang="en-MY" sz="2800" b="1" dirty="0"/>
              <a:t>THE MOST POPULAR INGREDIENTS</a:t>
            </a:r>
          </a:p>
        </p:txBody>
      </p:sp>
      <p:pic>
        <p:nvPicPr>
          <p:cNvPr id="13" name="Graphic 12" descr="Add">
            <a:extLst>
              <a:ext uri="{FF2B5EF4-FFF2-40B4-BE49-F238E27FC236}">
                <a16:creationId xmlns:a16="http://schemas.microsoft.com/office/drawing/2014/main" id="{4CF0F0AC-DE5E-4ED9-AC38-06C4AAD6CE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0354" y="2707482"/>
            <a:ext cx="914400" cy="914400"/>
          </a:xfrm>
          <a:prstGeom prst="rect">
            <a:avLst/>
          </a:prstGeom>
        </p:spPr>
      </p:pic>
      <p:sp>
        <p:nvSpPr>
          <p:cNvPr id="14" name="TextBox 13">
            <a:extLst>
              <a:ext uri="{FF2B5EF4-FFF2-40B4-BE49-F238E27FC236}">
                <a16:creationId xmlns:a16="http://schemas.microsoft.com/office/drawing/2014/main" id="{32FD0E12-2CB5-A08A-4786-644802166DD3}"/>
              </a:ext>
            </a:extLst>
          </p:cNvPr>
          <p:cNvSpPr txBox="1"/>
          <p:nvPr/>
        </p:nvSpPr>
        <p:spPr>
          <a:xfrm>
            <a:off x="3351621" y="5420778"/>
            <a:ext cx="5625353" cy="523220"/>
          </a:xfrm>
          <a:prstGeom prst="rect">
            <a:avLst/>
          </a:prstGeom>
          <a:noFill/>
        </p:spPr>
        <p:txBody>
          <a:bodyPr wrap="square">
            <a:spAutoFit/>
          </a:bodyPr>
          <a:lstStyle/>
          <a:p>
            <a:r>
              <a:rPr lang="en-MY" sz="2800" b="1" dirty="0"/>
              <a:t>ENDLESS FLAVOUR POSIBILITIES</a:t>
            </a:r>
          </a:p>
        </p:txBody>
      </p:sp>
      <p:pic>
        <p:nvPicPr>
          <p:cNvPr id="18" name="Graphic 17" descr="Repeat">
            <a:extLst>
              <a:ext uri="{FF2B5EF4-FFF2-40B4-BE49-F238E27FC236}">
                <a16:creationId xmlns:a16="http://schemas.microsoft.com/office/drawing/2014/main" id="{3C13D75F-611A-9C4E-5115-4D0AB89044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6974" y="5225188"/>
            <a:ext cx="914400" cy="914400"/>
          </a:xfrm>
          <a:prstGeom prst="rect">
            <a:avLst/>
          </a:prstGeom>
        </p:spPr>
      </p:pic>
      <p:pic>
        <p:nvPicPr>
          <p:cNvPr id="20" name="Graphic 19" descr="Pause">
            <a:extLst>
              <a:ext uri="{FF2B5EF4-FFF2-40B4-BE49-F238E27FC236}">
                <a16:creationId xmlns:a16="http://schemas.microsoft.com/office/drawing/2014/main" id="{C6D60722-C7AA-BEE2-A399-8C619E8587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5200354" y="4419193"/>
            <a:ext cx="914400" cy="914400"/>
          </a:xfrm>
          <a:prstGeom prst="rect">
            <a:avLst/>
          </a:prstGeom>
        </p:spPr>
      </p:pic>
    </p:spTree>
    <p:extLst>
      <p:ext uri="{BB962C8B-B14F-4D97-AF65-F5344CB8AC3E}">
        <p14:creationId xmlns:p14="http://schemas.microsoft.com/office/powerpoint/2010/main" val="225791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WHAT’S NEXT?</a:t>
            </a:r>
          </a:p>
        </p:txBody>
      </p:sp>
      <p:sp>
        <p:nvSpPr>
          <p:cNvPr id="4" name="Slide Number Placeholder 3">
            <a:extLst>
              <a:ext uri="{FF2B5EF4-FFF2-40B4-BE49-F238E27FC236}">
                <a16:creationId xmlns:a16="http://schemas.microsoft.com/office/drawing/2014/main" id="{9C1AAC50-AEA1-4BF1-6873-E7CD1DD4734C}"/>
              </a:ext>
            </a:extLst>
          </p:cNvPr>
          <p:cNvSpPr>
            <a:spLocks noGrp="1"/>
          </p:cNvSpPr>
          <p:nvPr>
            <p:ph type="sldNum" sz="quarter" idx="12"/>
          </p:nvPr>
        </p:nvSpPr>
        <p:spPr/>
        <p:txBody>
          <a:bodyPr/>
          <a:lstStyle/>
          <a:p>
            <a:fld id="{D79359E6-D05C-9546-AA79-5323DC3F04EC}" type="slidenum">
              <a:rPr lang="en-US" smtClean="0"/>
              <a:t>11</a:t>
            </a:fld>
            <a:endParaRPr lang="en-US"/>
          </a:p>
        </p:txBody>
      </p:sp>
      <p:sp>
        <p:nvSpPr>
          <p:cNvPr id="3" name="TextBox 2">
            <a:extLst>
              <a:ext uri="{FF2B5EF4-FFF2-40B4-BE49-F238E27FC236}">
                <a16:creationId xmlns:a16="http://schemas.microsoft.com/office/drawing/2014/main" id="{B34E7BA8-D994-2159-EAFA-B00E48CA59A8}"/>
              </a:ext>
            </a:extLst>
          </p:cNvPr>
          <p:cNvSpPr txBox="1"/>
          <p:nvPr/>
        </p:nvSpPr>
        <p:spPr>
          <a:xfrm>
            <a:off x="838200" y="1672048"/>
            <a:ext cx="11022106" cy="954107"/>
          </a:xfrm>
          <a:prstGeom prst="rect">
            <a:avLst/>
          </a:prstGeom>
          <a:noFill/>
        </p:spPr>
        <p:txBody>
          <a:bodyPr wrap="square">
            <a:spAutoFit/>
          </a:bodyPr>
          <a:lstStyle/>
          <a:p>
            <a:r>
              <a:rPr lang="en-MY" sz="2800" b="1" dirty="0"/>
              <a:t>Our findings will be summarized and disseminated to the relevant department heads for further action. </a:t>
            </a:r>
          </a:p>
        </p:txBody>
      </p:sp>
      <p:sp>
        <p:nvSpPr>
          <p:cNvPr id="5" name="TextBox 4">
            <a:extLst>
              <a:ext uri="{FF2B5EF4-FFF2-40B4-BE49-F238E27FC236}">
                <a16:creationId xmlns:a16="http://schemas.microsoft.com/office/drawing/2014/main" id="{FA77CDB0-516B-4820-1954-17ACBF8A15BC}"/>
              </a:ext>
            </a:extLst>
          </p:cNvPr>
          <p:cNvSpPr txBox="1"/>
          <p:nvPr/>
        </p:nvSpPr>
        <p:spPr>
          <a:xfrm>
            <a:off x="838200" y="2775528"/>
            <a:ext cx="11022106" cy="1384995"/>
          </a:xfrm>
          <a:prstGeom prst="rect">
            <a:avLst/>
          </a:prstGeom>
          <a:noFill/>
        </p:spPr>
        <p:txBody>
          <a:bodyPr wrap="square">
            <a:spAutoFit/>
          </a:bodyPr>
          <a:lstStyle/>
          <a:p>
            <a:r>
              <a:rPr lang="en-MY" sz="2800" b="1" dirty="0"/>
              <a:t>Product Development Dept : </a:t>
            </a:r>
          </a:p>
          <a:p>
            <a:r>
              <a:rPr lang="en-MY" sz="2800" dirty="0"/>
              <a:t>Start R&amp;D with these ingredients and cuisine influences identified to create new flavoured products</a:t>
            </a:r>
          </a:p>
        </p:txBody>
      </p:sp>
      <p:pic>
        <p:nvPicPr>
          <p:cNvPr id="11" name="Graphic 10" descr="Fireworks">
            <a:extLst>
              <a:ext uri="{FF2B5EF4-FFF2-40B4-BE49-F238E27FC236}">
                <a16:creationId xmlns:a16="http://schemas.microsoft.com/office/drawing/2014/main" id="{D45C06A2-5426-3A31-AE55-12801AD1D1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90447" y="4447552"/>
            <a:ext cx="914400" cy="914400"/>
          </a:xfrm>
          <a:prstGeom prst="rect">
            <a:avLst/>
          </a:prstGeom>
        </p:spPr>
      </p:pic>
      <p:sp>
        <p:nvSpPr>
          <p:cNvPr id="12" name="TextBox 11">
            <a:extLst>
              <a:ext uri="{FF2B5EF4-FFF2-40B4-BE49-F238E27FC236}">
                <a16:creationId xmlns:a16="http://schemas.microsoft.com/office/drawing/2014/main" id="{5D79CBF6-5D72-DCC0-384C-13EE9969A6F8}"/>
              </a:ext>
            </a:extLst>
          </p:cNvPr>
          <p:cNvSpPr txBox="1"/>
          <p:nvPr/>
        </p:nvSpPr>
        <p:spPr>
          <a:xfrm>
            <a:off x="3632535" y="4904752"/>
            <a:ext cx="4359441" cy="523220"/>
          </a:xfrm>
          <a:prstGeom prst="rect">
            <a:avLst/>
          </a:prstGeom>
          <a:noFill/>
        </p:spPr>
        <p:txBody>
          <a:bodyPr wrap="square">
            <a:spAutoFit/>
          </a:bodyPr>
          <a:lstStyle/>
          <a:p>
            <a:r>
              <a:rPr lang="en-MY" sz="2800" dirty="0">
                <a:solidFill>
                  <a:srgbClr val="00B050"/>
                </a:solidFill>
              </a:rPr>
              <a:t>MAKE THE MAGIC HAPPEN</a:t>
            </a:r>
          </a:p>
        </p:txBody>
      </p:sp>
      <p:pic>
        <p:nvPicPr>
          <p:cNvPr id="13" name="Graphic 12" descr="Fireworks">
            <a:extLst>
              <a:ext uri="{FF2B5EF4-FFF2-40B4-BE49-F238E27FC236}">
                <a16:creationId xmlns:a16="http://schemas.microsoft.com/office/drawing/2014/main" id="{3A0EB3AE-CED9-CB66-BC2A-AC514F8EC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62514" y="4513572"/>
            <a:ext cx="914400" cy="914400"/>
          </a:xfrm>
          <a:prstGeom prst="rect">
            <a:avLst/>
          </a:prstGeom>
        </p:spPr>
      </p:pic>
      <p:pic>
        <p:nvPicPr>
          <p:cNvPr id="14" name="Graphic 13" descr="Fireworks">
            <a:extLst>
              <a:ext uri="{FF2B5EF4-FFF2-40B4-BE49-F238E27FC236}">
                <a16:creationId xmlns:a16="http://schemas.microsoft.com/office/drawing/2014/main" id="{D726E115-89E6-BDFF-3A2A-24B3B6BC52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23483" y="5289423"/>
            <a:ext cx="914400" cy="914400"/>
          </a:xfrm>
          <a:prstGeom prst="rect">
            <a:avLst/>
          </a:prstGeom>
        </p:spPr>
      </p:pic>
      <p:pic>
        <p:nvPicPr>
          <p:cNvPr id="15" name="Graphic 14" descr="Fireworks">
            <a:extLst>
              <a:ext uri="{FF2B5EF4-FFF2-40B4-BE49-F238E27FC236}">
                <a16:creationId xmlns:a16="http://schemas.microsoft.com/office/drawing/2014/main" id="{3B1D7EB2-EBEC-5F2E-6C70-73E23F836B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76864" y="5289423"/>
            <a:ext cx="914400" cy="914400"/>
          </a:xfrm>
          <a:prstGeom prst="rect">
            <a:avLst/>
          </a:prstGeom>
        </p:spPr>
      </p:pic>
    </p:spTree>
    <p:extLst>
      <p:ext uri="{BB962C8B-B14F-4D97-AF65-F5344CB8AC3E}">
        <p14:creationId xmlns:p14="http://schemas.microsoft.com/office/powerpoint/2010/main" val="285131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12</a:t>
            </a:fld>
            <a:endParaRPr lang="en-US"/>
          </a:p>
        </p:txBody>
      </p:sp>
      <p:pic>
        <p:nvPicPr>
          <p:cNvPr id="7" name="Picture 6">
            <a:extLst>
              <a:ext uri="{FF2B5EF4-FFF2-40B4-BE49-F238E27FC236}">
                <a16:creationId xmlns:a16="http://schemas.microsoft.com/office/drawing/2014/main" id="{E1A0FD19-34CE-DF15-DB8F-0DF562060FEF}"/>
              </a:ext>
            </a:extLst>
          </p:cNvPr>
          <p:cNvPicPr>
            <a:picLocks noChangeAspect="1"/>
          </p:cNvPicPr>
          <p:nvPr/>
        </p:nvPicPr>
        <p:blipFill>
          <a:blip r:embed="rId2"/>
          <a:stretch>
            <a:fillRect/>
          </a:stretch>
        </p:blipFill>
        <p:spPr>
          <a:xfrm>
            <a:off x="588454" y="1351242"/>
            <a:ext cx="8994816" cy="4287051"/>
          </a:xfrm>
          <a:prstGeom prst="rect">
            <a:avLst/>
          </a:prstGeom>
        </p:spPr>
      </p:pic>
      <p:sp>
        <p:nvSpPr>
          <p:cNvPr id="8" name="TextBox 7">
            <a:extLst>
              <a:ext uri="{FF2B5EF4-FFF2-40B4-BE49-F238E27FC236}">
                <a16:creationId xmlns:a16="http://schemas.microsoft.com/office/drawing/2014/main" id="{A082F64D-90E0-2123-BB5D-E636EE46FB2D}"/>
              </a:ext>
            </a:extLst>
          </p:cNvPr>
          <p:cNvSpPr txBox="1"/>
          <p:nvPr/>
        </p:nvSpPr>
        <p:spPr>
          <a:xfrm>
            <a:off x="1201271" y="5987018"/>
            <a:ext cx="9000565" cy="369332"/>
          </a:xfrm>
          <a:prstGeom prst="rect">
            <a:avLst/>
          </a:prstGeom>
          <a:noFill/>
        </p:spPr>
        <p:txBody>
          <a:bodyPr wrap="square">
            <a:spAutoFit/>
          </a:bodyPr>
          <a:lstStyle/>
          <a:p>
            <a:r>
              <a:rPr lang="en-US" dirty="0">
                <a:hlinkClick r:id="rId3"/>
              </a:rPr>
              <a:t>Food Flavors Market Size, Global Share, Forecast, 2032 (fortunebusinessinsights.com)</a:t>
            </a:r>
            <a:endParaRPr lang="en-MY" dirty="0"/>
          </a:p>
        </p:txBody>
      </p:sp>
    </p:spTree>
    <p:extLst>
      <p:ext uri="{BB962C8B-B14F-4D97-AF65-F5344CB8AC3E}">
        <p14:creationId xmlns:p14="http://schemas.microsoft.com/office/powerpoint/2010/main" val="149789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13</a:t>
            </a:fld>
            <a:endParaRPr lang="en-US"/>
          </a:p>
        </p:txBody>
      </p:sp>
      <p:sp>
        <p:nvSpPr>
          <p:cNvPr id="8" name="TextBox 7">
            <a:extLst>
              <a:ext uri="{FF2B5EF4-FFF2-40B4-BE49-F238E27FC236}">
                <a16:creationId xmlns:a16="http://schemas.microsoft.com/office/drawing/2014/main" id="{A082F64D-90E0-2123-BB5D-E636EE46FB2D}"/>
              </a:ext>
            </a:extLst>
          </p:cNvPr>
          <p:cNvSpPr txBox="1"/>
          <p:nvPr/>
        </p:nvSpPr>
        <p:spPr>
          <a:xfrm>
            <a:off x="1201271" y="5987018"/>
            <a:ext cx="9000565" cy="369332"/>
          </a:xfrm>
          <a:prstGeom prst="rect">
            <a:avLst/>
          </a:prstGeom>
          <a:noFill/>
        </p:spPr>
        <p:txBody>
          <a:bodyPr wrap="square">
            <a:spAutoFit/>
          </a:bodyPr>
          <a:lstStyle/>
          <a:p>
            <a:r>
              <a:rPr lang="en-US" dirty="0">
                <a:hlinkClick r:id="rId2"/>
              </a:rPr>
              <a:t>Food Flavors Market Size, Global Share, Forecast, 2032 (fortunebusinessinsights.com)</a:t>
            </a:r>
            <a:endParaRPr lang="en-MY" dirty="0"/>
          </a:p>
        </p:txBody>
      </p:sp>
      <p:pic>
        <p:nvPicPr>
          <p:cNvPr id="3" name="Picture 2">
            <a:extLst>
              <a:ext uri="{FF2B5EF4-FFF2-40B4-BE49-F238E27FC236}">
                <a16:creationId xmlns:a16="http://schemas.microsoft.com/office/drawing/2014/main" id="{85B6B7D9-2969-632A-1569-233767F1A831}"/>
              </a:ext>
            </a:extLst>
          </p:cNvPr>
          <p:cNvPicPr>
            <a:picLocks noChangeAspect="1"/>
          </p:cNvPicPr>
          <p:nvPr/>
        </p:nvPicPr>
        <p:blipFill>
          <a:blip r:embed="rId3"/>
          <a:stretch>
            <a:fillRect/>
          </a:stretch>
        </p:blipFill>
        <p:spPr>
          <a:xfrm>
            <a:off x="838200" y="1308821"/>
            <a:ext cx="10515600" cy="4493531"/>
          </a:xfrm>
          <a:prstGeom prst="rect">
            <a:avLst/>
          </a:prstGeom>
        </p:spPr>
      </p:pic>
    </p:spTree>
    <p:extLst>
      <p:ext uri="{BB962C8B-B14F-4D97-AF65-F5344CB8AC3E}">
        <p14:creationId xmlns:p14="http://schemas.microsoft.com/office/powerpoint/2010/main" val="291536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14</a:t>
            </a:fld>
            <a:endParaRPr lang="en-US"/>
          </a:p>
        </p:txBody>
      </p:sp>
      <p:pic>
        <p:nvPicPr>
          <p:cNvPr id="3" name="Picture 2">
            <a:extLst>
              <a:ext uri="{FF2B5EF4-FFF2-40B4-BE49-F238E27FC236}">
                <a16:creationId xmlns:a16="http://schemas.microsoft.com/office/drawing/2014/main" id="{060B641F-63FB-5A5D-3EF8-F2621CC1BD10}"/>
              </a:ext>
            </a:extLst>
          </p:cNvPr>
          <p:cNvPicPr>
            <a:picLocks noChangeAspect="1"/>
          </p:cNvPicPr>
          <p:nvPr/>
        </p:nvPicPr>
        <p:blipFill>
          <a:blip r:embed="rId2"/>
          <a:stretch>
            <a:fillRect/>
          </a:stretch>
        </p:blipFill>
        <p:spPr>
          <a:xfrm>
            <a:off x="735106" y="1412051"/>
            <a:ext cx="9696856" cy="4509665"/>
          </a:xfrm>
          <a:prstGeom prst="rect">
            <a:avLst/>
          </a:prstGeom>
        </p:spPr>
      </p:pic>
      <p:sp>
        <p:nvSpPr>
          <p:cNvPr id="5" name="TextBox 4">
            <a:extLst>
              <a:ext uri="{FF2B5EF4-FFF2-40B4-BE49-F238E27FC236}">
                <a16:creationId xmlns:a16="http://schemas.microsoft.com/office/drawing/2014/main" id="{C70DEAAF-8264-56F5-2788-5350C1403878}"/>
              </a:ext>
            </a:extLst>
          </p:cNvPr>
          <p:cNvSpPr txBox="1"/>
          <p:nvPr/>
        </p:nvSpPr>
        <p:spPr>
          <a:xfrm>
            <a:off x="1237128" y="5954367"/>
            <a:ext cx="8606117" cy="369332"/>
          </a:xfrm>
          <a:prstGeom prst="rect">
            <a:avLst/>
          </a:prstGeom>
          <a:noFill/>
        </p:spPr>
        <p:txBody>
          <a:bodyPr wrap="square">
            <a:spAutoFit/>
          </a:bodyPr>
          <a:lstStyle/>
          <a:p>
            <a:r>
              <a:rPr lang="en-US" dirty="0">
                <a:hlinkClick r:id="rId3"/>
              </a:rPr>
              <a:t>Malaysia Food Flavors Market | Grow at 4.12% CAGR till 2030 (6wresearch.com)</a:t>
            </a:r>
            <a:endParaRPr lang="en-MY" dirty="0"/>
          </a:p>
        </p:txBody>
      </p:sp>
    </p:spTree>
    <p:extLst>
      <p:ext uri="{BB962C8B-B14F-4D97-AF65-F5344CB8AC3E}">
        <p14:creationId xmlns:p14="http://schemas.microsoft.com/office/powerpoint/2010/main" val="312984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977153" y="12184"/>
            <a:ext cx="3662082" cy="1325563"/>
          </a:xfrm>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15</a:t>
            </a:fld>
            <a:endParaRPr lang="en-US"/>
          </a:p>
        </p:txBody>
      </p:sp>
      <p:pic>
        <p:nvPicPr>
          <p:cNvPr id="3" name="Picture 2">
            <a:extLst>
              <a:ext uri="{FF2B5EF4-FFF2-40B4-BE49-F238E27FC236}">
                <a16:creationId xmlns:a16="http://schemas.microsoft.com/office/drawing/2014/main" id="{ED2626F0-0D0C-DADD-EE9D-B842EC5BE241}"/>
              </a:ext>
            </a:extLst>
          </p:cNvPr>
          <p:cNvPicPr>
            <a:picLocks noChangeAspect="1"/>
          </p:cNvPicPr>
          <p:nvPr/>
        </p:nvPicPr>
        <p:blipFill>
          <a:blip r:embed="rId2"/>
          <a:stretch>
            <a:fillRect/>
          </a:stretch>
        </p:blipFill>
        <p:spPr>
          <a:xfrm>
            <a:off x="1030941" y="1255059"/>
            <a:ext cx="8471647" cy="5012655"/>
          </a:xfrm>
          <a:prstGeom prst="rect">
            <a:avLst/>
          </a:prstGeom>
        </p:spPr>
      </p:pic>
      <p:sp>
        <p:nvSpPr>
          <p:cNvPr id="5" name="TextBox 4">
            <a:extLst>
              <a:ext uri="{FF2B5EF4-FFF2-40B4-BE49-F238E27FC236}">
                <a16:creationId xmlns:a16="http://schemas.microsoft.com/office/drawing/2014/main" id="{1EAAE73D-7103-3472-64EB-CEC051A4B80A}"/>
              </a:ext>
            </a:extLst>
          </p:cNvPr>
          <p:cNvSpPr txBox="1"/>
          <p:nvPr/>
        </p:nvSpPr>
        <p:spPr>
          <a:xfrm>
            <a:off x="1147482" y="6326633"/>
            <a:ext cx="8606118" cy="369332"/>
          </a:xfrm>
          <a:prstGeom prst="rect">
            <a:avLst/>
          </a:prstGeom>
          <a:noFill/>
        </p:spPr>
        <p:txBody>
          <a:bodyPr wrap="square">
            <a:spAutoFit/>
          </a:bodyPr>
          <a:lstStyle/>
          <a:p>
            <a:r>
              <a:rPr lang="en-US" dirty="0">
                <a:hlinkClick r:id="rId3"/>
              </a:rPr>
              <a:t>Food Flavors Market Size, Share, Trends &amp; Analysis Report 2030 (gmiresearch.com)</a:t>
            </a:r>
            <a:endParaRPr lang="en-MY" dirty="0"/>
          </a:p>
        </p:txBody>
      </p:sp>
    </p:spTree>
    <p:extLst>
      <p:ext uri="{BB962C8B-B14F-4D97-AF65-F5344CB8AC3E}">
        <p14:creationId xmlns:p14="http://schemas.microsoft.com/office/powerpoint/2010/main" val="359537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7E7DBC-E26F-00B7-D0ED-A972C011491B}"/>
              </a:ext>
            </a:extLst>
          </p:cNvPr>
          <p:cNvSpPr>
            <a:spLocks noGrp="1"/>
          </p:cNvSpPr>
          <p:nvPr>
            <p:ph type="sldNum" sz="quarter" idx="12"/>
          </p:nvPr>
        </p:nvSpPr>
        <p:spPr/>
        <p:txBody>
          <a:bodyPr/>
          <a:lstStyle/>
          <a:p>
            <a:fld id="{D79359E6-D05C-9546-AA79-5323DC3F04EC}" type="slidenum">
              <a:rPr lang="en-US" smtClean="0"/>
              <a:t>16</a:t>
            </a:fld>
            <a:endParaRPr lang="en-US"/>
          </a:p>
        </p:txBody>
      </p:sp>
      <p:sp>
        <p:nvSpPr>
          <p:cNvPr id="4" name="TextBox 3">
            <a:extLst>
              <a:ext uri="{FF2B5EF4-FFF2-40B4-BE49-F238E27FC236}">
                <a16:creationId xmlns:a16="http://schemas.microsoft.com/office/drawing/2014/main" id="{46557CD5-5E9C-8567-F2F5-2403D9D3FA64}"/>
              </a:ext>
            </a:extLst>
          </p:cNvPr>
          <p:cNvSpPr txBox="1"/>
          <p:nvPr/>
        </p:nvSpPr>
        <p:spPr>
          <a:xfrm>
            <a:off x="3941380" y="2564525"/>
            <a:ext cx="3286477" cy="1015663"/>
          </a:xfrm>
          <a:prstGeom prst="rect">
            <a:avLst/>
          </a:prstGeom>
          <a:noFill/>
        </p:spPr>
        <p:txBody>
          <a:bodyPr wrap="none" rtlCol="0">
            <a:spAutoFit/>
          </a:bodyPr>
          <a:lstStyle/>
          <a:p>
            <a:r>
              <a:rPr lang="en-US" sz="6000" dirty="0"/>
              <a:t>Appendix</a:t>
            </a:r>
          </a:p>
        </p:txBody>
      </p:sp>
    </p:spTree>
    <p:extLst>
      <p:ext uri="{BB962C8B-B14F-4D97-AF65-F5344CB8AC3E}">
        <p14:creationId xmlns:p14="http://schemas.microsoft.com/office/powerpoint/2010/main" val="200143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605118" y="136525"/>
            <a:ext cx="10515600" cy="1325563"/>
          </a:xfrm>
        </p:spPr>
        <p:txBody>
          <a:bodyPr/>
          <a:lstStyle/>
          <a:p>
            <a:r>
              <a:rPr lang="en-US" dirty="0"/>
              <a:t>ANALYSIS OF RECIPE DATASET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17</a:t>
            </a:fld>
            <a:endParaRPr lang="en-US"/>
          </a:p>
        </p:txBody>
      </p:sp>
      <p:pic>
        <p:nvPicPr>
          <p:cNvPr id="5" name="Picture 4">
            <a:extLst>
              <a:ext uri="{FF2B5EF4-FFF2-40B4-BE49-F238E27FC236}">
                <a16:creationId xmlns:a16="http://schemas.microsoft.com/office/drawing/2014/main" id="{79B87189-7095-A2E1-CC81-D44BE4DB6C55}"/>
              </a:ext>
            </a:extLst>
          </p:cNvPr>
          <p:cNvPicPr>
            <a:picLocks noChangeAspect="1"/>
          </p:cNvPicPr>
          <p:nvPr/>
        </p:nvPicPr>
        <p:blipFill>
          <a:blip r:embed="rId2"/>
          <a:stretch>
            <a:fillRect/>
          </a:stretch>
        </p:blipFill>
        <p:spPr>
          <a:xfrm>
            <a:off x="2043179" y="1189581"/>
            <a:ext cx="7513971" cy="5966977"/>
          </a:xfrm>
          <a:prstGeom prst="rect">
            <a:avLst/>
          </a:prstGeom>
        </p:spPr>
      </p:pic>
      <p:sp>
        <p:nvSpPr>
          <p:cNvPr id="6" name="TextBox 5">
            <a:extLst>
              <a:ext uri="{FF2B5EF4-FFF2-40B4-BE49-F238E27FC236}">
                <a16:creationId xmlns:a16="http://schemas.microsoft.com/office/drawing/2014/main" id="{08AA6CAF-4441-EF6B-B678-43424AFB948A}"/>
              </a:ext>
            </a:extLst>
          </p:cNvPr>
          <p:cNvSpPr txBox="1"/>
          <p:nvPr/>
        </p:nvSpPr>
        <p:spPr>
          <a:xfrm>
            <a:off x="605118" y="5892581"/>
            <a:ext cx="1591235" cy="646331"/>
          </a:xfrm>
          <a:prstGeom prst="rect">
            <a:avLst/>
          </a:prstGeom>
          <a:noFill/>
        </p:spPr>
        <p:txBody>
          <a:bodyPr wrap="square" rtlCol="0">
            <a:spAutoFit/>
          </a:bodyPr>
          <a:lstStyle/>
          <a:p>
            <a:r>
              <a:rPr lang="en-US" b="1" i="1" dirty="0"/>
              <a:t>Figure 1</a:t>
            </a:r>
            <a:r>
              <a:rPr lang="en-US" dirty="0"/>
              <a:t>. Cluster plot</a:t>
            </a:r>
          </a:p>
        </p:txBody>
      </p:sp>
    </p:spTree>
    <p:extLst>
      <p:ext uri="{BB962C8B-B14F-4D97-AF65-F5344CB8AC3E}">
        <p14:creationId xmlns:p14="http://schemas.microsoft.com/office/powerpoint/2010/main" val="3075692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7E7DBC-E26F-00B7-D0ED-A972C011491B}"/>
              </a:ext>
            </a:extLst>
          </p:cNvPr>
          <p:cNvSpPr>
            <a:spLocks noGrp="1"/>
          </p:cNvSpPr>
          <p:nvPr>
            <p:ph type="sldNum" sz="quarter" idx="12"/>
          </p:nvPr>
        </p:nvSpPr>
        <p:spPr/>
        <p:txBody>
          <a:bodyPr/>
          <a:lstStyle/>
          <a:p>
            <a:fld id="{D79359E6-D05C-9546-AA79-5323DC3F04EC}" type="slidenum">
              <a:rPr lang="en-US" smtClean="0"/>
              <a:t>18</a:t>
            </a:fld>
            <a:endParaRPr lang="en-US"/>
          </a:p>
        </p:txBody>
      </p:sp>
      <p:sp>
        <p:nvSpPr>
          <p:cNvPr id="4" name="TextBox 3">
            <a:extLst>
              <a:ext uri="{FF2B5EF4-FFF2-40B4-BE49-F238E27FC236}">
                <a16:creationId xmlns:a16="http://schemas.microsoft.com/office/drawing/2014/main" id="{46557CD5-5E9C-8567-F2F5-2403D9D3FA64}"/>
              </a:ext>
            </a:extLst>
          </p:cNvPr>
          <p:cNvSpPr txBox="1"/>
          <p:nvPr/>
        </p:nvSpPr>
        <p:spPr>
          <a:xfrm>
            <a:off x="3941380" y="2564525"/>
            <a:ext cx="3538661" cy="1015663"/>
          </a:xfrm>
          <a:prstGeom prst="rect">
            <a:avLst/>
          </a:prstGeom>
          <a:noFill/>
        </p:spPr>
        <p:txBody>
          <a:bodyPr wrap="none" rtlCol="0">
            <a:spAutoFit/>
          </a:bodyPr>
          <a:lstStyle/>
          <a:p>
            <a:r>
              <a:rPr lang="en-US" sz="6000" dirty="0"/>
              <a:t>Thank you</a:t>
            </a:r>
          </a:p>
        </p:txBody>
      </p:sp>
    </p:spTree>
    <p:extLst>
      <p:ext uri="{BB962C8B-B14F-4D97-AF65-F5344CB8AC3E}">
        <p14:creationId xmlns:p14="http://schemas.microsoft.com/office/powerpoint/2010/main" val="416363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CONTEXT</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2</a:t>
            </a:fld>
            <a:endParaRPr lang="en-US"/>
          </a:p>
        </p:txBody>
      </p:sp>
      <p:sp>
        <p:nvSpPr>
          <p:cNvPr id="12" name="TextBox 11">
            <a:extLst>
              <a:ext uri="{FF2B5EF4-FFF2-40B4-BE49-F238E27FC236}">
                <a16:creationId xmlns:a16="http://schemas.microsoft.com/office/drawing/2014/main" id="{5C4A6108-1C98-FE8A-2B0D-42866AE0A9A9}"/>
              </a:ext>
            </a:extLst>
          </p:cNvPr>
          <p:cNvSpPr txBox="1"/>
          <p:nvPr/>
        </p:nvSpPr>
        <p:spPr>
          <a:xfrm>
            <a:off x="931715" y="2018934"/>
            <a:ext cx="10672178" cy="2308324"/>
          </a:xfrm>
          <a:prstGeom prst="rect">
            <a:avLst/>
          </a:prstGeom>
          <a:noFill/>
          <a:ln>
            <a:solidFill>
              <a:schemeClr val="tx1"/>
            </a:solidFill>
          </a:ln>
        </p:spPr>
        <p:txBody>
          <a:bodyPr wrap="square">
            <a:spAutoFit/>
          </a:bodyPr>
          <a:lstStyle/>
          <a:p>
            <a:r>
              <a:rPr lang="en-US" b="1" i="0" dirty="0">
                <a:solidFill>
                  <a:srgbClr val="282828"/>
                </a:solidFill>
                <a:effectLst/>
              </a:rPr>
              <a:t>I am working for a Company as an analyst and the Company’s products are food stuff </a:t>
            </a:r>
            <a:r>
              <a:rPr lang="en-US" b="1" i="0" dirty="0" err="1">
                <a:solidFill>
                  <a:srgbClr val="282828"/>
                </a:solidFill>
                <a:effectLst/>
              </a:rPr>
              <a:t>eg.</a:t>
            </a:r>
            <a:r>
              <a:rPr lang="en-US" b="1" i="0" dirty="0">
                <a:solidFill>
                  <a:srgbClr val="282828"/>
                </a:solidFill>
                <a:effectLst/>
              </a:rPr>
              <a:t> Snacks, convenience meals</a:t>
            </a:r>
          </a:p>
          <a:p>
            <a:endParaRPr lang="en-US" b="0" i="0" dirty="0">
              <a:solidFill>
                <a:srgbClr val="282828"/>
              </a:solidFill>
              <a:effectLst/>
            </a:endParaRPr>
          </a:p>
          <a:p>
            <a:r>
              <a:rPr lang="en-US" b="1" i="0" dirty="0">
                <a:solidFill>
                  <a:srgbClr val="282828"/>
                </a:solidFill>
                <a:effectLst/>
              </a:rPr>
              <a:t>My scope is to analyze the data and provide findings.  </a:t>
            </a:r>
          </a:p>
          <a:p>
            <a:endParaRPr lang="en-US" b="1" dirty="0">
              <a:solidFill>
                <a:srgbClr val="282828"/>
              </a:solidFill>
            </a:endParaRPr>
          </a:p>
          <a:p>
            <a:r>
              <a:rPr lang="en-US" b="1" i="0" dirty="0">
                <a:solidFill>
                  <a:srgbClr val="282828"/>
                </a:solidFill>
                <a:effectLst/>
              </a:rPr>
              <a:t>Further work will be carried out by the relevant departments.</a:t>
            </a:r>
          </a:p>
          <a:p>
            <a:endParaRPr lang="en-US" b="1" dirty="0">
              <a:solidFill>
                <a:srgbClr val="282828"/>
              </a:solidFill>
            </a:endParaRPr>
          </a:p>
          <a:p>
            <a:r>
              <a:rPr lang="en-US" b="1" i="0" dirty="0">
                <a:solidFill>
                  <a:srgbClr val="282828"/>
                </a:solidFill>
                <a:effectLst/>
              </a:rPr>
              <a:t>Ultimate goal is to answer to our problem statement collectively</a:t>
            </a:r>
            <a:endParaRPr lang="en-US" dirty="0">
              <a:solidFill>
                <a:srgbClr val="282828"/>
              </a:solidFill>
            </a:endParaRPr>
          </a:p>
        </p:txBody>
      </p:sp>
    </p:spTree>
    <p:extLst>
      <p:ext uri="{BB962C8B-B14F-4D97-AF65-F5344CB8AC3E}">
        <p14:creationId xmlns:p14="http://schemas.microsoft.com/office/powerpoint/2010/main" val="107151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767861" y="362290"/>
            <a:ext cx="10515600" cy="1325563"/>
          </a:xfrm>
        </p:spPr>
        <p:txBody>
          <a:bodyPr/>
          <a:lstStyle/>
          <a:p>
            <a:r>
              <a:rPr lang="en-US" dirty="0"/>
              <a:t>PROBLEM STATEMENT</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3</a:t>
            </a:fld>
            <a:endParaRPr lang="en-US"/>
          </a:p>
        </p:txBody>
      </p:sp>
      <p:sp>
        <p:nvSpPr>
          <p:cNvPr id="8" name="TextBox 7">
            <a:extLst>
              <a:ext uri="{FF2B5EF4-FFF2-40B4-BE49-F238E27FC236}">
                <a16:creationId xmlns:a16="http://schemas.microsoft.com/office/drawing/2014/main" id="{8E0603E4-BC5D-91FE-B1CF-38D7259E28BB}"/>
              </a:ext>
            </a:extLst>
          </p:cNvPr>
          <p:cNvSpPr txBox="1"/>
          <p:nvPr/>
        </p:nvSpPr>
        <p:spPr>
          <a:xfrm>
            <a:off x="767861" y="1523833"/>
            <a:ext cx="10869246" cy="4247317"/>
          </a:xfrm>
          <a:prstGeom prst="rect">
            <a:avLst/>
          </a:prstGeom>
          <a:noFill/>
        </p:spPr>
        <p:txBody>
          <a:bodyPr wrap="square">
            <a:spAutoFit/>
          </a:bodyPr>
          <a:lstStyle/>
          <a:p>
            <a:r>
              <a:rPr lang="en-MY" b="1" dirty="0"/>
              <a:t>Identifying opportunities for growth. Increase market share. </a:t>
            </a:r>
          </a:p>
          <a:p>
            <a:r>
              <a:rPr lang="en-MY" b="1" dirty="0"/>
              <a:t>As evidenced:</a:t>
            </a:r>
          </a:p>
          <a:p>
            <a:r>
              <a:rPr lang="en-MY" dirty="0"/>
              <a:t>As per external market research, the spices and savoury segment is registering immense growth within the food flavours market. This trend is largely driven by consumers' growing interest in multicultural cuisines and adventurous eating experiences.(</a:t>
            </a:r>
            <a:r>
              <a:rPr lang="en-MY" dirty="0">
                <a:hlinkClick r:id="rId2"/>
              </a:rPr>
              <a:t>https://www.fortunebusinessinsights.com/food-flavors-market-102745</a:t>
            </a:r>
            <a:r>
              <a:rPr lang="en-MY" dirty="0"/>
              <a:t>).</a:t>
            </a:r>
          </a:p>
          <a:p>
            <a:endParaRPr lang="en-MY" dirty="0"/>
          </a:p>
          <a:p>
            <a:r>
              <a:rPr lang="en-MY" dirty="0"/>
              <a:t>The Asia Pacific Food Flavours Market Size is expected to have a steady increase up till 2028. Currently the market size stands at more than USD 5m.</a:t>
            </a:r>
          </a:p>
          <a:p>
            <a:r>
              <a:rPr lang="en-MY" dirty="0"/>
              <a:t>(</a:t>
            </a:r>
            <a:r>
              <a:rPr lang="en-MY" dirty="0">
                <a:hlinkClick r:id="rId3"/>
              </a:rPr>
              <a:t>https://www.6wresearch.com/industry-report/malaysia-food-flavors-market</a:t>
            </a:r>
            <a:r>
              <a:rPr lang="en-MY" dirty="0"/>
              <a:t>).</a:t>
            </a:r>
          </a:p>
          <a:p>
            <a:endParaRPr lang="en-MY" dirty="0"/>
          </a:p>
          <a:p>
            <a:r>
              <a:rPr lang="en-MY" dirty="0"/>
              <a:t>'Increasing application of food flavours across the packaged food industry... will accelerate market growth...’</a:t>
            </a:r>
          </a:p>
          <a:p>
            <a:r>
              <a:rPr lang="en-MY" dirty="0"/>
              <a:t>'Various multinational giants are mainly focusing on the development of exotic and unique delicious food flavours, to attract a large number of consumers towards food flavours. Strong demand for convenient food products will create growth opportunities for food flavouring industry.’</a:t>
            </a:r>
          </a:p>
          <a:p>
            <a:r>
              <a:rPr lang="en-MY" dirty="0"/>
              <a:t> (</a:t>
            </a:r>
            <a:r>
              <a:rPr lang="en-MY" dirty="0">
                <a:hlinkClick r:id="rId4"/>
              </a:rPr>
              <a:t>https://www.gmiresearch.com/report/food-flavors-market/</a:t>
            </a:r>
            <a:r>
              <a:rPr lang="en-MY" dirty="0"/>
              <a:t>).</a:t>
            </a:r>
          </a:p>
        </p:txBody>
      </p:sp>
    </p:spTree>
    <p:extLst>
      <p:ext uri="{BB962C8B-B14F-4D97-AF65-F5344CB8AC3E}">
        <p14:creationId xmlns:p14="http://schemas.microsoft.com/office/powerpoint/2010/main" val="229116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OBJECTIVE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4</a:t>
            </a:fld>
            <a:endParaRPr lang="en-US"/>
          </a:p>
        </p:txBody>
      </p:sp>
      <p:sp>
        <p:nvSpPr>
          <p:cNvPr id="9" name="TextBox 8">
            <a:extLst>
              <a:ext uri="{FF2B5EF4-FFF2-40B4-BE49-F238E27FC236}">
                <a16:creationId xmlns:a16="http://schemas.microsoft.com/office/drawing/2014/main" id="{CE0836BB-685B-C1EC-682D-71BFB69089EE}"/>
              </a:ext>
            </a:extLst>
          </p:cNvPr>
          <p:cNvSpPr txBox="1"/>
          <p:nvPr/>
        </p:nvSpPr>
        <p:spPr>
          <a:xfrm>
            <a:off x="838200" y="1672048"/>
            <a:ext cx="11022106" cy="1384995"/>
          </a:xfrm>
          <a:prstGeom prst="rect">
            <a:avLst/>
          </a:prstGeom>
          <a:noFill/>
        </p:spPr>
        <p:txBody>
          <a:bodyPr wrap="square">
            <a:spAutoFit/>
          </a:bodyPr>
          <a:lstStyle/>
          <a:p>
            <a:r>
              <a:rPr lang="en-MY" sz="2800" dirty="0"/>
              <a:t>Predicting food flavour trends for product development and innovation for market share growth whilst maintaining competitiveness in a growing and fast moving industry</a:t>
            </a:r>
          </a:p>
        </p:txBody>
      </p:sp>
    </p:spTree>
    <p:extLst>
      <p:ext uri="{BB962C8B-B14F-4D97-AF65-F5344CB8AC3E}">
        <p14:creationId xmlns:p14="http://schemas.microsoft.com/office/powerpoint/2010/main" val="178835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normAutofit/>
          </a:bodyPr>
          <a:lstStyle/>
          <a:p>
            <a:r>
              <a:rPr lang="en-US" sz="3600" dirty="0"/>
              <a:t>THE NEED FOR PRODUCT DEVELOPMENT AND INNOVATION</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5</a:t>
            </a:fld>
            <a:endParaRPr lang="en-US"/>
          </a:p>
        </p:txBody>
      </p:sp>
      <p:sp>
        <p:nvSpPr>
          <p:cNvPr id="9" name="TextBox 8">
            <a:extLst>
              <a:ext uri="{FF2B5EF4-FFF2-40B4-BE49-F238E27FC236}">
                <a16:creationId xmlns:a16="http://schemas.microsoft.com/office/drawing/2014/main" id="{D676899E-7F6C-E38C-90D4-797D9107DA97}"/>
              </a:ext>
            </a:extLst>
          </p:cNvPr>
          <p:cNvSpPr txBox="1"/>
          <p:nvPr/>
        </p:nvSpPr>
        <p:spPr>
          <a:xfrm>
            <a:off x="838200" y="2030359"/>
            <a:ext cx="10851776" cy="4524315"/>
          </a:xfrm>
          <a:prstGeom prst="rect">
            <a:avLst/>
          </a:prstGeom>
          <a:noFill/>
          <a:ln>
            <a:solidFill>
              <a:schemeClr val="tx1"/>
            </a:solidFill>
          </a:ln>
        </p:spPr>
        <p:txBody>
          <a:bodyPr wrap="square">
            <a:spAutoFit/>
          </a:bodyPr>
          <a:lstStyle/>
          <a:p>
            <a:pPr marL="285750" indent="-285750">
              <a:buFont typeface="Wingdings" panose="05000000000000000000" pitchFamily="2" charset="2"/>
              <a:buChar char="q"/>
            </a:pPr>
            <a:r>
              <a:rPr lang="en-MY" dirty="0"/>
              <a:t>Driving Growth: Market share, New customers, Key drivers to revenue growth, new market </a:t>
            </a:r>
            <a:r>
              <a:rPr lang="en-MY" dirty="0" err="1"/>
              <a:t>apportunities</a:t>
            </a:r>
            <a:r>
              <a:rPr lang="en-MY" dirty="0"/>
              <a:t>, expand customer base</a:t>
            </a:r>
          </a:p>
          <a:p>
            <a:pPr marL="285750" indent="-285750">
              <a:buFont typeface="Wingdings" panose="05000000000000000000" pitchFamily="2" charset="2"/>
              <a:buChar char="q"/>
            </a:pPr>
            <a:endParaRPr lang="en-MY" dirty="0"/>
          </a:p>
          <a:p>
            <a:pPr marL="285750" indent="-285750">
              <a:buFont typeface="Wingdings" panose="05000000000000000000" pitchFamily="2" charset="2"/>
              <a:buChar char="q"/>
            </a:pPr>
            <a:r>
              <a:rPr lang="en-MY" dirty="0"/>
              <a:t>Meeting Consumer Demand: Consumer preferences and tastes are constantly changing</a:t>
            </a:r>
          </a:p>
          <a:p>
            <a:endParaRPr lang="en-MY" dirty="0"/>
          </a:p>
          <a:p>
            <a:pPr marL="285750" indent="-285750">
              <a:buFont typeface="Wingdings" panose="05000000000000000000" pitchFamily="2" charset="2"/>
              <a:buChar char="q"/>
            </a:pPr>
            <a:r>
              <a:rPr lang="en-MY" dirty="0"/>
              <a:t>Competitive Advantage: In today's competitive marketplace, companies need to differentiate themselves from competitors. Innovative products that offer unique features, flavours, or benefits can provide a competitive edge and attract customers away from rival brands.</a:t>
            </a:r>
          </a:p>
          <a:p>
            <a:endParaRPr lang="en-MY" dirty="0"/>
          </a:p>
          <a:p>
            <a:pPr marL="285750" indent="-285750">
              <a:buFont typeface="Wingdings" panose="05000000000000000000" pitchFamily="2" charset="2"/>
              <a:buChar char="q"/>
            </a:pPr>
            <a:r>
              <a:rPr lang="en-MY" dirty="0"/>
              <a:t>Brand Enhancement. Innovation and creativity </a:t>
            </a:r>
          </a:p>
          <a:p>
            <a:endParaRPr lang="en-MY" dirty="0"/>
          </a:p>
          <a:p>
            <a:pPr marL="285750" indent="-285750">
              <a:buFont typeface="Wingdings" panose="05000000000000000000" pitchFamily="2" charset="2"/>
              <a:buChar char="q"/>
            </a:pPr>
            <a:r>
              <a:rPr lang="en-MY" dirty="0"/>
              <a:t>Adapting to Market Trends: Adaptability to trends and innovate accordingly can better positioned to capitalize on emerging opportunities</a:t>
            </a:r>
          </a:p>
          <a:p>
            <a:endParaRPr lang="en-MY" dirty="0"/>
          </a:p>
          <a:p>
            <a:endParaRPr lang="en-MY" dirty="0"/>
          </a:p>
          <a:p>
            <a:endParaRPr lang="en-MY" dirty="0"/>
          </a:p>
        </p:txBody>
      </p:sp>
    </p:spTree>
    <p:extLst>
      <p:ext uri="{BB962C8B-B14F-4D97-AF65-F5344CB8AC3E}">
        <p14:creationId xmlns:p14="http://schemas.microsoft.com/office/powerpoint/2010/main" val="261698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STAKEHOLDERS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6</a:t>
            </a:fld>
            <a:endParaRPr lang="en-US"/>
          </a:p>
        </p:txBody>
      </p:sp>
      <p:sp>
        <p:nvSpPr>
          <p:cNvPr id="5" name="TextBox 4">
            <a:extLst>
              <a:ext uri="{FF2B5EF4-FFF2-40B4-BE49-F238E27FC236}">
                <a16:creationId xmlns:a16="http://schemas.microsoft.com/office/drawing/2014/main" id="{AFC5DBB2-A6EF-DCFF-0F83-172E8B3AA952}"/>
              </a:ext>
            </a:extLst>
          </p:cNvPr>
          <p:cNvSpPr txBox="1"/>
          <p:nvPr/>
        </p:nvSpPr>
        <p:spPr>
          <a:xfrm>
            <a:off x="838199" y="1906385"/>
            <a:ext cx="8341659" cy="2677656"/>
          </a:xfrm>
          <a:prstGeom prst="rect">
            <a:avLst/>
          </a:prstGeom>
          <a:noFill/>
          <a:ln>
            <a:solidFill>
              <a:schemeClr val="tx1"/>
            </a:solidFill>
          </a:ln>
        </p:spPr>
        <p:txBody>
          <a:bodyPr wrap="square">
            <a:spAutoFit/>
          </a:bodyPr>
          <a:lstStyle/>
          <a:p>
            <a:pPr marL="342900" indent="-342900">
              <a:buFont typeface="Wingdings" panose="05000000000000000000" pitchFamily="2" charset="2"/>
              <a:buChar char="q"/>
            </a:pPr>
            <a:r>
              <a:rPr lang="en-MY" sz="2400" b="1" dirty="0"/>
              <a:t>Executive Leadership: CEO, CFO, Top-level Executives</a:t>
            </a:r>
          </a:p>
          <a:p>
            <a:pPr marL="342900" indent="-342900">
              <a:buFont typeface="Wingdings" panose="05000000000000000000" pitchFamily="2" charset="2"/>
              <a:buChar char="q"/>
            </a:pPr>
            <a:r>
              <a:rPr lang="en-MY" sz="2400" b="1" dirty="0"/>
              <a:t>Product Development Team</a:t>
            </a:r>
          </a:p>
          <a:p>
            <a:pPr marL="342900" indent="-342900">
              <a:buFont typeface="Wingdings" panose="05000000000000000000" pitchFamily="2" charset="2"/>
              <a:buChar char="q"/>
            </a:pPr>
            <a:r>
              <a:rPr lang="en-MY" sz="2400" b="1" dirty="0"/>
              <a:t>Marketing Department</a:t>
            </a:r>
          </a:p>
          <a:p>
            <a:pPr marL="342900" indent="-342900">
              <a:buFont typeface="Wingdings" panose="05000000000000000000" pitchFamily="2" charset="2"/>
              <a:buChar char="q"/>
            </a:pPr>
            <a:r>
              <a:rPr lang="en-MY" sz="2400" b="1" dirty="0"/>
              <a:t>Sales Team</a:t>
            </a:r>
          </a:p>
          <a:p>
            <a:pPr marL="342900" indent="-342900">
              <a:buFont typeface="Wingdings" panose="05000000000000000000" pitchFamily="2" charset="2"/>
              <a:buChar char="q"/>
            </a:pPr>
            <a:r>
              <a:rPr lang="en-MY" sz="2400" b="1" dirty="0"/>
              <a:t>Research and Development (R&amp;D) Team</a:t>
            </a:r>
          </a:p>
          <a:p>
            <a:pPr marL="342900" indent="-342900">
              <a:buFont typeface="Wingdings" panose="05000000000000000000" pitchFamily="2" charset="2"/>
              <a:buChar char="q"/>
            </a:pPr>
            <a:r>
              <a:rPr lang="en-MY" sz="2400" b="1" dirty="0"/>
              <a:t>Supply Chain and Procurement Team</a:t>
            </a:r>
          </a:p>
          <a:p>
            <a:pPr marL="342900" indent="-342900">
              <a:buFont typeface="Wingdings" panose="05000000000000000000" pitchFamily="2" charset="2"/>
              <a:buChar char="q"/>
            </a:pPr>
            <a:r>
              <a:rPr lang="en-MY" sz="2400" b="1" dirty="0"/>
              <a:t>Food Quality and Food Safety Team</a:t>
            </a:r>
          </a:p>
        </p:txBody>
      </p:sp>
    </p:spTree>
    <p:extLst>
      <p:ext uri="{BB962C8B-B14F-4D97-AF65-F5344CB8AC3E}">
        <p14:creationId xmlns:p14="http://schemas.microsoft.com/office/powerpoint/2010/main" val="68821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838200" y="365126"/>
            <a:ext cx="10515600" cy="970968"/>
          </a:xfrm>
        </p:spPr>
        <p:txBody>
          <a:bodyPr/>
          <a:lstStyle/>
          <a:p>
            <a:r>
              <a:rPr lang="en-US" dirty="0"/>
              <a:t>ANALYSIS OF RECIPE DATASET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7</a:t>
            </a:fld>
            <a:endParaRPr lang="en-US"/>
          </a:p>
        </p:txBody>
      </p:sp>
      <p:sp>
        <p:nvSpPr>
          <p:cNvPr id="9" name="Rectangle: Rounded Corners 8">
            <a:extLst>
              <a:ext uri="{FF2B5EF4-FFF2-40B4-BE49-F238E27FC236}">
                <a16:creationId xmlns:a16="http://schemas.microsoft.com/office/drawing/2014/main" id="{3DC9460E-7C2F-F5B5-36AE-482D4B2379C0}"/>
              </a:ext>
            </a:extLst>
          </p:cNvPr>
          <p:cNvSpPr/>
          <p:nvPr/>
        </p:nvSpPr>
        <p:spPr>
          <a:xfrm>
            <a:off x="4612340" y="2132298"/>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FLAVOURS</a:t>
            </a:r>
          </a:p>
          <a:p>
            <a:pPr algn="ctr"/>
            <a:endParaRPr lang="en-MY" dirty="0"/>
          </a:p>
        </p:txBody>
      </p:sp>
      <p:sp>
        <p:nvSpPr>
          <p:cNvPr id="10" name="Rectangle: Rounded Corners 9">
            <a:extLst>
              <a:ext uri="{FF2B5EF4-FFF2-40B4-BE49-F238E27FC236}">
                <a16:creationId xmlns:a16="http://schemas.microsoft.com/office/drawing/2014/main" id="{D811727B-87FE-4CB7-D1CC-F2B2F6FD016E}"/>
              </a:ext>
            </a:extLst>
          </p:cNvPr>
          <p:cNvSpPr/>
          <p:nvPr/>
        </p:nvSpPr>
        <p:spPr>
          <a:xfrm>
            <a:off x="1936376" y="4631429"/>
            <a:ext cx="7808260"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INGREDIENTS</a:t>
            </a:r>
          </a:p>
          <a:p>
            <a:pPr algn="ctr"/>
            <a:endParaRPr lang="en-MY" dirty="0"/>
          </a:p>
        </p:txBody>
      </p:sp>
      <p:sp>
        <p:nvSpPr>
          <p:cNvPr id="11" name="Rectangle: Rounded Corners 10">
            <a:extLst>
              <a:ext uri="{FF2B5EF4-FFF2-40B4-BE49-F238E27FC236}">
                <a16:creationId xmlns:a16="http://schemas.microsoft.com/office/drawing/2014/main" id="{D1EE1D8A-328B-2140-7560-75B04284A8D9}"/>
              </a:ext>
            </a:extLst>
          </p:cNvPr>
          <p:cNvSpPr/>
          <p:nvPr/>
        </p:nvSpPr>
        <p:spPr>
          <a:xfrm>
            <a:off x="6266330" y="3451970"/>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CULTURE</a:t>
            </a:r>
          </a:p>
          <a:p>
            <a:pPr algn="ctr"/>
            <a:endParaRPr lang="en-MY" dirty="0"/>
          </a:p>
        </p:txBody>
      </p:sp>
      <p:sp>
        <p:nvSpPr>
          <p:cNvPr id="12" name="Rectangle: Rounded Corners 11">
            <a:extLst>
              <a:ext uri="{FF2B5EF4-FFF2-40B4-BE49-F238E27FC236}">
                <a16:creationId xmlns:a16="http://schemas.microsoft.com/office/drawing/2014/main" id="{6DF63AD4-85FB-12B3-1D3D-6FF3CEA0FE48}"/>
              </a:ext>
            </a:extLst>
          </p:cNvPr>
          <p:cNvSpPr/>
          <p:nvPr/>
        </p:nvSpPr>
        <p:spPr>
          <a:xfrm>
            <a:off x="2971800" y="3404696"/>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AROMA</a:t>
            </a:r>
          </a:p>
          <a:p>
            <a:pPr algn="ctr"/>
            <a:endParaRPr lang="en-MY" dirty="0"/>
          </a:p>
        </p:txBody>
      </p:sp>
      <p:sp>
        <p:nvSpPr>
          <p:cNvPr id="14" name="TextBox 13">
            <a:extLst>
              <a:ext uri="{FF2B5EF4-FFF2-40B4-BE49-F238E27FC236}">
                <a16:creationId xmlns:a16="http://schemas.microsoft.com/office/drawing/2014/main" id="{72A24FAB-15D1-08C7-CBA5-9819CD8EFF78}"/>
              </a:ext>
            </a:extLst>
          </p:cNvPr>
          <p:cNvSpPr txBox="1"/>
          <p:nvPr/>
        </p:nvSpPr>
        <p:spPr>
          <a:xfrm>
            <a:off x="3128682" y="5757212"/>
            <a:ext cx="6096000" cy="646331"/>
          </a:xfrm>
          <a:prstGeom prst="rect">
            <a:avLst/>
          </a:prstGeom>
          <a:noFill/>
        </p:spPr>
        <p:txBody>
          <a:bodyPr wrap="square">
            <a:spAutoFit/>
          </a:bodyPr>
          <a:lstStyle/>
          <a:p>
            <a:r>
              <a:rPr lang="en-US" b="0" i="0" dirty="0">
                <a:solidFill>
                  <a:srgbClr val="111111"/>
                </a:solidFill>
                <a:effectLst/>
                <a:latin typeface="-apple-system"/>
              </a:rPr>
              <a:t>The foundation of </a:t>
            </a:r>
            <a:r>
              <a:rPr lang="en-US" b="0" i="0" dirty="0" err="1">
                <a:solidFill>
                  <a:srgbClr val="111111"/>
                </a:solidFill>
                <a:effectLst/>
                <a:latin typeface="-apple-system"/>
              </a:rPr>
              <a:t>flavour</a:t>
            </a:r>
            <a:r>
              <a:rPr lang="en-US" b="0" i="0" dirty="0">
                <a:solidFill>
                  <a:srgbClr val="111111"/>
                </a:solidFill>
                <a:effectLst/>
                <a:latin typeface="-apple-system"/>
              </a:rPr>
              <a:t> lies in the ingredients themselves</a:t>
            </a:r>
          </a:p>
          <a:p>
            <a:pPr algn="ctr"/>
            <a:r>
              <a:rPr lang="en-US" dirty="0">
                <a:solidFill>
                  <a:srgbClr val="111111"/>
                </a:solidFill>
                <a:latin typeface="-apple-system"/>
              </a:rPr>
              <a:t>Every component brings its unique taste profile</a:t>
            </a:r>
            <a:endParaRPr lang="en-MY" dirty="0"/>
          </a:p>
        </p:txBody>
      </p:sp>
      <p:sp>
        <p:nvSpPr>
          <p:cNvPr id="15" name="TextBox 14">
            <a:extLst>
              <a:ext uri="{FF2B5EF4-FFF2-40B4-BE49-F238E27FC236}">
                <a16:creationId xmlns:a16="http://schemas.microsoft.com/office/drawing/2014/main" id="{295D761F-944F-26F3-E3FA-39E224F7BAF4}"/>
              </a:ext>
            </a:extLst>
          </p:cNvPr>
          <p:cNvSpPr txBox="1"/>
          <p:nvPr/>
        </p:nvSpPr>
        <p:spPr>
          <a:xfrm>
            <a:off x="8641977" y="3724504"/>
            <a:ext cx="2205317" cy="369332"/>
          </a:xfrm>
          <a:prstGeom prst="rect">
            <a:avLst/>
          </a:prstGeom>
          <a:noFill/>
        </p:spPr>
        <p:txBody>
          <a:bodyPr wrap="square" rtlCol="0">
            <a:spAutoFit/>
          </a:bodyPr>
          <a:lstStyle/>
          <a:p>
            <a:r>
              <a:rPr lang="en-MY" dirty="0"/>
              <a:t>Cuisine influences</a:t>
            </a:r>
          </a:p>
        </p:txBody>
      </p:sp>
      <p:sp>
        <p:nvSpPr>
          <p:cNvPr id="16" name="TextBox 15">
            <a:extLst>
              <a:ext uri="{FF2B5EF4-FFF2-40B4-BE49-F238E27FC236}">
                <a16:creationId xmlns:a16="http://schemas.microsoft.com/office/drawing/2014/main" id="{3802370F-399C-54C3-E9C0-7C24F1194F1F}"/>
              </a:ext>
            </a:extLst>
          </p:cNvPr>
          <p:cNvSpPr txBox="1"/>
          <p:nvPr/>
        </p:nvSpPr>
        <p:spPr>
          <a:xfrm>
            <a:off x="201708" y="3604173"/>
            <a:ext cx="2770092" cy="646331"/>
          </a:xfrm>
          <a:prstGeom prst="rect">
            <a:avLst/>
          </a:prstGeom>
          <a:noFill/>
        </p:spPr>
        <p:txBody>
          <a:bodyPr wrap="square" rtlCol="0">
            <a:spAutoFit/>
          </a:bodyPr>
          <a:lstStyle/>
          <a:p>
            <a:pPr algn="ctr"/>
            <a:r>
              <a:rPr lang="en-MY" dirty="0"/>
              <a:t>Cooking combinations of ingredients </a:t>
            </a:r>
          </a:p>
        </p:txBody>
      </p:sp>
      <p:sp>
        <p:nvSpPr>
          <p:cNvPr id="17" name="Rectangle: Rounded Corners 16">
            <a:extLst>
              <a:ext uri="{FF2B5EF4-FFF2-40B4-BE49-F238E27FC236}">
                <a16:creationId xmlns:a16="http://schemas.microsoft.com/office/drawing/2014/main" id="{D7988E06-3238-3C74-27B8-0AD91624B363}"/>
              </a:ext>
            </a:extLst>
          </p:cNvPr>
          <p:cNvSpPr/>
          <p:nvPr/>
        </p:nvSpPr>
        <p:spPr>
          <a:xfrm>
            <a:off x="685802" y="1602389"/>
            <a:ext cx="1801904" cy="82527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endParaRPr lang="en-MY" dirty="0"/>
          </a:p>
          <a:p>
            <a:pPr algn="ctr"/>
            <a:r>
              <a:rPr lang="en-MY" dirty="0"/>
              <a:t>RATING</a:t>
            </a:r>
          </a:p>
          <a:p>
            <a:pPr algn="ctr"/>
            <a:endParaRPr lang="en-MY" dirty="0"/>
          </a:p>
          <a:p>
            <a:pPr algn="ctr"/>
            <a:endParaRPr lang="en-MY" dirty="0"/>
          </a:p>
        </p:txBody>
      </p:sp>
      <p:sp>
        <p:nvSpPr>
          <p:cNvPr id="18" name="TextBox 17">
            <a:extLst>
              <a:ext uri="{FF2B5EF4-FFF2-40B4-BE49-F238E27FC236}">
                <a16:creationId xmlns:a16="http://schemas.microsoft.com/office/drawing/2014/main" id="{3FE0CEFC-ECE3-A209-877E-3EDCC23322D6}"/>
              </a:ext>
            </a:extLst>
          </p:cNvPr>
          <p:cNvSpPr txBox="1"/>
          <p:nvPr/>
        </p:nvSpPr>
        <p:spPr>
          <a:xfrm>
            <a:off x="271182" y="2427665"/>
            <a:ext cx="2700618" cy="369332"/>
          </a:xfrm>
          <a:prstGeom prst="rect">
            <a:avLst/>
          </a:prstGeom>
          <a:noFill/>
        </p:spPr>
        <p:txBody>
          <a:bodyPr wrap="square" rtlCol="0">
            <a:spAutoFit/>
          </a:bodyPr>
          <a:lstStyle/>
          <a:p>
            <a:r>
              <a:rPr lang="en-MY" dirty="0"/>
              <a:t>Satisfaction &amp; Popularity</a:t>
            </a:r>
          </a:p>
        </p:txBody>
      </p:sp>
    </p:spTree>
    <p:extLst>
      <p:ext uri="{BB962C8B-B14F-4D97-AF65-F5344CB8AC3E}">
        <p14:creationId xmlns:p14="http://schemas.microsoft.com/office/powerpoint/2010/main" val="86126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ANALYSIS OF RECIPE DATASET</a:t>
            </a:r>
            <a:br>
              <a:rPr lang="en-US" dirty="0"/>
            </a:br>
            <a:r>
              <a:rPr lang="en-US" dirty="0"/>
              <a:t>What we are working with: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8</a:t>
            </a:fld>
            <a:endParaRPr lang="en-US"/>
          </a:p>
        </p:txBody>
      </p:sp>
      <p:sp>
        <p:nvSpPr>
          <p:cNvPr id="3" name="Rectangle: Rounded Corners 2">
            <a:extLst>
              <a:ext uri="{FF2B5EF4-FFF2-40B4-BE49-F238E27FC236}">
                <a16:creationId xmlns:a16="http://schemas.microsoft.com/office/drawing/2014/main" id="{023336CB-E32D-94BF-9F61-E0374697F4AF}"/>
              </a:ext>
            </a:extLst>
          </p:cNvPr>
          <p:cNvSpPr/>
          <p:nvPr/>
        </p:nvSpPr>
        <p:spPr>
          <a:xfrm>
            <a:off x="967635" y="3036460"/>
            <a:ext cx="1801904" cy="82527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endParaRPr lang="en-MY" dirty="0"/>
          </a:p>
          <a:p>
            <a:pPr algn="ctr"/>
            <a:r>
              <a:rPr lang="en-MY" dirty="0"/>
              <a:t>RATING</a:t>
            </a:r>
          </a:p>
          <a:p>
            <a:pPr algn="ctr"/>
            <a:endParaRPr lang="en-MY" dirty="0"/>
          </a:p>
          <a:p>
            <a:pPr algn="ctr"/>
            <a:endParaRPr lang="en-MY" dirty="0"/>
          </a:p>
        </p:txBody>
      </p:sp>
      <p:sp>
        <p:nvSpPr>
          <p:cNvPr id="5" name="Rectangle: Rounded Corners 4">
            <a:extLst>
              <a:ext uri="{FF2B5EF4-FFF2-40B4-BE49-F238E27FC236}">
                <a16:creationId xmlns:a16="http://schemas.microsoft.com/office/drawing/2014/main" id="{E2ED3625-48D2-D016-695C-3377EC19C927}"/>
              </a:ext>
            </a:extLst>
          </p:cNvPr>
          <p:cNvSpPr/>
          <p:nvPr/>
        </p:nvSpPr>
        <p:spPr>
          <a:xfrm>
            <a:off x="4492441" y="2935051"/>
            <a:ext cx="2196353"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INGREDIENTS</a:t>
            </a:r>
          </a:p>
          <a:p>
            <a:pPr algn="ctr"/>
            <a:endParaRPr lang="en-MY" dirty="0"/>
          </a:p>
        </p:txBody>
      </p:sp>
      <p:sp>
        <p:nvSpPr>
          <p:cNvPr id="6" name="Rectangle: Rounded Corners 5">
            <a:extLst>
              <a:ext uri="{FF2B5EF4-FFF2-40B4-BE49-F238E27FC236}">
                <a16:creationId xmlns:a16="http://schemas.microsoft.com/office/drawing/2014/main" id="{F37E74C1-3A56-AD12-8AE5-83937812820E}"/>
              </a:ext>
            </a:extLst>
          </p:cNvPr>
          <p:cNvSpPr/>
          <p:nvPr/>
        </p:nvSpPr>
        <p:spPr>
          <a:xfrm>
            <a:off x="8332695" y="2935051"/>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CUISINE</a:t>
            </a:r>
          </a:p>
          <a:p>
            <a:pPr algn="ctr"/>
            <a:endParaRPr lang="en-MY" dirty="0"/>
          </a:p>
        </p:txBody>
      </p:sp>
      <p:sp>
        <p:nvSpPr>
          <p:cNvPr id="8" name="TextBox 7">
            <a:extLst>
              <a:ext uri="{FF2B5EF4-FFF2-40B4-BE49-F238E27FC236}">
                <a16:creationId xmlns:a16="http://schemas.microsoft.com/office/drawing/2014/main" id="{96458EE7-0E4B-4EC1-D19E-FE6F4F410DE8}"/>
              </a:ext>
            </a:extLst>
          </p:cNvPr>
          <p:cNvSpPr txBox="1"/>
          <p:nvPr/>
        </p:nvSpPr>
        <p:spPr>
          <a:xfrm>
            <a:off x="602315" y="2655455"/>
            <a:ext cx="2968438" cy="369332"/>
          </a:xfrm>
          <a:prstGeom prst="rect">
            <a:avLst/>
          </a:prstGeom>
          <a:noFill/>
        </p:spPr>
        <p:txBody>
          <a:bodyPr wrap="square" rtlCol="0">
            <a:spAutoFit/>
          </a:bodyPr>
          <a:lstStyle/>
          <a:p>
            <a:r>
              <a:rPr lang="en-MY" b="1" dirty="0"/>
              <a:t>Satisfaction &amp; Popularity</a:t>
            </a:r>
          </a:p>
        </p:txBody>
      </p:sp>
      <p:sp>
        <p:nvSpPr>
          <p:cNvPr id="9" name="TextBox 8">
            <a:extLst>
              <a:ext uri="{FF2B5EF4-FFF2-40B4-BE49-F238E27FC236}">
                <a16:creationId xmlns:a16="http://schemas.microsoft.com/office/drawing/2014/main" id="{8A527F41-E21B-C461-C306-89728181A63C}"/>
              </a:ext>
            </a:extLst>
          </p:cNvPr>
          <p:cNvSpPr txBox="1"/>
          <p:nvPr/>
        </p:nvSpPr>
        <p:spPr>
          <a:xfrm>
            <a:off x="602315" y="3989555"/>
            <a:ext cx="2700618" cy="369332"/>
          </a:xfrm>
          <a:prstGeom prst="rect">
            <a:avLst/>
          </a:prstGeom>
          <a:noFill/>
        </p:spPr>
        <p:txBody>
          <a:bodyPr wrap="square" rtlCol="0">
            <a:spAutoFit/>
          </a:bodyPr>
          <a:lstStyle/>
          <a:p>
            <a:r>
              <a:rPr lang="en-MY" b="1" dirty="0"/>
              <a:t>Highest average rating</a:t>
            </a:r>
          </a:p>
        </p:txBody>
      </p:sp>
      <p:sp>
        <p:nvSpPr>
          <p:cNvPr id="10" name="TextBox 9">
            <a:extLst>
              <a:ext uri="{FF2B5EF4-FFF2-40B4-BE49-F238E27FC236}">
                <a16:creationId xmlns:a16="http://schemas.microsoft.com/office/drawing/2014/main" id="{EAFAC8BD-B062-4E2C-4B3E-80674660F2C5}"/>
              </a:ext>
            </a:extLst>
          </p:cNvPr>
          <p:cNvSpPr txBox="1"/>
          <p:nvPr/>
        </p:nvSpPr>
        <p:spPr>
          <a:xfrm>
            <a:off x="3971923" y="3922949"/>
            <a:ext cx="3192557" cy="646331"/>
          </a:xfrm>
          <a:prstGeom prst="rect">
            <a:avLst/>
          </a:prstGeom>
          <a:noFill/>
        </p:spPr>
        <p:txBody>
          <a:bodyPr wrap="square" rtlCol="0">
            <a:spAutoFit/>
          </a:bodyPr>
          <a:lstStyle/>
          <a:p>
            <a:pPr algn="ctr"/>
            <a:r>
              <a:rPr lang="en-MY" b="1" dirty="0"/>
              <a:t>Highest frequency of ingredient type</a:t>
            </a:r>
          </a:p>
        </p:txBody>
      </p:sp>
      <p:sp>
        <p:nvSpPr>
          <p:cNvPr id="12" name="TextBox 11">
            <a:extLst>
              <a:ext uri="{FF2B5EF4-FFF2-40B4-BE49-F238E27FC236}">
                <a16:creationId xmlns:a16="http://schemas.microsoft.com/office/drawing/2014/main" id="{C72FA206-9266-3D24-C0D2-E8A0570F8EE6}"/>
              </a:ext>
            </a:extLst>
          </p:cNvPr>
          <p:cNvSpPr txBox="1"/>
          <p:nvPr/>
        </p:nvSpPr>
        <p:spPr>
          <a:xfrm>
            <a:off x="7730937" y="3900543"/>
            <a:ext cx="3721475" cy="369332"/>
          </a:xfrm>
          <a:prstGeom prst="rect">
            <a:avLst/>
          </a:prstGeom>
          <a:noFill/>
        </p:spPr>
        <p:txBody>
          <a:bodyPr wrap="square" rtlCol="0">
            <a:spAutoFit/>
          </a:bodyPr>
          <a:lstStyle/>
          <a:p>
            <a:r>
              <a:rPr lang="en-MY" b="1" dirty="0"/>
              <a:t>Highest frequency of cuisine type</a:t>
            </a:r>
          </a:p>
        </p:txBody>
      </p:sp>
      <p:sp>
        <p:nvSpPr>
          <p:cNvPr id="13" name="TextBox 12">
            <a:extLst>
              <a:ext uri="{FF2B5EF4-FFF2-40B4-BE49-F238E27FC236}">
                <a16:creationId xmlns:a16="http://schemas.microsoft.com/office/drawing/2014/main" id="{607E99F4-0E9A-3962-A79B-8DE0DA0F8A34}"/>
              </a:ext>
            </a:extLst>
          </p:cNvPr>
          <p:cNvSpPr txBox="1"/>
          <p:nvPr/>
        </p:nvSpPr>
        <p:spPr>
          <a:xfrm>
            <a:off x="1469658" y="2022666"/>
            <a:ext cx="9664507" cy="461665"/>
          </a:xfrm>
          <a:prstGeom prst="rect">
            <a:avLst/>
          </a:prstGeom>
          <a:noFill/>
        </p:spPr>
        <p:txBody>
          <a:bodyPr wrap="square" rtlCol="0">
            <a:spAutoFit/>
          </a:bodyPr>
          <a:lstStyle/>
          <a:p>
            <a:r>
              <a:rPr lang="en-MY" sz="2400" b="1" dirty="0"/>
              <a:t>PROCESSED RECIPE DATASET TO FOCUS ON THESE 3 FACTORS</a:t>
            </a:r>
          </a:p>
        </p:txBody>
      </p:sp>
    </p:spTree>
    <p:extLst>
      <p:ext uri="{BB962C8B-B14F-4D97-AF65-F5344CB8AC3E}">
        <p14:creationId xmlns:p14="http://schemas.microsoft.com/office/powerpoint/2010/main" val="26636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ANALYSIS OF RECIPE DATASET</a:t>
            </a:r>
            <a:br>
              <a:rPr lang="en-US" dirty="0"/>
            </a:br>
            <a:r>
              <a:rPr lang="en-US" sz="3600" dirty="0"/>
              <a:t>Findings: Information gathered</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9</a:t>
            </a:fld>
            <a:endParaRPr lang="en-US"/>
          </a:p>
        </p:txBody>
      </p:sp>
      <p:pic>
        <p:nvPicPr>
          <p:cNvPr id="11" name="Picture 10">
            <a:extLst>
              <a:ext uri="{FF2B5EF4-FFF2-40B4-BE49-F238E27FC236}">
                <a16:creationId xmlns:a16="http://schemas.microsoft.com/office/drawing/2014/main" id="{A7125EFE-A467-4458-0117-7EFB43D58889}"/>
              </a:ext>
            </a:extLst>
          </p:cNvPr>
          <p:cNvPicPr>
            <a:picLocks noChangeAspect="1"/>
          </p:cNvPicPr>
          <p:nvPr/>
        </p:nvPicPr>
        <p:blipFill>
          <a:blip r:embed="rId2"/>
          <a:stretch>
            <a:fillRect/>
          </a:stretch>
        </p:blipFill>
        <p:spPr>
          <a:xfrm>
            <a:off x="1182123" y="1649682"/>
            <a:ext cx="8283658" cy="3863675"/>
          </a:xfrm>
          <a:prstGeom prst="rect">
            <a:avLst/>
          </a:prstGeom>
        </p:spPr>
      </p:pic>
      <p:sp>
        <p:nvSpPr>
          <p:cNvPr id="14" name="TextBox 13">
            <a:extLst>
              <a:ext uri="{FF2B5EF4-FFF2-40B4-BE49-F238E27FC236}">
                <a16:creationId xmlns:a16="http://schemas.microsoft.com/office/drawing/2014/main" id="{0B55C645-D67A-3EE2-077D-C0837A52B30B}"/>
              </a:ext>
            </a:extLst>
          </p:cNvPr>
          <p:cNvSpPr txBox="1"/>
          <p:nvPr/>
        </p:nvSpPr>
        <p:spPr>
          <a:xfrm>
            <a:off x="1256628" y="5698022"/>
            <a:ext cx="2955809" cy="369332"/>
          </a:xfrm>
          <a:prstGeom prst="rect">
            <a:avLst/>
          </a:prstGeom>
          <a:noFill/>
        </p:spPr>
        <p:txBody>
          <a:bodyPr wrap="none" rtlCol="0">
            <a:spAutoFit/>
          </a:bodyPr>
          <a:lstStyle/>
          <a:p>
            <a:r>
              <a:rPr lang="en-US" b="1" i="1" dirty="0"/>
              <a:t>Table 1</a:t>
            </a:r>
            <a:r>
              <a:rPr lang="en-US" dirty="0"/>
              <a:t>. Popular ingredients</a:t>
            </a:r>
          </a:p>
        </p:txBody>
      </p:sp>
      <p:sp>
        <p:nvSpPr>
          <p:cNvPr id="15" name="TextBox 14">
            <a:extLst>
              <a:ext uri="{FF2B5EF4-FFF2-40B4-BE49-F238E27FC236}">
                <a16:creationId xmlns:a16="http://schemas.microsoft.com/office/drawing/2014/main" id="{D65DCB1D-36F1-722E-1F77-0E84D58B2B27}"/>
              </a:ext>
            </a:extLst>
          </p:cNvPr>
          <p:cNvSpPr txBox="1"/>
          <p:nvPr/>
        </p:nvSpPr>
        <p:spPr>
          <a:xfrm>
            <a:off x="1256628" y="5882687"/>
            <a:ext cx="4966357" cy="369332"/>
          </a:xfrm>
          <a:prstGeom prst="rect">
            <a:avLst/>
          </a:prstGeom>
          <a:noFill/>
        </p:spPr>
        <p:txBody>
          <a:bodyPr wrap="square" rtlCol="0">
            <a:spAutoFit/>
          </a:bodyPr>
          <a:lstStyle/>
          <a:p>
            <a:r>
              <a:rPr lang="en-US" dirty="0"/>
              <a:t>Derived from Cluster plot (Appendix 1)</a:t>
            </a:r>
          </a:p>
        </p:txBody>
      </p:sp>
    </p:spTree>
    <p:extLst>
      <p:ext uri="{BB962C8B-B14F-4D97-AF65-F5344CB8AC3E}">
        <p14:creationId xmlns:p14="http://schemas.microsoft.com/office/powerpoint/2010/main" val="68755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1398</TotalTime>
  <Words>654</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Aptos</vt:lpstr>
      <vt:lpstr>Aptos Display</vt:lpstr>
      <vt:lpstr>Arial</vt:lpstr>
      <vt:lpstr>Wingdings</vt:lpstr>
      <vt:lpstr>Office Theme</vt:lpstr>
      <vt:lpstr>FOOD FLAVOUR TREND ANALYSIS</vt:lpstr>
      <vt:lpstr>CONTEXT</vt:lpstr>
      <vt:lpstr>PROBLEM STATEMENT</vt:lpstr>
      <vt:lpstr>OBJECTIVE</vt:lpstr>
      <vt:lpstr>THE NEED FOR PRODUCT DEVELOPMENT AND INNOVATION</vt:lpstr>
      <vt:lpstr>STAKEHOLDERS </vt:lpstr>
      <vt:lpstr>ANALYSIS OF RECIPE DATASET </vt:lpstr>
      <vt:lpstr>ANALYSIS OF RECIPE DATASET What we are working with: </vt:lpstr>
      <vt:lpstr>ANALYSIS OF RECIPE DATASET Findings: Information gathered</vt:lpstr>
      <vt:lpstr>FINDINGS</vt:lpstr>
      <vt:lpstr>WHAT’S NEXT?</vt:lpstr>
      <vt:lpstr>Reference</vt:lpstr>
      <vt:lpstr>Reference</vt:lpstr>
      <vt:lpstr>Reference</vt:lpstr>
      <vt:lpstr>Reference</vt:lpstr>
      <vt:lpstr>PowerPoint Presentation</vt:lpstr>
      <vt:lpstr>ANALYSIS OF RECIPE DATASET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Avinnaash Suresh</dc:creator>
  <cp:lastModifiedBy>Alexandria Low</cp:lastModifiedBy>
  <cp:revision>53</cp:revision>
  <dcterms:created xsi:type="dcterms:W3CDTF">2024-03-15T17:02:54Z</dcterms:created>
  <dcterms:modified xsi:type="dcterms:W3CDTF">2024-03-22T15:30:40Z</dcterms:modified>
</cp:coreProperties>
</file>