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6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354"/>
    <a:srgbClr val="398B9E"/>
    <a:srgbClr val="0141C8"/>
    <a:srgbClr val="030303"/>
    <a:srgbClr val="FF3300"/>
    <a:srgbClr val="991717"/>
    <a:srgbClr val="DBD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3" autoAdjust="0"/>
    <p:restoredTop sz="94660"/>
  </p:normalViewPr>
  <p:slideViewPr>
    <p:cSldViewPr snapToGrid="0">
      <p:cViewPr>
        <p:scale>
          <a:sx n="66" d="100"/>
          <a:sy n="66" d="100"/>
        </p:scale>
        <p:origin x="84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80D82-D68B-409C-9EBA-38A7F8EB1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3D6310-15AC-457C-803C-D51D7C4F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53D36C-21DE-445E-8CAD-1109D0B5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8B6-0749-45D9-A8AE-D32390101A0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978A15-D00F-456A-8D54-16B1A019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30B479-C998-49E7-88E3-BFCDC0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6B2C-FA56-4601-BAD6-C77EF51A0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38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48BA4-BCC5-4E66-B9AB-1A64EA94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B3D4FB-BA33-4A2D-8547-61DD4A121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F1A989-DE37-47CB-90D4-0EC783B8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8B6-0749-45D9-A8AE-D32390101A0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10B99-0DF4-4524-A015-0322E1D1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8AB95D-A1A7-4F68-95C4-2D72AC7D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6B2C-FA56-4601-BAD6-C77EF51A0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2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A1D9AE-2A10-4D22-B23F-B34093A8D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4E9C4D-3BE9-4F19-A509-00FEEA36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496DEA-E4E8-42B4-BB06-99FEDA8F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8B6-0749-45D9-A8AE-D32390101A0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DFA290-2B5A-4B23-BEC3-CDBEEDAD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5DF709-3B96-4569-B1A3-034E212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6B2C-FA56-4601-BAD6-C77EF51A0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62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7C29D-63EC-4E96-BA94-3A8310E1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75FE80-97BF-47E9-9E8A-FE968F98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B2B331-F74F-483B-AF70-41D57224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8B6-0749-45D9-A8AE-D32390101A0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124C90-877A-4F53-B258-E9750E81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A4A01A-BA38-4293-B9DF-7056C25D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6B2C-FA56-4601-BAD6-C77EF51A0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13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DE4F4-B8BF-4FBA-A498-0240895C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2E4D4B-D9C6-4270-81F6-55A861EC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CB36F-E9A4-42E4-A277-00601371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8B6-0749-45D9-A8AE-D32390101A0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D8005F-20E9-4577-A5ED-9F53F2A6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62262F-686F-4C37-97E5-F01537C7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6B2C-FA56-4601-BAD6-C77EF51A0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32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028F7-6E57-4636-86CD-FD09A0F3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B9FFE-6F68-4472-9858-9922661A0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5A9AE6-0863-49E8-94E5-4866023F1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4C7955-8DE3-41A5-A4A3-2CCA318A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8B6-0749-45D9-A8AE-D32390101A0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1DEFF4-7822-4880-ACBE-4BFB3C79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973BE4-AA66-41FC-B4C9-4F84331A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6B2C-FA56-4601-BAD6-C77EF51A0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95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579B4-77FD-49A5-B9FD-661E56D6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442930-0855-4D20-B11B-7B75E2541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E3AE77-5F3A-4F34-B064-CE28C532D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256A9C-3A37-4DFC-A316-6EA079945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5810BA-EA12-4414-83DE-8E8315B24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F1F3A29-7275-4355-BBA8-DF6533A1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8B6-0749-45D9-A8AE-D32390101A0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6C0FC5-0F01-4737-9EDE-FAD852C2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E3152B-1C69-46E0-AECB-D4BF8091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6B2C-FA56-4601-BAD6-C77EF51A0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37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938CF-6F29-4724-8DD4-3990929E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BF3AE9-8311-4A6C-B6BC-DB1C1325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8B6-0749-45D9-A8AE-D32390101A0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92FCB3-0A4C-4B31-ABF9-CE3963B8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3171B9-C395-4BA5-8D2F-F161FCED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6B2C-FA56-4601-BAD6-C77EF51A0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19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F32289-9FF2-401F-8200-71E7866A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8B6-0749-45D9-A8AE-D32390101A0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DB4B87-0CA4-400A-BE4A-CF2F6057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C28B2A-F2A3-4687-9DBC-60F86818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6B2C-FA56-4601-BAD6-C77EF51A0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1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987FF-8488-46C3-BA51-919DB962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B4BF6-E3FE-40FC-95AB-E4CA2612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73AABF-BEC2-4AC2-B150-BBB9F6DF9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7AEF92-3F7D-4A9B-A64C-6A93D3C9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8B6-0749-45D9-A8AE-D32390101A0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07B6A1-72FA-4276-BF0E-3C8F0E46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D03B13-CDCA-4E2F-A245-382BB20E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6B2C-FA56-4601-BAD6-C77EF51A0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30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79107-F794-4CA9-BF64-EAC2DB81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209F00-4E3B-482C-BBAC-8E0A35761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0671B5-41F9-49CA-B0C2-44C9489AD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7B839C-6A9B-4D1D-A78B-57E00990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8B6-0749-45D9-A8AE-D32390101A0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DF35C6-7A2F-4873-AFE9-1B31B509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15E329-53C3-4BA9-BF44-698A229F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6B2C-FA56-4601-BAD6-C77EF51A0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8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407A7-20A6-4991-B65D-381E817D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357B14-0719-4714-96A4-A9A7C50AA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13701E-5A60-4368-A2F9-E1AFF8360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D18B6-0749-45D9-A8AE-D32390101A07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D4C528-52F3-42AA-BED1-58EA1CAB3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6A2985-C82A-4DFA-9F18-A41001B96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6B2C-FA56-4601-BAD6-C77EF51A0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90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estepanova@ecosmart-samara.r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nklyushina@ecosmart-samara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0A23308-DA1F-4DD4-BECF-763D8D532EC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6335AB2-8363-4DAB-8DF6-5CAE1644DF61}"/>
              </a:ext>
            </a:extLst>
          </p:cNvPr>
          <p:cNvCxnSpPr>
            <a:cxnSpLocks/>
          </p:cNvCxnSpPr>
          <p:nvPr/>
        </p:nvCxnSpPr>
        <p:spPr>
          <a:xfrm flipH="1">
            <a:off x="2090964" y="3657027"/>
            <a:ext cx="323" cy="10250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EDFED4-C53F-4674-B99B-101BA4A834F4}"/>
              </a:ext>
            </a:extLst>
          </p:cNvPr>
          <p:cNvCxnSpPr>
            <a:cxnSpLocks/>
          </p:cNvCxnSpPr>
          <p:nvPr/>
        </p:nvCxnSpPr>
        <p:spPr>
          <a:xfrm flipH="1">
            <a:off x="2090964" y="4682067"/>
            <a:ext cx="114999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4416827-793D-485B-BBD9-F946F8895F10}"/>
              </a:ext>
            </a:extLst>
          </p:cNvPr>
          <p:cNvCxnSpPr>
            <a:cxnSpLocks/>
          </p:cNvCxnSpPr>
          <p:nvPr/>
        </p:nvCxnSpPr>
        <p:spPr>
          <a:xfrm flipH="1">
            <a:off x="9217387" y="2718529"/>
            <a:ext cx="114999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F645AAC-2AEE-496F-9D20-2AB8817FAC48}"/>
              </a:ext>
            </a:extLst>
          </p:cNvPr>
          <p:cNvCxnSpPr>
            <a:cxnSpLocks/>
          </p:cNvCxnSpPr>
          <p:nvPr/>
        </p:nvCxnSpPr>
        <p:spPr>
          <a:xfrm flipV="1">
            <a:off x="10367381" y="2718529"/>
            <a:ext cx="1" cy="103806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2A77D358-8F15-4F0E-8AAE-DD9D7EF6C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4F2A1F9-FAE7-42FA-AB3B-8D71B5E93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9148" cy="965876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2C6244ED-AA00-42AD-824C-6927F7FFF609}"/>
              </a:ext>
            </a:extLst>
          </p:cNvPr>
          <p:cNvSpPr txBox="1">
            <a:spLocks/>
          </p:cNvSpPr>
          <p:nvPr/>
        </p:nvSpPr>
        <p:spPr>
          <a:xfrm>
            <a:off x="528357" y="293910"/>
            <a:ext cx="3046791" cy="53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EcoSmart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FFFAB46-E1E9-4CA9-852E-CF36233FBAA6}"/>
              </a:ext>
            </a:extLst>
          </p:cNvPr>
          <p:cNvSpPr/>
          <p:nvPr/>
        </p:nvSpPr>
        <p:spPr>
          <a:xfrm>
            <a:off x="2241555" y="2879430"/>
            <a:ext cx="7766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Система </a:t>
            </a:r>
            <a:r>
              <a:rPr lang="ru-RU" sz="3600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распознования</a:t>
            </a:r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государственных номерных знаков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20FD59DA-4A94-4728-9171-A6CC16C50A3B}"/>
              </a:ext>
            </a:extLst>
          </p:cNvPr>
          <p:cNvSpPr txBox="1">
            <a:spLocks/>
          </p:cNvSpPr>
          <p:nvPr/>
        </p:nvSpPr>
        <p:spPr>
          <a:xfrm>
            <a:off x="2248440" y="4770332"/>
            <a:ext cx="5848350" cy="53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 plate recognition system(LPR)</a:t>
            </a:r>
            <a:endParaRPr lang="ru-RU" sz="2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1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Объект 12">
            <a:extLst>
              <a:ext uri="{FF2B5EF4-FFF2-40B4-BE49-F238E27FC236}">
                <a16:creationId xmlns:a16="http://schemas.microsoft.com/office/drawing/2014/main" id="{9E0CE2FD-1A70-4E2F-AE50-590992960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60"/>
          <a:stretch/>
        </p:blipFill>
        <p:spPr>
          <a:xfrm>
            <a:off x="0" y="-13668"/>
            <a:ext cx="12192000" cy="1255638"/>
          </a:xfrm>
          <a:prstGeom prst="rect">
            <a:avLst/>
          </a:prstGeom>
        </p:spPr>
      </p:pic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B780398-7CD1-4F42-B49E-5171F997B88C}"/>
              </a:ext>
            </a:extLst>
          </p:cNvPr>
          <p:cNvSpPr/>
          <p:nvPr/>
        </p:nvSpPr>
        <p:spPr>
          <a:xfrm>
            <a:off x="35888" y="10550"/>
            <a:ext cx="12192000" cy="1251854"/>
          </a:xfrm>
          <a:prstGeom prst="rect">
            <a:avLst/>
          </a:prstGeom>
          <a:solidFill>
            <a:schemeClr val="dk1">
              <a:alpha val="5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E1DFC93-4335-4385-ADF7-5927F0A464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b="3236"/>
          <a:stretch/>
        </p:blipFill>
        <p:spPr>
          <a:xfrm>
            <a:off x="4327899" y="1283814"/>
            <a:ext cx="7804150" cy="5673177"/>
          </a:xfrm>
          <a:prstGeom prst="rect">
            <a:avLst/>
          </a:prstGeom>
          <a:gradFill>
            <a:gsLst>
              <a:gs pos="0">
                <a:schemeClr val="tx1"/>
              </a:gs>
              <a:gs pos="86000">
                <a:schemeClr val="bg1">
                  <a:lumMod val="95000"/>
                </a:schemeClr>
              </a:gs>
              <a:gs pos="49000">
                <a:schemeClr val="tx1"/>
              </a:gs>
              <a:gs pos="79000">
                <a:schemeClr val="bg1"/>
              </a:gs>
            </a:gsLst>
            <a:lin ang="3000000" scaled="0"/>
          </a:gradFill>
          <a:effectLst/>
        </p:spPr>
      </p:pic>
      <p:sp>
        <p:nvSpPr>
          <p:cNvPr id="44" name="Овал 43">
            <a:extLst>
              <a:ext uri="{FF2B5EF4-FFF2-40B4-BE49-F238E27FC236}">
                <a16:creationId xmlns:a16="http://schemas.microsoft.com/office/drawing/2014/main" id="{7D70AA78-B9DF-472F-861B-0A34C51ABE18}"/>
              </a:ext>
            </a:extLst>
          </p:cNvPr>
          <p:cNvSpPr/>
          <p:nvPr/>
        </p:nvSpPr>
        <p:spPr>
          <a:xfrm>
            <a:off x="4605537" y="1422037"/>
            <a:ext cx="6664189" cy="4968755"/>
          </a:xfrm>
          <a:prstGeom prst="ellipse">
            <a:avLst/>
          </a:prstGeom>
          <a:solidFill>
            <a:schemeClr val="dk1">
              <a:alpha val="4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857FF2C9-E172-4C1D-80F9-819B79A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919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Arial Black" panose="020B0A04020102020204" pitchFamily="34" charset="0"/>
              </a:rPr>
              <a:t>Система 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LPR</a:t>
            </a:r>
            <a:endParaRPr lang="ru-RU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77256FB4-E6ED-47AC-9BEF-27D5E49D7B3B}"/>
              </a:ext>
            </a:extLst>
          </p:cNvPr>
          <p:cNvCxnSpPr/>
          <p:nvPr/>
        </p:nvCxnSpPr>
        <p:spPr>
          <a:xfrm>
            <a:off x="10277928" y="1731527"/>
            <a:ext cx="12039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1A75E5D5-F3F6-4ED1-96C7-92A26FDA8327}"/>
              </a:ext>
            </a:extLst>
          </p:cNvPr>
          <p:cNvCxnSpPr>
            <a:cxnSpLocks/>
          </p:cNvCxnSpPr>
          <p:nvPr/>
        </p:nvCxnSpPr>
        <p:spPr>
          <a:xfrm>
            <a:off x="11481888" y="1731527"/>
            <a:ext cx="0" cy="9677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919A50A6-3E28-4857-ACD9-A0E6454AFFA7}"/>
              </a:ext>
            </a:extLst>
          </p:cNvPr>
          <p:cNvCxnSpPr>
            <a:cxnSpLocks/>
          </p:cNvCxnSpPr>
          <p:nvPr/>
        </p:nvCxnSpPr>
        <p:spPr>
          <a:xfrm flipH="1">
            <a:off x="180521" y="4406320"/>
            <a:ext cx="927100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89AF12A3-B219-43C6-A370-BD504D8FB0DF}"/>
              </a:ext>
            </a:extLst>
          </p:cNvPr>
          <p:cNvCxnSpPr>
            <a:cxnSpLocks/>
          </p:cNvCxnSpPr>
          <p:nvPr/>
        </p:nvCxnSpPr>
        <p:spPr>
          <a:xfrm>
            <a:off x="180521" y="3631620"/>
            <a:ext cx="0" cy="77470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04A7F8B2-25EE-40A5-A821-4F686757CE5A}"/>
              </a:ext>
            </a:extLst>
          </p:cNvPr>
          <p:cNvCxnSpPr>
            <a:cxnSpLocks/>
          </p:cNvCxnSpPr>
          <p:nvPr/>
        </p:nvCxnSpPr>
        <p:spPr>
          <a:xfrm flipH="1">
            <a:off x="133350" y="6345276"/>
            <a:ext cx="927100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5C1F2F56-2821-4F2C-82F8-66DCC2A9C626}"/>
              </a:ext>
            </a:extLst>
          </p:cNvPr>
          <p:cNvCxnSpPr>
            <a:cxnSpLocks/>
          </p:cNvCxnSpPr>
          <p:nvPr/>
        </p:nvCxnSpPr>
        <p:spPr>
          <a:xfrm>
            <a:off x="133350" y="5570576"/>
            <a:ext cx="0" cy="77470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65B83CC7-38A9-474B-AA8B-1EB80053656E}"/>
              </a:ext>
            </a:extLst>
          </p:cNvPr>
          <p:cNvCxnSpPr/>
          <p:nvPr/>
        </p:nvCxnSpPr>
        <p:spPr>
          <a:xfrm>
            <a:off x="10277928" y="4406352"/>
            <a:ext cx="12039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AAF80024-8D64-47D0-89A4-9A1C38932FE7}"/>
              </a:ext>
            </a:extLst>
          </p:cNvPr>
          <p:cNvCxnSpPr>
            <a:cxnSpLocks/>
          </p:cNvCxnSpPr>
          <p:nvPr/>
        </p:nvCxnSpPr>
        <p:spPr>
          <a:xfrm>
            <a:off x="11481888" y="4406352"/>
            <a:ext cx="0" cy="9677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C7C7B1-0BA9-49AE-9589-65A80ACE2706}"/>
              </a:ext>
            </a:extLst>
          </p:cNvPr>
          <p:cNvSpPr txBox="1"/>
          <p:nvPr/>
        </p:nvSpPr>
        <p:spPr>
          <a:xfrm>
            <a:off x="46767" y="1807366"/>
            <a:ext cx="1110342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4838" indent="-342900"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Аппаратно-программный комплекс </a:t>
            </a:r>
            <a:r>
              <a:rPr lang="ru-RU" sz="2200" dirty="0">
                <a:ln w="3175"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недряемый компанией </a:t>
            </a:r>
            <a:r>
              <a:rPr lang="ru-RU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Экосмарт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это</a:t>
            </a:r>
            <a:r>
              <a:rPr lang="ru-RU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совокупность аппаратных средс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(камер при необходимости и серверного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оборудования) и  программное 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обеспечение, в основе которого лежит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нейронная сеть с удобным 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льзовательским интерфейсом направленный на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умную автоматизацию важн</a:t>
            </a:r>
            <a:r>
              <a:rPr lang="ru-RU" sz="2200" dirty="0">
                <a:ln w="3175"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 технологического процес</a:t>
            </a:r>
            <a:r>
              <a:rPr lang="ru-RU" sz="22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а, который может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включать использование ма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шинного зрения, краткосрочного прогнозирования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событий и другие технолог</a:t>
            </a:r>
            <a:r>
              <a:rPr lang="ru-RU" sz="2200" dirty="0">
                <a:ln w="3175"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ИИ</a:t>
            </a:r>
          </a:p>
          <a:p>
            <a:pPr marL="604838" indent="-342900">
              <a:buFont typeface="Wingdings" panose="05000000000000000000" pitchFamily="2" charset="2"/>
              <a:buChar char="ü"/>
            </a:pP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4838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Искусственная нейронная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сеть </a:t>
            </a:r>
            <a:r>
              <a:rPr lang="ru-RU" sz="2400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продукт научных разработок в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области искусственного ин</a:t>
            </a:r>
            <a:r>
              <a:rPr lang="ru-RU" sz="2200" dirty="0">
                <a:ln w="3175"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</a:t>
            </a:r>
            <a:r>
              <a:rPr lang="ru-RU" sz="2400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екта (ИИ), раз</a:t>
            </a:r>
            <a:r>
              <a:rPr lang="ru-RU" sz="24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аботанный для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интеллектуальной автомати</a:t>
            </a:r>
            <a:r>
              <a:rPr lang="ru-RU" sz="2200" dirty="0">
                <a:ln w="3175"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ации и оптимизации того или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иного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рутинного процесса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4838" indent="-342900"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0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Объект 12">
            <a:extLst>
              <a:ext uri="{FF2B5EF4-FFF2-40B4-BE49-F238E27FC236}">
                <a16:creationId xmlns:a16="http://schemas.microsoft.com/office/drawing/2014/main" id="{9E0CE2FD-1A70-4E2F-AE50-590992960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60"/>
          <a:stretch/>
        </p:blipFill>
        <p:spPr>
          <a:xfrm>
            <a:off x="0" y="-13668"/>
            <a:ext cx="12192000" cy="1255638"/>
          </a:xfrm>
          <a:prstGeom prst="rect">
            <a:avLst/>
          </a:prstGeom>
        </p:spPr>
      </p:pic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B780398-7CD1-4F42-B49E-5171F997B88C}"/>
              </a:ext>
            </a:extLst>
          </p:cNvPr>
          <p:cNvSpPr/>
          <p:nvPr/>
        </p:nvSpPr>
        <p:spPr>
          <a:xfrm>
            <a:off x="35888" y="-13668"/>
            <a:ext cx="12192000" cy="1276072"/>
          </a:xfrm>
          <a:prstGeom prst="rect">
            <a:avLst/>
          </a:prstGeom>
          <a:solidFill>
            <a:schemeClr val="dk1">
              <a:alpha val="5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857FF2C9-E172-4C1D-80F9-819B79A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919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Arial Black" panose="020B0A04020102020204" pitchFamily="34" charset="0"/>
              </a:rPr>
              <a:t>Система 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LPR</a:t>
            </a:r>
            <a:endParaRPr lang="ru-RU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1A75E5D5-F3F6-4ED1-96C7-92A26FDA8327}"/>
              </a:ext>
            </a:extLst>
          </p:cNvPr>
          <p:cNvCxnSpPr>
            <a:cxnSpLocks/>
          </p:cNvCxnSpPr>
          <p:nvPr/>
        </p:nvCxnSpPr>
        <p:spPr>
          <a:xfrm>
            <a:off x="11481888" y="1731527"/>
            <a:ext cx="0" cy="9677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65B83CC7-38A9-474B-AA8B-1EB80053656E}"/>
              </a:ext>
            </a:extLst>
          </p:cNvPr>
          <p:cNvCxnSpPr/>
          <p:nvPr/>
        </p:nvCxnSpPr>
        <p:spPr>
          <a:xfrm>
            <a:off x="10277928" y="4406352"/>
            <a:ext cx="12039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AAF80024-8D64-47D0-89A4-9A1C38932FE7}"/>
              </a:ext>
            </a:extLst>
          </p:cNvPr>
          <p:cNvCxnSpPr>
            <a:cxnSpLocks/>
          </p:cNvCxnSpPr>
          <p:nvPr/>
        </p:nvCxnSpPr>
        <p:spPr>
          <a:xfrm>
            <a:off x="11481888" y="4406352"/>
            <a:ext cx="0" cy="9677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0A25D5F-3DFA-41ED-892B-721AFA48F2D8}"/>
              </a:ext>
            </a:extLst>
          </p:cNvPr>
          <p:cNvCxnSpPr/>
          <p:nvPr/>
        </p:nvCxnSpPr>
        <p:spPr>
          <a:xfrm>
            <a:off x="10695325" y="1426037"/>
            <a:ext cx="1203960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94EC266-59FA-4914-9FA9-110D65AD0068}"/>
              </a:ext>
            </a:extLst>
          </p:cNvPr>
          <p:cNvCxnSpPr>
            <a:cxnSpLocks/>
          </p:cNvCxnSpPr>
          <p:nvPr/>
        </p:nvCxnSpPr>
        <p:spPr>
          <a:xfrm>
            <a:off x="11899285" y="1426037"/>
            <a:ext cx="0" cy="96774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FFBC6CA-8500-479D-8F3A-A2B466756C2F}"/>
              </a:ext>
            </a:extLst>
          </p:cNvPr>
          <p:cNvCxnSpPr>
            <a:cxnSpLocks/>
          </p:cNvCxnSpPr>
          <p:nvPr/>
        </p:nvCxnSpPr>
        <p:spPr>
          <a:xfrm flipH="1">
            <a:off x="264900" y="6619254"/>
            <a:ext cx="927100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72C014C-14DB-434F-904F-EC73A724F935}"/>
              </a:ext>
            </a:extLst>
          </p:cNvPr>
          <p:cNvCxnSpPr>
            <a:cxnSpLocks/>
          </p:cNvCxnSpPr>
          <p:nvPr/>
        </p:nvCxnSpPr>
        <p:spPr>
          <a:xfrm>
            <a:off x="264900" y="5844554"/>
            <a:ext cx="0" cy="77470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F21789A-031C-47E4-9F73-F73268C2F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475" y="5918475"/>
            <a:ext cx="939525" cy="93952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EE3FC6E-C4BC-4639-9CCE-927BE1715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16" y="1442398"/>
            <a:ext cx="9817155" cy="510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2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Объект 12">
            <a:extLst>
              <a:ext uri="{FF2B5EF4-FFF2-40B4-BE49-F238E27FC236}">
                <a16:creationId xmlns:a16="http://schemas.microsoft.com/office/drawing/2014/main" id="{9E0CE2FD-1A70-4E2F-AE50-590992960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60"/>
          <a:stretch/>
        </p:blipFill>
        <p:spPr>
          <a:xfrm>
            <a:off x="0" y="-13668"/>
            <a:ext cx="12192000" cy="1255638"/>
          </a:xfrm>
          <a:prstGeom prst="rect">
            <a:avLst/>
          </a:prstGeom>
        </p:spPr>
      </p:pic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B780398-7CD1-4F42-B49E-5171F997B88C}"/>
              </a:ext>
            </a:extLst>
          </p:cNvPr>
          <p:cNvSpPr/>
          <p:nvPr/>
        </p:nvSpPr>
        <p:spPr>
          <a:xfrm>
            <a:off x="35888" y="10550"/>
            <a:ext cx="12192000" cy="1251854"/>
          </a:xfrm>
          <a:prstGeom prst="rect">
            <a:avLst/>
          </a:prstGeom>
          <a:solidFill>
            <a:schemeClr val="dk1">
              <a:alpha val="5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857FF2C9-E172-4C1D-80F9-819B79A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919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Arial Black" panose="020B0A04020102020204" pitchFamily="34" charset="0"/>
              </a:rPr>
              <a:t>Система 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LPR</a:t>
            </a:r>
            <a:endParaRPr lang="ru-RU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1A75E5D5-F3F6-4ED1-96C7-92A26FDA8327}"/>
              </a:ext>
            </a:extLst>
          </p:cNvPr>
          <p:cNvCxnSpPr>
            <a:cxnSpLocks/>
          </p:cNvCxnSpPr>
          <p:nvPr/>
        </p:nvCxnSpPr>
        <p:spPr>
          <a:xfrm>
            <a:off x="11481888" y="1731527"/>
            <a:ext cx="0" cy="9677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65B83CC7-38A9-474B-AA8B-1EB80053656E}"/>
              </a:ext>
            </a:extLst>
          </p:cNvPr>
          <p:cNvCxnSpPr/>
          <p:nvPr/>
        </p:nvCxnSpPr>
        <p:spPr>
          <a:xfrm>
            <a:off x="10277928" y="4406352"/>
            <a:ext cx="12039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AAF80024-8D64-47D0-89A4-9A1C38932FE7}"/>
              </a:ext>
            </a:extLst>
          </p:cNvPr>
          <p:cNvCxnSpPr>
            <a:cxnSpLocks/>
          </p:cNvCxnSpPr>
          <p:nvPr/>
        </p:nvCxnSpPr>
        <p:spPr>
          <a:xfrm>
            <a:off x="11481888" y="4406352"/>
            <a:ext cx="0" cy="9677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FFBC6CA-8500-479D-8F3A-A2B466756C2F}"/>
              </a:ext>
            </a:extLst>
          </p:cNvPr>
          <p:cNvCxnSpPr>
            <a:cxnSpLocks/>
          </p:cNvCxnSpPr>
          <p:nvPr/>
        </p:nvCxnSpPr>
        <p:spPr>
          <a:xfrm flipH="1">
            <a:off x="264900" y="6619254"/>
            <a:ext cx="927100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72C014C-14DB-434F-904F-EC73A724F935}"/>
              </a:ext>
            </a:extLst>
          </p:cNvPr>
          <p:cNvCxnSpPr>
            <a:cxnSpLocks/>
          </p:cNvCxnSpPr>
          <p:nvPr/>
        </p:nvCxnSpPr>
        <p:spPr>
          <a:xfrm>
            <a:off x="264900" y="5844554"/>
            <a:ext cx="0" cy="77470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F21789A-031C-47E4-9F73-F73268C2F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475" y="5918475"/>
            <a:ext cx="939525" cy="939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6D36DC-3BA7-493F-9A0D-1DE709E41425}"/>
              </a:ext>
            </a:extLst>
          </p:cNvPr>
          <p:cNvSpPr txBox="1"/>
          <p:nvPr/>
        </p:nvSpPr>
        <p:spPr>
          <a:xfrm>
            <a:off x="35888" y="1481164"/>
            <a:ext cx="91716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Области применения </a:t>
            </a:r>
            <a:r>
              <a:rPr lang="ru-RU" sz="22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 </a:t>
            </a:r>
            <a:r>
              <a:rPr lang="en-US" sz="2200" b="1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LPR</a:t>
            </a:r>
            <a:r>
              <a:rPr lang="en-US" sz="22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b="1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обширна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Далее приведены несколько примеров использования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LPR: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1938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4838" indent="-342900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Интеллектуальная </a:t>
            </a:r>
            <a:r>
              <a:rPr lang="ru-RU" sz="24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автоматизированная пропускная система</a:t>
            </a:r>
          </a:p>
          <a:p>
            <a:pPr marL="604838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4838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Учет времени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оплаты стоянки на платных парковках</a:t>
            </a:r>
          </a:p>
          <a:p>
            <a:pPr marL="604838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4838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Оповещение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логистической системы о прибытии транспорта</a:t>
            </a:r>
          </a:p>
          <a:p>
            <a:pPr marL="604838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4838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Контроль безопасности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территории парковки и предприятия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mg.flaticon.com/icons/png/512/829/829172.png?size=1200x630f&amp;pad=10,10,10,10&amp;ext=png&amp;bg=FFFFFFFF">
            <a:extLst>
              <a:ext uri="{FF2B5EF4-FFF2-40B4-BE49-F238E27FC236}">
                <a16:creationId xmlns:a16="http://schemas.microsoft.com/office/drawing/2014/main" id="{220725D1-D404-4704-A59E-909478B0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940" y="1970421"/>
            <a:ext cx="2431802" cy="127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CBE574-4320-49F9-9139-2B5954ABA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096" y="3494007"/>
            <a:ext cx="1388049" cy="10410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B5A2D0-6F4F-441F-BF88-8B7F06CAC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7396" y="4890222"/>
            <a:ext cx="1131442" cy="1206872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0A25D5F-3DFA-41ED-892B-721AFA48F2D8}"/>
              </a:ext>
            </a:extLst>
          </p:cNvPr>
          <p:cNvCxnSpPr>
            <a:cxnSpLocks/>
          </p:cNvCxnSpPr>
          <p:nvPr/>
        </p:nvCxnSpPr>
        <p:spPr>
          <a:xfrm>
            <a:off x="8686800" y="1341464"/>
            <a:ext cx="431185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94EC266-59FA-4914-9FA9-110D65AD0068}"/>
              </a:ext>
            </a:extLst>
          </p:cNvPr>
          <p:cNvCxnSpPr>
            <a:cxnSpLocks/>
          </p:cNvCxnSpPr>
          <p:nvPr/>
        </p:nvCxnSpPr>
        <p:spPr>
          <a:xfrm>
            <a:off x="9117985" y="1341464"/>
            <a:ext cx="0" cy="390063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BFE8B0A-573B-496F-BB0D-67C07316E5FF}"/>
              </a:ext>
            </a:extLst>
          </p:cNvPr>
          <p:cNvCxnSpPr/>
          <p:nvPr/>
        </p:nvCxnSpPr>
        <p:spPr>
          <a:xfrm>
            <a:off x="7876965" y="2309204"/>
            <a:ext cx="1203960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5D29396-23A4-49FD-B9A6-88114DD62CE8}"/>
              </a:ext>
            </a:extLst>
          </p:cNvPr>
          <p:cNvCxnSpPr>
            <a:cxnSpLocks/>
          </p:cNvCxnSpPr>
          <p:nvPr/>
        </p:nvCxnSpPr>
        <p:spPr>
          <a:xfrm>
            <a:off x="9080925" y="2309204"/>
            <a:ext cx="0" cy="96774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CFD4208-BA2B-44B9-8203-8E1F2DD176A6}"/>
              </a:ext>
            </a:extLst>
          </p:cNvPr>
          <p:cNvCxnSpPr>
            <a:cxnSpLocks/>
          </p:cNvCxnSpPr>
          <p:nvPr/>
        </p:nvCxnSpPr>
        <p:spPr>
          <a:xfrm flipH="1">
            <a:off x="256750" y="2309204"/>
            <a:ext cx="378250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F001C762-FEF0-4341-A35F-C4D23C98BE93}"/>
              </a:ext>
            </a:extLst>
          </p:cNvPr>
          <p:cNvCxnSpPr>
            <a:cxnSpLocks/>
          </p:cNvCxnSpPr>
          <p:nvPr/>
        </p:nvCxnSpPr>
        <p:spPr>
          <a:xfrm>
            <a:off x="256750" y="1970421"/>
            <a:ext cx="0" cy="338783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9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Объект 12">
            <a:extLst>
              <a:ext uri="{FF2B5EF4-FFF2-40B4-BE49-F238E27FC236}">
                <a16:creationId xmlns:a16="http://schemas.microsoft.com/office/drawing/2014/main" id="{9E0CE2FD-1A70-4E2F-AE50-590992960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60"/>
          <a:stretch/>
        </p:blipFill>
        <p:spPr>
          <a:xfrm>
            <a:off x="0" y="-13668"/>
            <a:ext cx="12192000" cy="1255638"/>
          </a:xfrm>
          <a:prstGeom prst="rect">
            <a:avLst/>
          </a:prstGeom>
        </p:spPr>
      </p:pic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B780398-7CD1-4F42-B49E-5171F997B88C}"/>
              </a:ext>
            </a:extLst>
          </p:cNvPr>
          <p:cNvSpPr/>
          <p:nvPr/>
        </p:nvSpPr>
        <p:spPr>
          <a:xfrm>
            <a:off x="35888" y="10550"/>
            <a:ext cx="12192000" cy="1251854"/>
          </a:xfrm>
          <a:prstGeom prst="rect">
            <a:avLst/>
          </a:prstGeom>
          <a:solidFill>
            <a:schemeClr val="dk1">
              <a:alpha val="5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857FF2C9-E172-4C1D-80F9-819B79A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919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Arial Black" panose="020B0A04020102020204" pitchFamily="34" charset="0"/>
              </a:rPr>
              <a:t>Пользовательский интерфейс</a:t>
            </a: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1A75E5D5-F3F6-4ED1-96C7-92A26FDA8327}"/>
              </a:ext>
            </a:extLst>
          </p:cNvPr>
          <p:cNvCxnSpPr>
            <a:cxnSpLocks/>
          </p:cNvCxnSpPr>
          <p:nvPr/>
        </p:nvCxnSpPr>
        <p:spPr>
          <a:xfrm>
            <a:off x="11481888" y="1731527"/>
            <a:ext cx="0" cy="9677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65B83CC7-38A9-474B-AA8B-1EB80053656E}"/>
              </a:ext>
            </a:extLst>
          </p:cNvPr>
          <p:cNvCxnSpPr/>
          <p:nvPr/>
        </p:nvCxnSpPr>
        <p:spPr>
          <a:xfrm>
            <a:off x="10277928" y="4406352"/>
            <a:ext cx="12039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AAF80024-8D64-47D0-89A4-9A1C38932FE7}"/>
              </a:ext>
            </a:extLst>
          </p:cNvPr>
          <p:cNvCxnSpPr>
            <a:cxnSpLocks/>
          </p:cNvCxnSpPr>
          <p:nvPr/>
        </p:nvCxnSpPr>
        <p:spPr>
          <a:xfrm>
            <a:off x="11481888" y="4406352"/>
            <a:ext cx="0" cy="9677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FFBC6CA-8500-479D-8F3A-A2B466756C2F}"/>
              </a:ext>
            </a:extLst>
          </p:cNvPr>
          <p:cNvCxnSpPr>
            <a:cxnSpLocks/>
          </p:cNvCxnSpPr>
          <p:nvPr/>
        </p:nvCxnSpPr>
        <p:spPr>
          <a:xfrm flipH="1">
            <a:off x="4426854" y="5918475"/>
            <a:ext cx="927100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72C014C-14DB-434F-904F-EC73A724F935}"/>
              </a:ext>
            </a:extLst>
          </p:cNvPr>
          <p:cNvCxnSpPr>
            <a:cxnSpLocks/>
          </p:cNvCxnSpPr>
          <p:nvPr/>
        </p:nvCxnSpPr>
        <p:spPr>
          <a:xfrm>
            <a:off x="4426854" y="5143775"/>
            <a:ext cx="0" cy="77470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F21789A-031C-47E4-9F73-F73268C2F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475" y="5918475"/>
            <a:ext cx="939525" cy="939525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0A25D5F-3DFA-41ED-892B-721AFA48F2D8}"/>
              </a:ext>
            </a:extLst>
          </p:cNvPr>
          <p:cNvCxnSpPr>
            <a:cxnSpLocks/>
          </p:cNvCxnSpPr>
          <p:nvPr/>
        </p:nvCxnSpPr>
        <p:spPr>
          <a:xfrm>
            <a:off x="8077200" y="1341464"/>
            <a:ext cx="431185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94EC266-59FA-4914-9FA9-110D65AD0068}"/>
              </a:ext>
            </a:extLst>
          </p:cNvPr>
          <p:cNvCxnSpPr>
            <a:cxnSpLocks/>
          </p:cNvCxnSpPr>
          <p:nvPr/>
        </p:nvCxnSpPr>
        <p:spPr>
          <a:xfrm>
            <a:off x="8508385" y="1341464"/>
            <a:ext cx="0" cy="390063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BFE8B0A-573B-496F-BB0D-67C07316E5FF}"/>
              </a:ext>
            </a:extLst>
          </p:cNvPr>
          <p:cNvCxnSpPr/>
          <p:nvPr/>
        </p:nvCxnSpPr>
        <p:spPr>
          <a:xfrm>
            <a:off x="10736279" y="2033436"/>
            <a:ext cx="1203960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5D29396-23A4-49FD-B9A6-88114DD62CE8}"/>
              </a:ext>
            </a:extLst>
          </p:cNvPr>
          <p:cNvCxnSpPr>
            <a:cxnSpLocks/>
          </p:cNvCxnSpPr>
          <p:nvPr/>
        </p:nvCxnSpPr>
        <p:spPr>
          <a:xfrm>
            <a:off x="11940239" y="2033436"/>
            <a:ext cx="0" cy="96774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CFD4208-BA2B-44B9-8203-8E1F2DD176A6}"/>
              </a:ext>
            </a:extLst>
          </p:cNvPr>
          <p:cNvCxnSpPr>
            <a:cxnSpLocks/>
          </p:cNvCxnSpPr>
          <p:nvPr/>
        </p:nvCxnSpPr>
        <p:spPr>
          <a:xfrm flipH="1">
            <a:off x="3377323" y="2033436"/>
            <a:ext cx="378250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F001C762-FEF0-4341-A35F-C4D23C98BE93}"/>
              </a:ext>
            </a:extLst>
          </p:cNvPr>
          <p:cNvCxnSpPr>
            <a:cxnSpLocks/>
          </p:cNvCxnSpPr>
          <p:nvPr/>
        </p:nvCxnSpPr>
        <p:spPr>
          <a:xfrm>
            <a:off x="3377323" y="1694653"/>
            <a:ext cx="0" cy="338783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379D61-EBA3-4A95-895D-1C329E244F5C}"/>
              </a:ext>
            </a:extLst>
          </p:cNvPr>
          <p:cNvSpPr txBox="1"/>
          <p:nvPr/>
        </p:nvSpPr>
        <p:spPr>
          <a:xfrm>
            <a:off x="3643516" y="1312328"/>
            <a:ext cx="4569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авторизации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0C91D15-418C-42E6-AD07-A5F8F00AFA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64" r="16339"/>
          <a:stretch/>
        </p:blipFill>
        <p:spPr>
          <a:xfrm>
            <a:off x="4426856" y="2285185"/>
            <a:ext cx="7170057" cy="3633290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B46F9CF-B9C7-4364-90BB-44C94DF1DDEC}"/>
              </a:ext>
            </a:extLst>
          </p:cNvPr>
          <p:cNvSpPr/>
          <p:nvPr/>
        </p:nvSpPr>
        <p:spPr>
          <a:xfrm>
            <a:off x="599641" y="2329352"/>
            <a:ext cx="382721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Дополнительное </a:t>
            </a:r>
            <a:r>
              <a:rPr lang="ru-RU" sz="2000" b="1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преимущество системы</a:t>
            </a:r>
            <a:r>
              <a:rPr lang="en-US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solidFill>
                <a:srgbClr val="1A43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Удобный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пользовательский интерфейс системы позволяет разграничить пользователей по ролям с соответствующими правами доступа для оптимальной интеграции системы в существующие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бизнесс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-процессы.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F6D95EC-8B6C-4031-9B70-A24B8001BCEF}"/>
              </a:ext>
            </a:extLst>
          </p:cNvPr>
          <p:cNvCxnSpPr>
            <a:cxnSpLocks/>
          </p:cNvCxnSpPr>
          <p:nvPr/>
        </p:nvCxnSpPr>
        <p:spPr>
          <a:xfrm flipH="1">
            <a:off x="599641" y="5941682"/>
            <a:ext cx="378250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0D11FB5-9D31-47A4-95AF-84BF5661FC21}"/>
              </a:ext>
            </a:extLst>
          </p:cNvPr>
          <p:cNvCxnSpPr>
            <a:cxnSpLocks/>
          </p:cNvCxnSpPr>
          <p:nvPr/>
        </p:nvCxnSpPr>
        <p:spPr>
          <a:xfrm>
            <a:off x="599641" y="5602899"/>
            <a:ext cx="0" cy="338783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9B7CF16-1037-4048-BF96-E25953AB1934}"/>
              </a:ext>
            </a:extLst>
          </p:cNvPr>
          <p:cNvCxnSpPr>
            <a:cxnSpLocks/>
          </p:cNvCxnSpPr>
          <p:nvPr/>
        </p:nvCxnSpPr>
        <p:spPr>
          <a:xfrm>
            <a:off x="3831772" y="2090153"/>
            <a:ext cx="431185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D5DBB62-84C9-4F91-BB3B-18BE738D4757}"/>
              </a:ext>
            </a:extLst>
          </p:cNvPr>
          <p:cNvCxnSpPr>
            <a:cxnSpLocks/>
          </p:cNvCxnSpPr>
          <p:nvPr/>
        </p:nvCxnSpPr>
        <p:spPr>
          <a:xfrm>
            <a:off x="4262957" y="2090153"/>
            <a:ext cx="0" cy="390063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Объект 12">
            <a:extLst>
              <a:ext uri="{FF2B5EF4-FFF2-40B4-BE49-F238E27FC236}">
                <a16:creationId xmlns:a16="http://schemas.microsoft.com/office/drawing/2014/main" id="{9E0CE2FD-1A70-4E2F-AE50-590992960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60"/>
          <a:stretch/>
        </p:blipFill>
        <p:spPr>
          <a:xfrm>
            <a:off x="0" y="-13668"/>
            <a:ext cx="12192000" cy="1255638"/>
          </a:xfrm>
          <a:prstGeom prst="rect">
            <a:avLst/>
          </a:prstGeom>
        </p:spPr>
      </p:pic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B780398-7CD1-4F42-B49E-5171F997B88C}"/>
              </a:ext>
            </a:extLst>
          </p:cNvPr>
          <p:cNvSpPr/>
          <p:nvPr/>
        </p:nvSpPr>
        <p:spPr>
          <a:xfrm>
            <a:off x="35888" y="10550"/>
            <a:ext cx="12192000" cy="1251854"/>
          </a:xfrm>
          <a:prstGeom prst="rect">
            <a:avLst/>
          </a:prstGeom>
          <a:solidFill>
            <a:schemeClr val="dk1">
              <a:alpha val="5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857FF2C9-E172-4C1D-80F9-819B79A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919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Arial Black" panose="020B0A04020102020204" pitchFamily="34" charset="0"/>
              </a:rPr>
              <a:t>Пользовательский интерфейс</a:t>
            </a: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1A75E5D5-F3F6-4ED1-96C7-92A26FDA8327}"/>
              </a:ext>
            </a:extLst>
          </p:cNvPr>
          <p:cNvCxnSpPr>
            <a:cxnSpLocks/>
          </p:cNvCxnSpPr>
          <p:nvPr/>
        </p:nvCxnSpPr>
        <p:spPr>
          <a:xfrm>
            <a:off x="11481888" y="1731527"/>
            <a:ext cx="0" cy="9677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65B83CC7-38A9-474B-AA8B-1EB80053656E}"/>
              </a:ext>
            </a:extLst>
          </p:cNvPr>
          <p:cNvCxnSpPr/>
          <p:nvPr/>
        </p:nvCxnSpPr>
        <p:spPr>
          <a:xfrm>
            <a:off x="10277928" y="4406352"/>
            <a:ext cx="12039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AAF80024-8D64-47D0-89A4-9A1C38932FE7}"/>
              </a:ext>
            </a:extLst>
          </p:cNvPr>
          <p:cNvCxnSpPr>
            <a:cxnSpLocks/>
          </p:cNvCxnSpPr>
          <p:nvPr/>
        </p:nvCxnSpPr>
        <p:spPr>
          <a:xfrm>
            <a:off x="11481888" y="4406352"/>
            <a:ext cx="0" cy="9677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FFBC6CA-8500-479D-8F3A-A2B466756C2F}"/>
              </a:ext>
            </a:extLst>
          </p:cNvPr>
          <p:cNvCxnSpPr>
            <a:cxnSpLocks/>
          </p:cNvCxnSpPr>
          <p:nvPr/>
        </p:nvCxnSpPr>
        <p:spPr>
          <a:xfrm flipH="1">
            <a:off x="5272329" y="6445083"/>
            <a:ext cx="927100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72C014C-14DB-434F-904F-EC73A724F935}"/>
              </a:ext>
            </a:extLst>
          </p:cNvPr>
          <p:cNvCxnSpPr>
            <a:cxnSpLocks/>
          </p:cNvCxnSpPr>
          <p:nvPr/>
        </p:nvCxnSpPr>
        <p:spPr>
          <a:xfrm>
            <a:off x="5272329" y="5670383"/>
            <a:ext cx="0" cy="77470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F21789A-031C-47E4-9F73-F73268C2F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475" y="5918475"/>
            <a:ext cx="939525" cy="939525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0A25D5F-3DFA-41ED-892B-721AFA48F2D8}"/>
              </a:ext>
            </a:extLst>
          </p:cNvPr>
          <p:cNvCxnSpPr>
            <a:cxnSpLocks/>
          </p:cNvCxnSpPr>
          <p:nvPr/>
        </p:nvCxnSpPr>
        <p:spPr>
          <a:xfrm>
            <a:off x="9064170" y="1341464"/>
            <a:ext cx="431185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94EC266-59FA-4914-9FA9-110D65AD0068}"/>
              </a:ext>
            </a:extLst>
          </p:cNvPr>
          <p:cNvCxnSpPr>
            <a:cxnSpLocks/>
          </p:cNvCxnSpPr>
          <p:nvPr/>
        </p:nvCxnSpPr>
        <p:spPr>
          <a:xfrm>
            <a:off x="9495355" y="1341464"/>
            <a:ext cx="0" cy="390063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BFE8B0A-573B-496F-BB0D-67C07316E5FF}"/>
              </a:ext>
            </a:extLst>
          </p:cNvPr>
          <p:cNvCxnSpPr/>
          <p:nvPr/>
        </p:nvCxnSpPr>
        <p:spPr>
          <a:xfrm>
            <a:off x="10736279" y="2033436"/>
            <a:ext cx="1203960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5D29396-23A4-49FD-B9A6-88114DD62CE8}"/>
              </a:ext>
            </a:extLst>
          </p:cNvPr>
          <p:cNvCxnSpPr>
            <a:cxnSpLocks/>
          </p:cNvCxnSpPr>
          <p:nvPr/>
        </p:nvCxnSpPr>
        <p:spPr>
          <a:xfrm>
            <a:off x="11940239" y="2033436"/>
            <a:ext cx="0" cy="96774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CFD4208-BA2B-44B9-8203-8E1F2DD176A6}"/>
              </a:ext>
            </a:extLst>
          </p:cNvPr>
          <p:cNvCxnSpPr>
            <a:cxnSpLocks/>
          </p:cNvCxnSpPr>
          <p:nvPr/>
        </p:nvCxnSpPr>
        <p:spPr>
          <a:xfrm flipH="1">
            <a:off x="2753208" y="2018922"/>
            <a:ext cx="378250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F001C762-FEF0-4341-A35F-C4D23C98BE93}"/>
              </a:ext>
            </a:extLst>
          </p:cNvPr>
          <p:cNvCxnSpPr>
            <a:cxnSpLocks/>
          </p:cNvCxnSpPr>
          <p:nvPr/>
        </p:nvCxnSpPr>
        <p:spPr>
          <a:xfrm>
            <a:off x="2753208" y="1680139"/>
            <a:ext cx="0" cy="338783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379D61-EBA3-4A95-895D-1C329E244F5C}"/>
              </a:ext>
            </a:extLst>
          </p:cNvPr>
          <p:cNvSpPr txBox="1"/>
          <p:nvPr/>
        </p:nvSpPr>
        <p:spPr>
          <a:xfrm>
            <a:off x="2892559" y="1286622"/>
            <a:ext cx="6406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формирования отчёта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B46F9CF-B9C7-4364-90BB-44C94DF1DDEC}"/>
              </a:ext>
            </a:extLst>
          </p:cNvPr>
          <p:cNvSpPr/>
          <p:nvPr/>
        </p:nvSpPr>
        <p:spPr>
          <a:xfrm>
            <a:off x="839601" y="2646097"/>
            <a:ext cx="382721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Дополнительное </a:t>
            </a:r>
            <a:r>
              <a:rPr lang="ru-RU" sz="2000" b="1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преимущество системы</a:t>
            </a:r>
            <a:r>
              <a:rPr lang="en-US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solidFill>
                <a:srgbClr val="1A43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формировать отчет о въезд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выезде автотранспорта. Реализованы фильтрация по дате и поиск по номеру автомобиля.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918B178-E1B1-4658-83A9-36AEB77F3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465" y="2140576"/>
            <a:ext cx="6330772" cy="4141626"/>
          </a:xfrm>
          <a:prstGeom prst="rect">
            <a:avLst/>
          </a:prstGeom>
        </p:spPr>
      </p:pic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E9771E2-1B3E-48EE-9659-67B5470EBAF5}"/>
              </a:ext>
            </a:extLst>
          </p:cNvPr>
          <p:cNvCxnSpPr>
            <a:cxnSpLocks/>
          </p:cNvCxnSpPr>
          <p:nvPr/>
        </p:nvCxnSpPr>
        <p:spPr>
          <a:xfrm>
            <a:off x="4063998" y="2509474"/>
            <a:ext cx="431185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E49D4FF2-E352-43CB-B95B-9FA94C63B452}"/>
              </a:ext>
            </a:extLst>
          </p:cNvPr>
          <p:cNvCxnSpPr>
            <a:cxnSpLocks/>
          </p:cNvCxnSpPr>
          <p:nvPr/>
        </p:nvCxnSpPr>
        <p:spPr>
          <a:xfrm>
            <a:off x="4495183" y="2509474"/>
            <a:ext cx="0" cy="390063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9E9BB4A-4F99-44D5-A8F6-4AD138078005}"/>
              </a:ext>
            </a:extLst>
          </p:cNvPr>
          <p:cNvCxnSpPr>
            <a:cxnSpLocks/>
          </p:cNvCxnSpPr>
          <p:nvPr/>
        </p:nvCxnSpPr>
        <p:spPr>
          <a:xfrm flipH="1">
            <a:off x="839601" y="5918475"/>
            <a:ext cx="378250" cy="0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CF0C33F-39AC-4D62-86AB-4E563CBCFAE5}"/>
              </a:ext>
            </a:extLst>
          </p:cNvPr>
          <p:cNvCxnSpPr>
            <a:cxnSpLocks/>
          </p:cNvCxnSpPr>
          <p:nvPr/>
        </p:nvCxnSpPr>
        <p:spPr>
          <a:xfrm>
            <a:off x="839601" y="5579692"/>
            <a:ext cx="0" cy="338783"/>
          </a:xfrm>
          <a:prstGeom prst="line">
            <a:avLst/>
          </a:prstGeom>
          <a:ln w="25400">
            <a:solidFill>
              <a:srgbClr val="1A4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0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Объект 12">
            <a:extLst>
              <a:ext uri="{FF2B5EF4-FFF2-40B4-BE49-F238E27FC236}">
                <a16:creationId xmlns:a16="http://schemas.microsoft.com/office/drawing/2014/main" id="{4F5DFBA2-8737-4D14-9E35-F29DC5B1C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2090"/>
          <a:stretch/>
        </p:blipFill>
        <p:spPr>
          <a:xfrm>
            <a:off x="0" y="-13668"/>
            <a:ext cx="12192000" cy="7148986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70835AE-5637-4051-ABCB-1BC79653A6ED}"/>
              </a:ext>
            </a:extLst>
          </p:cNvPr>
          <p:cNvSpPr/>
          <p:nvPr/>
        </p:nvSpPr>
        <p:spPr>
          <a:xfrm>
            <a:off x="18879" y="-13670"/>
            <a:ext cx="12192000" cy="7148985"/>
          </a:xfrm>
          <a:prstGeom prst="rect">
            <a:avLst/>
          </a:prstGeom>
          <a:solidFill>
            <a:schemeClr val="dk1">
              <a:alpha val="5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4077312-8ACE-4316-9DAC-E1EBC9B53AB2}"/>
              </a:ext>
            </a:extLst>
          </p:cNvPr>
          <p:cNvSpPr/>
          <p:nvPr/>
        </p:nvSpPr>
        <p:spPr>
          <a:xfrm>
            <a:off x="-18880" y="1218484"/>
            <a:ext cx="12229435" cy="3179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AE028-0BD8-4125-8BC8-F7D5179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919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Arial Black" panose="020B0A04020102020204" pitchFamily="34" charset="0"/>
              </a:rPr>
              <a:t>Наши контакты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DC8067F-EB85-450A-BB80-6D93080DECE6}"/>
              </a:ext>
            </a:extLst>
          </p:cNvPr>
          <p:cNvCxnSpPr>
            <a:cxnSpLocks/>
          </p:cNvCxnSpPr>
          <p:nvPr/>
        </p:nvCxnSpPr>
        <p:spPr>
          <a:xfrm flipH="1">
            <a:off x="642870" y="4207631"/>
            <a:ext cx="657678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1D3374D-9D82-496C-84BD-17E402D82655}"/>
              </a:ext>
            </a:extLst>
          </p:cNvPr>
          <p:cNvCxnSpPr>
            <a:cxnSpLocks/>
          </p:cNvCxnSpPr>
          <p:nvPr/>
        </p:nvCxnSpPr>
        <p:spPr>
          <a:xfrm>
            <a:off x="642869" y="3682675"/>
            <a:ext cx="0" cy="524956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EFF36CD-E35D-4838-8E39-BE385403550B}"/>
              </a:ext>
            </a:extLst>
          </p:cNvPr>
          <p:cNvCxnSpPr>
            <a:cxnSpLocks/>
          </p:cNvCxnSpPr>
          <p:nvPr/>
        </p:nvCxnSpPr>
        <p:spPr>
          <a:xfrm>
            <a:off x="4377394" y="1437061"/>
            <a:ext cx="81432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1DC79B4-40F1-4AA2-98BA-9DE33A0CECE3}"/>
              </a:ext>
            </a:extLst>
          </p:cNvPr>
          <p:cNvCxnSpPr>
            <a:cxnSpLocks/>
          </p:cNvCxnSpPr>
          <p:nvPr/>
        </p:nvCxnSpPr>
        <p:spPr>
          <a:xfrm>
            <a:off x="5191715" y="1437061"/>
            <a:ext cx="0" cy="633801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A6250E-E073-497D-AC3C-158E5D0DCA4E}"/>
              </a:ext>
            </a:extLst>
          </p:cNvPr>
          <p:cNvSpPr txBox="1"/>
          <p:nvPr/>
        </p:nvSpPr>
        <p:spPr>
          <a:xfrm>
            <a:off x="812941" y="1576025"/>
            <a:ext cx="431130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Степанова Елена Евгеньевна 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Генеральный директор </a:t>
            </a:r>
            <a:endParaRPr lang="en-US" sz="2000" dirty="0">
              <a:solidFill>
                <a:srgbClr val="1A43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ООО «</a:t>
            </a:r>
            <a:r>
              <a:rPr lang="ru-RU" sz="2000" dirty="0" err="1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ЭкоСмарт</a:t>
            </a:r>
            <a:r>
              <a:rPr lang="ru-RU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+7 927 260 86 84</a:t>
            </a:r>
            <a:endParaRPr lang="ru-RU" sz="2000" dirty="0">
              <a:solidFill>
                <a:srgbClr val="1A43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estepanova@ecosmart-samara.ru</a:t>
            </a:r>
            <a:r>
              <a:rPr lang="ru-RU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807149C6-63A1-4749-8ED2-0754274EC2D4}"/>
              </a:ext>
            </a:extLst>
          </p:cNvPr>
          <p:cNvCxnSpPr>
            <a:cxnSpLocks/>
          </p:cNvCxnSpPr>
          <p:nvPr/>
        </p:nvCxnSpPr>
        <p:spPr>
          <a:xfrm flipH="1">
            <a:off x="6353026" y="4130803"/>
            <a:ext cx="657678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E21F125E-DF6E-4593-A616-84DAB40948F9}"/>
              </a:ext>
            </a:extLst>
          </p:cNvPr>
          <p:cNvCxnSpPr>
            <a:cxnSpLocks/>
          </p:cNvCxnSpPr>
          <p:nvPr/>
        </p:nvCxnSpPr>
        <p:spPr>
          <a:xfrm>
            <a:off x="6353025" y="3605847"/>
            <a:ext cx="0" cy="524956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665E27F-D043-4D93-AAE3-B3AB2718A2B0}"/>
              </a:ext>
            </a:extLst>
          </p:cNvPr>
          <p:cNvCxnSpPr>
            <a:cxnSpLocks/>
          </p:cNvCxnSpPr>
          <p:nvPr/>
        </p:nvCxnSpPr>
        <p:spPr>
          <a:xfrm>
            <a:off x="10087550" y="1360233"/>
            <a:ext cx="81432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351B3BD-1889-4DCA-8A17-2EF4970A8583}"/>
              </a:ext>
            </a:extLst>
          </p:cNvPr>
          <p:cNvCxnSpPr>
            <a:cxnSpLocks/>
          </p:cNvCxnSpPr>
          <p:nvPr/>
        </p:nvCxnSpPr>
        <p:spPr>
          <a:xfrm>
            <a:off x="10901871" y="1360233"/>
            <a:ext cx="0" cy="633801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025BF3-8023-4F04-B8A3-43A9EE694258}"/>
              </a:ext>
            </a:extLst>
          </p:cNvPr>
          <p:cNvSpPr txBox="1"/>
          <p:nvPr/>
        </p:nvSpPr>
        <p:spPr>
          <a:xfrm>
            <a:off x="6561462" y="1541588"/>
            <a:ext cx="4311306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 err="1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Клюшина</a:t>
            </a:r>
            <a:r>
              <a:rPr lang="ru-RU" sz="2000" b="1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Наталья Сергеевна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Коммерческий директор ООО </a:t>
            </a:r>
            <a:r>
              <a:rPr lang="ru-RU" sz="2000" dirty="0" err="1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ООО</a:t>
            </a:r>
            <a:r>
              <a:rPr lang="ru-RU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ru-RU" sz="2000" dirty="0" err="1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ЭкоСмарт</a:t>
            </a:r>
            <a:r>
              <a:rPr lang="ru-RU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+7 927 264 95 16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nklyushina@ecosmart-samara.ru</a:t>
            </a:r>
            <a:r>
              <a:rPr lang="ru-RU" sz="2000" dirty="0">
                <a:solidFill>
                  <a:srgbClr val="1A4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11CCA9A5-D096-45A9-BFB7-DA4C4AA76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6" y="185478"/>
            <a:ext cx="741228" cy="770528"/>
          </a:xfrm>
          <a:prstGeom prst="rect">
            <a:avLst/>
          </a:prstGeom>
        </p:spPr>
      </p:pic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5B2CDEBC-EF25-4250-894A-327169E53722}"/>
              </a:ext>
            </a:extLst>
          </p:cNvPr>
          <p:cNvCxnSpPr>
            <a:cxnSpLocks/>
          </p:cNvCxnSpPr>
          <p:nvPr/>
        </p:nvCxnSpPr>
        <p:spPr>
          <a:xfrm flipH="1">
            <a:off x="2112732" y="5291856"/>
            <a:ext cx="323" cy="10250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5ACE83-1050-45E6-AF20-62B37790D08E}"/>
              </a:ext>
            </a:extLst>
          </p:cNvPr>
          <p:cNvCxnSpPr>
            <a:cxnSpLocks/>
          </p:cNvCxnSpPr>
          <p:nvPr/>
        </p:nvCxnSpPr>
        <p:spPr>
          <a:xfrm flipH="1">
            <a:off x="2112732" y="6316896"/>
            <a:ext cx="114999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52279196-283B-4BCA-A341-A2F0E1BD581A}"/>
              </a:ext>
            </a:extLst>
          </p:cNvPr>
          <p:cNvCxnSpPr>
            <a:cxnSpLocks/>
          </p:cNvCxnSpPr>
          <p:nvPr/>
        </p:nvCxnSpPr>
        <p:spPr>
          <a:xfrm flipH="1">
            <a:off x="9239155" y="4766312"/>
            <a:ext cx="114999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C4107503-3823-4BF1-B2A0-DFCEC947E9F1}"/>
              </a:ext>
            </a:extLst>
          </p:cNvPr>
          <p:cNvCxnSpPr>
            <a:cxnSpLocks/>
          </p:cNvCxnSpPr>
          <p:nvPr/>
        </p:nvCxnSpPr>
        <p:spPr>
          <a:xfrm flipV="1">
            <a:off x="10389149" y="4766312"/>
            <a:ext cx="1" cy="103806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3E7C65E7-DF55-4443-B298-CDFB9595FD30}"/>
              </a:ext>
            </a:extLst>
          </p:cNvPr>
          <p:cNvSpPr/>
          <p:nvPr/>
        </p:nvSpPr>
        <p:spPr>
          <a:xfrm>
            <a:off x="2258842" y="5053411"/>
            <a:ext cx="78712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ecosmart-samara.ru</a:t>
            </a:r>
            <a:endParaRPr lang="ru-RU" sz="54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783996A9-842F-4D47-88F1-631D72F0CD19}"/>
              </a:ext>
            </a:extLst>
          </p:cNvPr>
          <p:cNvSpPr txBox="1">
            <a:spLocks/>
          </p:cNvSpPr>
          <p:nvPr/>
        </p:nvSpPr>
        <p:spPr>
          <a:xfrm>
            <a:off x="528357" y="293910"/>
            <a:ext cx="3046791" cy="53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EcoSmart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243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Wingdings</vt:lpstr>
      <vt:lpstr>Тема Office</vt:lpstr>
      <vt:lpstr>Презентация PowerPoint</vt:lpstr>
      <vt:lpstr>Система LPR</vt:lpstr>
      <vt:lpstr>Система LPR</vt:lpstr>
      <vt:lpstr>Система LPR</vt:lpstr>
      <vt:lpstr>Пользовательский интерфейс</vt:lpstr>
      <vt:lpstr>Пользовательский интерфейс</vt:lpstr>
      <vt:lpstr>Наши 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EcoSmart</dc:title>
  <dc:creator>User</dc:creator>
  <cp:lastModifiedBy>User</cp:lastModifiedBy>
  <cp:revision>75</cp:revision>
  <dcterms:created xsi:type="dcterms:W3CDTF">2021-03-29T05:34:20Z</dcterms:created>
  <dcterms:modified xsi:type="dcterms:W3CDTF">2021-03-31T15:12:48Z</dcterms:modified>
</cp:coreProperties>
</file>