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86" r:id="rId2"/>
    <p:sldId id="281" r:id="rId3"/>
    <p:sldId id="285" r:id="rId4"/>
    <p:sldId id="279" r:id="rId5"/>
    <p:sldId id="282" r:id="rId6"/>
    <p:sldId id="276" r:id="rId7"/>
    <p:sldId id="264" r:id="rId8"/>
    <p:sldId id="283" r:id="rId9"/>
    <p:sldId id="288" r:id="rId10"/>
    <p:sldId id="261" r:id="rId11"/>
    <p:sldId id="289" r:id="rId12"/>
    <p:sldId id="284" r:id="rId13"/>
    <p:sldId id="292" r:id="rId14"/>
    <p:sldId id="290" r:id="rId15"/>
    <p:sldId id="291" r:id="rId16"/>
    <p:sldId id="28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Pack by Diakov" initials="RbD" lastIdx="1" clrIdx="0">
    <p:extLst>
      <p:ext uri="{19B8F6BF-5375-455C-9EA6-DF929625EA0E}">
        <p15:presenceInfo xmlns:p15="http://schemas.microsoft.com/office/powerpoint/2012/main" userId="93a6dadabcf14567" providerId="Windows Liv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  <p:cmAuthor id="3" name="Роман Гирин" initials="РГ" lastIdx="2" clrIdx="2">
    <p:extLst>
      <p:ext uri="{19B8F6BF-5375-455C-9EA6-DF929625EA0E}">
        <p15:presenceInfo xmlns:p15="http://schemas.microsoft.com/office/powerpoint/2012/main" userId="1e9a552b5426c0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8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AF4B4-2857-4E35-9D77-253293C1492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A9AC5-60AF-4407-B03A-4C11429A0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A9AC5-60AF-4407-B03A-4C11429A0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4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A9AC5-60AF-4407-B03A-4C11429A0C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08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A9AC5-60AF-4407-B03A-4C11429A0C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0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A9AC5-60AF-4407-B03A-4C11429A0C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A9AC5-60AF-4407-B03A-4C11429A0C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52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A9AC5-60AF-4407-B03A-4C11429A0C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95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A9AC5-60AF-4407-B03A-4C11429A0C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0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A9AC5-60AF-4407-B03A-4C11429A0C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4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A9AC5-60AF-4407-B03A-4C11429A0C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A9AC5-60AF-4407-B03A-4C11429A0C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A9AC5-60AF-4407-B03A-4C11429A0C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A9AC5-60AF-4407-B03A-4C11429A0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A9AC5-60AF-4407-B03A-4C11429A0C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6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A9AC5-60AF-4407-B03A-4C11429A0C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A9AC5-60AF-4407-B03A-4C11429A0C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7ADDA-521F-42B7-AE7A-4F8ED3139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7B22C6-134F-4996-8F5A-19A84CFD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D3852-0158-4D19-89B4-97723FA8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105F-D6D5-456A-AEB6-899475B354E4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1FD80D-6480-4939-9110-E72301EE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4FADC-0BC5-4FF3-B010-DAEBCFC2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6C16B-9F5E-4A71-8D9A-0577B632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1EAAE3-2D73-4D59-9B1D-DBC7CE017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564BB-E311-40D2-AA35-FCA85FEB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82F-1ED9-4059-A8DC-B8505CD54CE3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32FEC-5A38-4AD4-B901-F9986020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2DE1EA-FAF2-401E-B195-5781677B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7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72960D-313D-4622-A1C1-3E35C4352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24C180-F3F6-4B5F-9D1B-AD45F5C79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08D0FE-A829-4DDD-A607-613F5D66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0108-8400-4084-B7E1-40BC8B7600A2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A4BE6D-7CFB-4DE4-8A51-BF1C96B4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EC4D30-632F-4A82-8A60-6F6F9216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0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CC30E-9DE0-422D-A2C8-8045AABF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A9F658-D306-4748-8E88-4A7047B3E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CA1D1-7792-4B97-A8E3-5FC99C2D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E234-0F94-4EA9-BCCD-1D378AF5748D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A8DA69-5502-4941-A669-9BAD6F07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7FCAC-4EE5-43B0-943F-A70B8BB7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83BFD-88D5-4F19-9748-A654D6DF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B3738C-C84C-4CDB-B5A3-8D8AFF38D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73521E-2AAB-4149-A62C-AB1FEEC5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AA06-4694-4069-B18B-14881524EEBC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634CB-B570-4DED-831F-CE40A26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053E18-D4C7-4375-9E9C-FFFF1B93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9CA85-9A3B-4329-9EA9-C6F4F09D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61CD8-CEDA-48CF-ACE6-DC0F1EB4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B0B6D2-57C4-4422-AD25-C5300AB20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66E95D-93E7-4C13-A08E-16D4A3AB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B76B-3538-4774-AF17-F12D11702559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4640CE-AC4B-4040-916F-8606679D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4CADC-B6C7-4B87-904A-5A5A87A8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2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1ADAE-7375-495C-A7EE-FB43A61F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0635BF-8003-459C-904A-AA6675D8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E019-1DB2-40BB-96AA-CD7CDEB03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015417-C861-4457-8C56-F44875F2B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D4F8F2-4EAB-4D25-ABAC-64A24AF5A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F735840-3AE4-42ED-BECB-B4511862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7C98-8181-4C5A-A859-24D5DEF56FA5}" type="datetime1">
              <a:rPr lang="en-US" smtClean="0"/>
              <a:t>3/11/2021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A86898-F1D6-4264-B88F-04CBCBB5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83AE16-0A5A-47F3-B4AA-97ED0B59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6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FE417-4936-4BC1-A83D-227DF117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3C24B4-5347-40EF-8C57-E43C3329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4D9D-1F9B-452A-9A02-6CF796C05EE7}" type="datetime1">
              <a:rPr lang="en-US" smtClean="0"/>
              <a:t>3/11/2021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71269E-ADB8-4D3E-B628-46537719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4459CE-1B25-41CF-B13E-328A9828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2E0979-3ABF-4F34-BA46-7A7A3D1E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E27-6A26-4260-BBA5-7BC8CF09AB11}" type="datetime1">
              <a:rPr lang="en-US" smtClean="0"/>
              <a:t>3/11/2021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AECCAC-FD18-422C-85C0-9677F5D7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186987-6CF4-408D-AF3F-3424C767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77042-968A-49E7-8ABC-06877793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BBF94-C2EF-4570-86D4-64CCAD96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7635FB-9C54-4BAD-8FE6-9309F46A4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8293F1-35B0-4D3B-AA4B-2CB1B430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577D-DB68-47D5-9043-82B8747AF80E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0ED10B-8810-494D-847C-56E0D5D3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E40978-5BC4-4D1F-AC2F-1E5E3EB9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ECBBA-687A-4475-9A86-06A6FC0F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16298A-0901-4ABC-8958-9D52BEA4F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E671C6-9183-40FC-824A-63A2DF361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BA0484-CB09-4E99-A1BB-3CF6ADA9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341E-4930-4ADC-B422-598472E51A9F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1365C8-3D6F-4237-90EA-1CFBA3F5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FD75EC-E4E0-49ED-A49D-238961DC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BFDA2-9A2A-4528-B179-F1904282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CA7114-02CF-4733-92C1-2ED633BB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B5458-F37D-4754-B603-C9A522644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F841-6BCA-43AD-8032-8BEA4B92B014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A8502E-0B08-4D4D-97E1-05614C50F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4A4FF6-C437-4D68-9336-7986D0D24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DC50-F940-4313-8D8F-4ECA56C09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smart-samara.r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amgups.r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smart-samara.r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mgups.ru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://www.samgups.r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osmart-samara.ru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smart-samara.r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www.samgups.ru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amgups.ru/" TargetMode="External"/><Relationship Id="rId5" Type="http://schemas.openxmlformats.org/officeDocument/2006/relationships/hyperlink" Target="http://www.ecosmart-samara.ru/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smart-samara.ru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mgups.ru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estepanova@ecosmart-samara.r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smart-samara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mgups.r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amgups.ru/" TargetMode="External"/><Relationship Id="rId4" Type="http://schemas.openxmlformats.org/officeDocument/2006/relationships/hyperlink" Target="http://www.ecosmart-samara.r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amgups.ru/" TargetMode="External"/><Relationship Id="rId4" Type="http://schemas.openxmlformats.org/officeDocument/2006/relationships/hyperlink" Target="http://www.ecosmart-samara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smart-samara.r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mgups.r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amgups.ru/" TargetMode="External"/><Relationship Id="rId5" Type="http://schemas.openxmlformats.org/officeDocument/2006/relationships/hyperlink" Target="http://www.ecosmart-samara.ru/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hyperlink" Target="http://www.samgups.ru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ecosmart-samara.ru/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hyperlink" Target="http://www.samgups.ru/" TargetMode="External"/><Relationship Id="rId4" Type="http://schemas.openxmlformats.org/officeDocument/2006/relationships/image" Target="../media/image10.svg"/><Relationship Id="rId9" Type="http://schemas.openxmlformats.org/officeDocument/2006/relationships/hyperlink" Target="http://www.ecosmart-samara.r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smart-samara.r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mgups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360237" y="825600"/>
            <a:ext cx="11427502" cy="3606659"/>
          </a:xfrm>
        </p:spPr>
        <p:txBody>
          <a:bodyPr>
            <a:noAutofit/>
          </a:bodyPr>
          <a:lstStyle/>
          <a:p>
            <a:pPr algn="ctr"/>
            <a:br>
              <a:rPr lang="ru-RU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cap="all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расшифровки результатов видеоконтроля состояния объектов инфраструктуры, получаемых со средств диагностики</a:t>
            </a:r>
            <a:br>
              <a:rPr lang="en-US" sz="3200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№32 из Перечня запросов Куйбышевской железной дороги</a:t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762612" y="4756730"/>
            <a:ext cx="7227125" cy="1380905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Подготовлено ООО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Экосмарт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и кафедрой «Мехатроника, управление и автоматизация на транспорте»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СамГУПС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4">
            <a:extLst>
              <a:ext uri="{FF2B5EF4-FFF2-40B4-BE49-F238E27FC236}">
                <a16:creationId xmlns:a16="http://schemas.microsoft.com/office/drawing/2014/main" id="{ED18105E-9625-4DBF-B448-99D200611476}"/>
              </a:ext>
            </a:extLst>
          </p:cNvPr>
          <p:cNvSpPr txBox="1">
            <a:spLocks/>
          </p:cNvSpPr>
          <p:nvPr/>
        </p:nvSpPr>
        <p:spPr>
          <a:xfrm>
            <a:off x="0" y="6233888"/>
            <a:ext cx="4550735" cy="75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www.ecosmart-samara.ru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www.samgups.ru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2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001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19201" y="0"/>
            <a:ext cx="9905998" cy="1001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сметы для реализации проекта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1C9A37D-4DDB-4F2E-8B4E-1FFD6D997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18398"/>
              </p:ext>
            </p:extLst>
          </p:nvPr>
        </p:nvGraphicFramePr>
        <p:xfrm>
          <a:off x="987970" y="1574800"/>
          <a:ext cx="10137228" cy="32953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66899">
                  <a:extLst>
                    <a:ext uri="{9D8B030D-6E8A-4147-A177-3AD203B41FA5}">
                      <a16:colId xmlns:a16="http://schemas.microsoft.com/office/drawing/2014/main" val="3289413555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val="892635673"/>
                    </a:ext>
                  </a:extLst>
                </a:gridCol>
                <a:gridCol w="3746936">
                  <a:extLst>
                    <a:ext uri="{9D8B030D-6E8A-4147-A177-3AD203B41FA5}">
                      <a16:colId xmlns:a16="http://schemas.microsoft.com/office/drawing/2014/main" val="1548493507"/>
                    </a:ext>
                  </a:extLst>
                </a:gridCol>
              </a:tblGrid>
              <a:tr h="659075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Цена за комплект, 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959538"/>
                  </a:ext>
                </a:extLst>
              </a:tr>
              <a:tr h="65907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Вычислительная станция</a:t>
                      </a:r>
                      <a:r>
                        <a:rPr lang="ru-RU" sz="2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(ПК)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400 000 – 600 000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13815"/>
                  </a:ext>
                </a:extLst>
              </a:tr>
              <a:tr h="65907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Камера машинного зрения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30 000 – 280 000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319151"/>
                  </a:ext>
                </a:extLst>
              </a:tr>
              <a:tr h="65907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ПО и внедрение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10 000 000</a:t>
                      </a: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89190"/>
                  </a:ext>
                </a:extLst>
              </a:tr>
              <a:tr h="659075">
                <a:tc gridSpan="2"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2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43</a:t>
                      </a: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0 000 – </a:t>
                      </a:r>
                      <a:r>
                        <a:rPr lang="ru-RU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10 880 000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2447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58664AE-57BF-49EA-810B-3391C217A3D5}"/>
              </a:ext>
            </a:extLst>
          </p:cNvPr>
          <p:cNvSpPr txBox="1"/>
          <p:nvPr/>
        </p:nvSpPr>
        <p:spPr>
          <a:xfrm>
            <a:off x="3144970" y="5443238"/>
            <a:ext cx="5823227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ct val="50000"/>
              </a:lnSpc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Срок реализации проекта – 6 месяцев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10</a:t>
            </a:fld>
            <a:endParaRPr lang="en-US"/>
          </a:p>
        </p:txBody>
      </p:sp>
      <p:sp>
        <p:nvSpPr>
          <p:cNvPr id="7" name="Подзаголовок 4">
            <a:extLst>
              <a:ext uri="{FF2B5EF4-FFF2-40B4-BE49-F238E27FC236}">
                <a16:creationId xmlns:a16="http://schemas.microsoft.com/office/drawing/2014/main" id="{40896EB2-7D34-49E4-836B-A119CB532079}"/>
              </a:ext>
            </a:extLst>
          </p:cNvPr>
          <p:cNvSpPr txBox="1">
            <a:spLocks/>
          </p:cNvSpPr>
          <p:nvPr/>
        </p:nvSpPr>
        <p:spPr>
          <a:xfrm>
            <a:off x="0" y="6619666"/>
            <a:ext cx="6507126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www.ecosmart-samara.ru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www.samgups.ru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6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1001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24091" y="0"/>
            <a:ext cx="11574684" cy="1001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каких направления мы можем работать?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9D67F-8A12-45E8-8733-19013B352FC6}"/>
              </a:ext>
            </a:extLst>
          </p:cNvPr>
          <p:cNvSpPr txBox="1"/>
          <p:nvPr/>
        </p:nvSpPr>
        <p:spPr>
          <a:xfrm>
            <a:off x="1447802" y="1859339"/>
            <a:ext cx="99059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Неисправности железнодорожного пути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полосы отвода железных дорог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ru-RU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Клининг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дезинфекция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Контроль соблюдения техники безопасности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Охрана периметра территории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Выявление других целевых событий </a:t>
            </a:r>
          </a:p>
          <a:p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11</a:t>
            </a:fld>
            <a:endParaRPr lang="en-US"/>
          </a:p>
        </p:txBody>
      </p:sp>
      <p:sp>
        <p:nvSpPr>
          <p:cNvPr id="10" name="Подзаголовок 4">
            <a:extLst>
              <a:ext uri="{FF2B5EF4-FFF2-40B4-BE49-F238E27FC236}">
                <a16:creationId xmlns:a16="http://schemas.microsoft.com/office/drawing/2014/main" id="{4FECA521-CAC8-4DDA-AFE8-EF826FD5DE4C}"/>
              </a:ext>
            </a:extLst>
          </p:cNvPr>
          <p:cNvSpPr txBox="1">
            <a:spLocks/>
          </p:cNvSpPr>
          <p:nvPr/>
        </p:nvSpPr>
        <p:spPr>
          <a:xfrm>
            <a:off x="0" y="6640931"/>
            <a:ext cx="6507126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www.ecosmart-samara.ru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www.samgups.ru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9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1001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24091" y="0"/>
            <a:ext cx="11574684" cy="1001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Полоса отвода железных дорог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9D67F-8A12-45E8-8733-19013B352FC6}"/>
              </a:ext>
            </a:extLst>
          </p:cNvPr>
          <p:cNvSpPr txBox="1"/>
          <p:nvPr/>
        </p:nvSpPr>
        <p:spPr>
          <a:xfrm>
            <a:off x="1091210" y="1232184"/>
            <a:ext cx="990599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ЖД переездов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Детекция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поднятых шлагбаумов в момент прохождения состава;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несанкционированных переездов;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Неработающие семафоры;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Прочие целевые объекты или события.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12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5227F9-283F-47B1-AF49-68B592BBE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459" y="3817507"/>
            <a:ext cx="3846285" cy="242921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A31BCF-7EE7-49D6-9B59-E3765AC041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56"/>
          <a:stretch/>
        </p:blipFill>
        <p:spPr>
          <a:xfrm>
            <a:off x="8271305" y="3817507"/>
            <a:ext cx="2652688" cy="242921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F1303C4-97B8-4188-A7CC-A81B5236CE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42"/>
          <a:stretch/>
        </p:blipFill>
        <p:spPr>
          <a:xfrm>
            <a:off x="1091210" y="3817507"/>
            <a:ext cx="2652688" cy="242921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05F6938-F83F-43D9-8D6A-8F801CE961BC}"/>
              </a:ext>
            </a:extLst>
          </p:cNvPr>
          <p:cNvSpPr/>
          <p:nvPr/>
        </p:nvSpPr>
        <p:spPr>
          <a:xfrm>
            <a:off x="9326880" y="4438996"/>
            <a:ext cx="615142" cy="1047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32C70E6-4271-4344-873F-0FE2EEA08B16}"/>
              </a:ext>
            </a:extLst>
          </p:cNvPr>
          <p:cNvSpPr/>
          <p:nvPr/>
        </p:nvSpPr>
        <p:spPr>
          <a:xfrm>
            <a:off x="5652654" y="3817507"/>
            <a:ext cx="2094807" cy="78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E294B8C-76CF-47B5-B05E-F7B908F13120}"/>
              </a:ext>
            </a:extLst>
          </p:cNvPr>
          <p:cNvSpPr/>
          <p:nvPr/>
        </p:nvSpPr>
        <p:spPr>
          <a:xfrm>
            <a:off x="4084459" y="5253644"/>
            <a:ext cx="936428" cy="993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дзаголовок 4">
            <a:extLst>
              <a:ext uri="{FF2B5EF4-FFF2-40B4-BE49-F238E27FC236}">
                <a16:creationId xmlns:a16="http://schemas.microsoft.com/office/drawing/2014/main" id="{9FC22E7A-A35F-4206-8AA9-5D5A6764C3AF}"/>
              </a:ext>
            </a:extLst>
          </p:cNvPr>
          <p:cNvSpPr txBox="1">
            <a:spLocks/>
          </p:cNvSpPr>
          <p:nvPr/>
        </p:nvSpPr>
        <p:spPr>
          <a:xfrm>
            <a:off x="0" y="6619666"/>
            <a:ext cx="6507126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www.ecosmart-samara.ru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www.samgups.ru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7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1001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24091" y="0"/>
            <a:ext cx="11574684" cy="1001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Целевые события</a:t>
            </a:r>
            <a:r>
              <a:rPr lang="en-US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cap="none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клининг</a:t>
            </a:r>
            <a:r>
              <a:rPr lang="ru-RU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наружный и </a:t>
            </a:r>
            <a:r>
              <a:rPr lang="ru-RU" cap="none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клининг</a:t>
            </a:r>
            <a:r>
              <a:rPr lang="ru-RU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помещений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9D67F-8A12-45E8-8733-19013B352FC6}"/>
              </a:ext>
            </a:extLst>
          </p:cNvPr>
          <p:cNvSpPr txBox="1"/>
          <p:nvPr/>
        </p:nvSpPr>
        <p:spPr>
          <a:xfrm>
            <a:off x="1091210" y="1232184"/>
            <a:ext cx="9905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13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085FD4-A66A-480E-A7AB-716C0C18FF64}"/>
              </a:ext>
            </a:extLst>
          </p:cNvPr>
          <p:cNvSpPr txBox="1"/>
          <p:nvPr/>
        </p:nvSpPr>
        <p:spPr>
          <a:xfrm>
            <a:off x="2162887" y="1244064"/>
            <a:ext cx="7897091" cy="226926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Клининг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подвижного состава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Клининг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промышленных помещений, складов, депо и офисов</a:t>
            </a:r>
          </a:p>
          <a:p>
            <a:pPr marL="342900" indent="-342900" algn="l">
              <a:lnSpc>
                <a:spcPct val="50000"/>
              </a:lnSpc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одзаголовок 4">
            <a:extLst>
              <a:ext uri="{FF2B5EF4-FFF2-40B4-BE49-F238E27FC236}">
                <a16:creationId xmlns:a16="http://schemas.microsoft.com/office/drawing/2014/main" id="{F5E6EF2B-4E2D-40B3-BD66-8236A02FCB5E}"/>
              </a:ext>
            </a:extLst>
          </p:cNvPr>
          <p:cNvSpPr txBox="1">
            <a:spLocks/>
          </p:cNvSpPr>
          <p:nvPr/>
        </p:nvSpPr>
        <p:spPr>
          <a:xfrm>
            <a:off x="0" y="6619666"/>
            <a:ext cx="6507126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www.ecosmart-samara.ru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www.samgups.ru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812976-F54C-447A-A42F-F6A9CC38EB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70" t="8217" r="9913" b="13059"/>
          <a:stretch/>
        </p:blipFill>
        <p:spPr>
          <a:xfrm>
            <a:off x="1091210" y="3207236"/>
            <a:ext cx="4877064" cy="32918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DF4A0A-B7F9-4A00-A415-2475EBFA98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47" t="13522" r="12428" b="6429"/>
          <a:stretch/>
        </p:blipFill>
        <p:spPr>
          <a:xfrm>
            <a:off x="6507126" y="3258591"/>
            <a:ext cx="4624529" cy="32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0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1001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24091" y="0"/>
            <a:ext cx="11574684" cy="1001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Целевые события</a:t>
            </a:r>
            <a:r>
              <a:rPr lang="en-US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cap="none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клининг</a:t>
            </a:r>
            <a:r>
              <a:rPr lang="ru-RU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дезинфекция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9D67F-8A12-45E8-8733-19013B352FC6}"/>
              </a:ext>
            </a:extLst>
          </p:cNvPr>
          <p:cNvSpPr txBox="1"/>
          <p:nvPr/>
        </p:nvSpPr>
        <p:spPr>
          <a:xfrm>
            <a:off x="1091210" y="1232184"/>
            <a:ext cx="9905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14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085FD4-A66A-480E-A7AB-716C0C18FF64}"/>
              </a:ext>
            </a:extLst>
          </p:cNvPr>
          <p:cNvSpPr txBox="1"/>
          <p:nvPr/>
        </p:nvSpPr>
        <p:spPr>
          <a:xfrm>
            <a:off x="2162887" y="989321"/>
            <a:ext cx="7897091" cy="2269269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Влажная уборка салонов вагонов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Дезинфекция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удаление мусора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Мойка и дезинфекция мест сбора мусора</a:t>
            </a:r>
          </a:p>
          <a:p>
            <a:pPr marL="342900" indent="-342900" algn="l">
              <a:lnSpc>
                <a:spcPct val="50000"/>
              </a:lnSpc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687C12D-3F8B-409A-8FF7-901335899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05" t="8110" r="23065" b="4539"/>
          <a:stretch/>
        </p:blipFill>
        <p:spPr>
          <a:xfrm>
            <a:off x="6223727" y="3207236"/>
            <a:ext cx="4773746" cy="329184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0F1F281-DEE2-448B-B417-ABF74131A7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26" r="22657" b="7849"/>
          <a:stretch/>
        </p:blipFill>
        <p:spPr>
          <a:xfrm>
            <a:off x="1091210" y="3165710"/>
            <a:ext cx="4773744" cy="3291840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FBD6A7B-84FB-4997-9A4E-39A776FDA809}"/>
              </a:ext>
            </a:extLst>
          </p:cNvPr>
          <p:cNvSpPr/>
          <p:nvPr/>
        </p:nvSpPr>
        <p:spPr>
          <a:xfrm>
            <a:off x="8013469" y="4954385"/>
            <a:ext cx="382386" cy="671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дзаголовок 4">
            <a:extLst>
              <a:ext uri="{FF2B5EF4-FFF2-40B4-BE49-F238E27FC236}">
                <a16:creationId xmlns:a16="http://schemas.microsoft.com/office/drawing/2014/main" id="{F5E6EF2B-4E2D-40B3-BD66-8236A02FCB5E}"/>
              </a:ext>
            </a:extLst>
          </p:cNvPr>
          <p:cNvSpPr txBox="1">
            <a:spLocks/>
          </p:cNvSpPr>
          <p:nvPr/>
        </p:nvSpPr>
        <p:spPr>
          <a:xfrm>
            <a:off x="0" y="6619666"/>
            <a:ext cx="6507126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www.ecosmart-samara.ru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www.samgups.ru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5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1001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24091" y="0"/>
            <a:ext cx="11574684" cy="1001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Целевые события</a:t>
            </a:r>
            <a:r>
              <a:rPr lang="en-US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безопасности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9D67F-8A12-45E8-8733-19013B352FC6}"/>
              </a:ext>
            </a:extLst>
          </p:cNvPr>
          <p:cNvSpPr txBox="1"/>
          <p:nvPr/>
        </p:nvSpPr>
        <p:spPr>
          <a:xfrm>
            <a:off x="1091210" y="1232184"/>
            <a:ext cx="9905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15</a:t>
            </a:fld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418F8A-2670-4151-BD3F-17A00A990679}"/>
              </a:ext>
            </a:extLst>
          </p:cNvPr>
          <p:cNvSpPr/>
          <p:nvPr/>
        </p:nvSpPr>
        <p:spPr>
          <a:xfrm>
            <a:off x="1801091" y="1536174"/>
            <a:ext cx="9196117" cy="4665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8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✔Курение в вагонах.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8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✔Оставленные в вагоне предметы (в т.ч. антитеррористическая безопасность). Вещь, рядом с которой отсутствует человек в течение длительного времени.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8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✔Лежащий человек.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8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✔Вандализм (рисование на стенах, порча салона вагонов). ✔Открытые очаги огня.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8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✔Холодное и огнестрельное оружие.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8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✔Идентификация персонала по лицу.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8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✔Идентификация разыскиваемых граждан по лицу.</a:t>
            </a:r>
          </a:p>
        </p:txBody>
      </p:sp>
      <p:sp>
        <p:nvSpPr>
          <p:cNvPr id="10" name="Подзаголовок 4">
            <a:extLst>
              <a:ext uri="{FF2B5EF4-FFF2-40B4-BE49-F238E27FC236}">
                <a16:creationId xmlns:a16="http://schemas.microsoft.com/office/drawing/2014/main" id="{E8F3872F-76DD-48A3-B1B9-8659A447F088}"/>
              </a:ext>
            </a:extLst>
          </p:cNvPr>
          <p:cNvSpPr txBox="1">
            <a:spLocks/>
          </p:cNvSpPr>
          <p:nvPr/>
        </p:nvSpPr>
        <p:spPr>
          <a:xfrm>
            <a:off x="0" y="6619666"/>
            <a:ext cx="6507126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www.ecosmart-samara.ru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www.samgups.ru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1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A473ED2-992E-468D-A7EF-49F6DEF8A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032965"/>
              </p:ext>
            </p:extLst>
          </p:nvPr>
        </p:nvGraphicFramePr>
        <p:xfrm>
          <a:off x="725214" y="1870841"/>
          <a:ext cx="1062858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296">
                  <a:extLst>
                    <a:ext uri="{9D8B030D-6E8A-4147-A177-3AD203B41FA5}">
                      <a16:colId xmlns:a16="http://schemas.microsoft.com/office/drawing/2014/main" val="608806140"/>
                    </a:ext>
                  </a:extLst>
                </a:gridCol>
                <a:gridCol w="5247290">
                  <a:extLst>
                    <a:ext uri="{9D8B030D-6E8A-4147-A177-3AD203B41FA5}">
                      <a16:colId xmlns:a16="http://schemas.microsoft.com/office/drawing/2014/main" val="2458256040"/>
                    </a:ext>
                  </a:extLst>
                </a:gridCol>
              </a:tblGrid>
              <a:tr h="25329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Степанова Елена Евгеньевна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Генеральный директор ООО «ЭкоСмарт»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+7 927 260 86 84</a:t>
                      </a: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estepanova@ecosmart-samara.ru</a:t>
                      </a: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200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Авсиевич</a:t>
                      </a: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Александр Викторович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Зав. кафедрой «Мехатроника, управление и   автоматизация на транспорте» </a:t>
                      </a:r>
                      <a:r>
                        <a:rPr lang="ru-RU" sz="20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СамГУПС</a:t>
                      </a:r>
                      <a:r>
                        <a:rPr lang="ru-RU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+7</a:t>
                      </a:r>
                      <a:r>
                        <a:rPr lang="en-US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846</a:t>
                      </a:r>
                      <a:r>
                        <a:rPr lang="en-US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  <a:r>
                        <a:rPr lang="en-US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r>
                        <a:rPr lang="en-US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kern="12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avsievich@mail.ru</a:t>
                      </a:r>
                    </a:p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71521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764823-9C67-440C-9AA7-6CA7AC4D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285122C-DC69-461F-AB08-F827057F5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69450"/>
              </p:ext>
            </p:extLst>
          </p:nvPr>
        </p:nvGraphicFramePr>
        <p:xfrm>
          <a:off x="838200" y="5638799"/>
          <a:ext cx="1004954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9540">
                  <a:extLst>
                    <a:ext uri="{9D8B030D-6E8A-4147-A177-3AD203B41FA5}">
                      <a16:colId xmlns:a16="http://schemas.microsoft.com/office/drawing/2014/main" val="229931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www.ecosmart-samara.ru</a:t>
                      </a:r>
                      <a:endParaRPr lang="ru-RU" sz="28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www.samgups.ru</a:t>
                      </a:r>
                    </a:p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40686"/>
                  </a:ext>
                </a:extLst>
              </a:tr>
            </a:tbl>
          </a:graphicData>
        </a:graphic>
      </p:graphicFrame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7E5939BF-1860-40C6-AE6D-01FF1756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229710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215174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1001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999898" y="0"/>
            <a:ext cx="9905998" cy="1001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этапы проекта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315E0-42B4-42BE-A353-F836DEA25908}"/>
              </a:ext>
            </a:extLst>
          </p:cNvPr>
          <p:cNvSpPr txBox="1"/>
          <p:nvPr/>
        </p:nvSpPr>
        <p:spPr>
          <a:xfrm>
            <a:off x="683394" y="1382909"/>
            <a:ext cx="10481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722313" indent="-366713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программный комплекс для мобильных средств диагностики автоматизированной </a:t>
            </a:r>
            <a:r>
              <a:rPr lang="ru-RU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видеоизмерительной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системы, предназначенной для контроля объектов инфраструктуры, находящихся в полосе отведения, и технического состояния элементов верхнего строения пути.</a:t>
            </a:r>
          </a:p>
          <a:p>
            <a:pPr algn="just"/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22313" lvl="1" indent="-366713" algn="just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Проработка идеи и концепции проекта;</a:t>
            </a:r>
          </a:p>
          <a:p>
            <a:pPr marL="722313" lvl="1" indent="-366713" algn="just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Научно исследовательские работы;</a:t>
            </a:r>
          </a:p>
          <a:p>
            <a:pPr marL="722313" lvl="1" indent="-366713" algn="just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проектирование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продукта;</a:t>
            </a:r>
          </a:p>
          <a:p>
            <a:pPr marL="722313" lvl="1" indent="-366713" algn="just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испытания прототипа.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2</a:t>
            </a:fld>
            <a:endParaRPr lang="en-US"/>
          </a:p>
        </p:txBody>
      </p:sp>
      <p:sp>
        <p:nvSpPr>
          <p:cNvPr id="7" name="Подзаголовок 4">
            <a:extLst>
              <a:ext uri="{FF2B5EF4-FFF2-40B4-BE49-F238E27FC236}">
                <a16:creationId xmlns:a16="http://schemas.microsoft.com/office/drawing/2014/main" id="{7EFE993E-6BAA-4678-8D84-189D063323D0}"/>
              </a:ext>
            </a:extLst>
          </p:cNvPr>
          <p:cNvSpPr txBox="1">
            <a:spLocks/>
          </p:cNvSpPr>
          <p:nvPr/>
        </p:nvSpPr>
        <p:spPr>
          <a:xfrm>
            <a:off x="0" y="6619666"/>
            <a:ext cx="6507126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www.ecosmart-samara.ru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www.samgups.ru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3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001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999898" y="0"/>
            <a:ext cx="9905998" cy="1001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предлагаемого решения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082805-0A44-4FBE-8377-3CBCB7E63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4" y="1582742"/>
            <a:ext cx="7327997" cy="3537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F53DF-2A9E-41BF-8330-EA534516AF6C}"/>
              </a:ext>
            </a:extLst>
          </p:cNvPr>
          <p:cNvSpPr txBox="1"/>
          <p:nvPr/>
        </p:nvSpPr>
        <p:spPr>
          <a:xfrm>
            <a:off x="7579751" y="1464006"/>
            <a:ext cx="4454594" cy="44819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just"/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собой комплекс,</a:t>
            </a:r>
          </a:p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состоящий из камер машинного зрения, </a:t>
            </a:r>
          </a:p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вычислительного устройства (опционально)</a:t>
            </a:r>
          </a:p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разрабатываемого ПО.</a:t>
            </a:r>
          </a:p>
          <a:p>
            <a:pPr algn="just"/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потока данных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</a:t>
            </a:r>
          </a:p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происходить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лету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–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борту поезда с помощью </a:t>
            </a:r>
          </a:p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вычислительной станции;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стационарном диагностическом </a:t>
            </a:r>
          </a:p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вычислительном центре (после остановки и</a:t>
            </a:r>
          </a:p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выгрузки данных)</a:t>
            </a:r>
          </a:p>
          <a:p>
            <a:pPr algn="just"/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доступна обработка накопившихся </a:t>
            </a:r>
          </a:p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архивных данных.</a:t>
            </a:r>
          </a:p>
          <a:p>
            <a:pPr algn="just">
              <a:lnSpc>
                <a:spcPct val="50000"/>
              </a:lnSpc>
            </a:pP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3</a:t>
            </a:fld>
            <a:endParaRPr lang="en-US"/>
          </a:p>
        </p:txBody>
      </p:sp>
      <p:sp>
        <p:nvSpPr>
          <p:cNvPr id="7" name="Подзаголовок 4">
            <a:extLst>
              <a:ext uri="{FF2B5EF4-FFF2-40B4-BE49-F238E27FC236}">
                <a16:creationId xmlns:a16="http://schemas.microsoft.com/office/drawing/2014/main" id="{DE2DAD4B-42F3-4177-8319-BABFED19AE84}"/>
              </a:ext>
            </a:extLst>
          </p:cNvPr>
          <p:cNvSpPr txBox="1">
            <a:spLocks/>
          </p:cNvSpPr>
          <p:nvPr/>
        </p:nvSpPr>
        <p:spPr>
          <a:xfrm>
            <a:off x="0" y="6619666"/>
            <a:ext cx="6507126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www.ecosmart-samara.ru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www.samgups.ru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3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1001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17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интеллектуальной информационной системы мониторинга железнодорожных путей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124203" y="2664822"/>
            <a:ext cx="3778930" cy="2723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213377" y="2052934"/>
            <a:ext cx="4236719" cy="4594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C59EF-B01A-42E3-A6A1-B82FBA672C1C}"/>
              </a:ext>
            </a:extLst>
          </p:cNvPr>
          <p:cNvSpPr txBox="1"/>
          <p:nvPr/>
        </p:nvSpPr>
        <p:spPr>
          <a:xfrm>
            <a:off x="6376531" y="1521611"/>
            <a:ext cx="566057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Детекция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дефектов технического состояния элементов верхнего строения пути: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Дефекты скреплений (например, отсутствие закладного болта КБ, отсутствие костыля ДО 2/3)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или повреждение 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подрельсовой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резины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20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Превышение допустимых значений стыковых зазоров</a:t>
            </a:r>
            <a:r>
              <a:rPr lang="en-US" sz="20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20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Превышение допустимых значений зазоров в хвосте крестовины</a:t>
            </a:r>
            <a:r>
              <a:rPr lang="en-US" sz="20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20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Отсутствующие, нетиповые или срезанные болты в стыковых соединениях</a:t>
            </a:r>
            <a:r>
              <a:rPr lang="en-US" sz="20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Прочие дефекты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4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58" y="1254450"/>
            <a:ext cx="5314950" cy="5219700"/>
          </a:xfrm>
          <a:prstGeom prst="rect">
            <a:avLst/>
          </a:prstGeom>
        </p:spPr>
      </p:pic>
      <p:sp>
        <p:nvSpPr>
          <p:cNvPr id="9" name="Подзаголовок 4">
            <a:extLst>
              <a:ext uri="{FF2B5EF4-FFF2-40B4-BE49-F238E27FC236}">
                <a16:creationId xmlns:a16="http://schemas.microsoft.com/office/drawing/2014/main" id="{429FEF0F-7C59-4319-AA07-996E0E330FF2}"/>
              </a:ext>
            </a:extLst>
          </p:cNvPr>
          <p:cNvSpPr txBox="1">
            <a:spLocks/>
          </p:cNvSpPr>
          <p:nvPr/>
        </p:nvSpPr>
        <p:spPr>
          <a:xfrm>
            <a:off x="0" y="6619666"/>
            <a:ext cx="6507126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www.ecosmart-samara.ru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www.samgups.ru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3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1001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955964" y="0"/>
            <a:ext cx="10093035" cy="1001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применения нейронной сети для </a:t>
            </a:r>
            <a:r>
              <a:rPr lang="ru-RU" cap="none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видеоаналитики</a:t>
            </a:r>
            <a:endParaRPr lang="en-US" cap="none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25221"/>
              </p:ext>
            </p:extLst>
          </p:nvPr>
        </p:nvGraphicFramePr>
        <p:xfrm>
          <a:off x="682190" y="2024415"/>
          <a:ext cx="10770669" cy="3662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381798">
                  <a:extLst>
                    <a:ext uri="{9D8B030D-6E8A-4147-A177-3AD203B41FA5}">
                      <a16:colId xmlns:a16="http://schemas.microsoft.com/office/drawing/2014/main" val="2301411810"/>
                    </a:ext>
                  </a:extLst>
                </a:gridCol>
                <a:gridCol w="1388871">
                  <a:extLst>
                    <a:ext uri="{9D8B030D-6E8A-4147-A177-3AD203B41FA5}">
                      <a16:colId xmlns:a16="http://schemas.microsoft.com/office/drawing/2014/main" val="145020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8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точность </a:t>
                      </a:r>
                      <a:r>
                        <a:rPr lang="ru-RU" sz="20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детекции</a:t>
                      </a: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целевых событий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Более 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9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исключения (вплоть до полного) каких-либо целевых</a:t>
                      </a:r>
                      <a:r>
                        <a:rPr lang="ru-RU" sz="20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событий,</a:t>
                      </a: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выбранных для автоматической детекции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75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оперативности и полноты контроля по сравнению с мониторингом «вручную»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5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Широкий перечень вариантов применения предлагаемой концепции,  включая возможность прогнозирования целевых событий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58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Исключение человеческого фактора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7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Дорогостоящее</a:t>
                      </a:r>
                      <a:r>
                        <a:rPr lang="ru-RU" sz="20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</a:t>
                      </a: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нфраструктурное</a:t>
                      </a:r>
                      <a:r>
                        <a:rPr lang="ru-RU" sz="20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обеспечение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88858"/>
                  </a:ext>
                </a:extLst>
              </a:tr>
            </a:tbl>
          </a:graphicData>
        </a:graphic>
      </p:graphicFrame>
      <p:sp>
        <p:nvSpPr>
          <p:cNvPr id="6" name="Подзаголовок 4">
            <a:extLst>
              <a:ext uri="{FF2B5EF4-FFF2-40B4-BE49-F238E27FC236}">
                <a16:creationId xmlns:a16="http://schemas.microsoft.com/office/drawing/2014/main" id="{79E367F8-DCA9-4664-83F2-CBB75EBC87AB}"/>
              </a:ext>
            </a:extLst>
          </p:cNvPr>
          <p:cNvSpPr txBox="1">
            <a:spLocks/>
          </p:cNvSpPr>
          <p:nvPr/>
        </p:nvSpPr>
        <p:spPr>
          <a:xfrm>
            <a:off x="0" y="6619666"/>
            <a:ext cx="6507126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www.ecosmart-samara.ru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www.samgups.ru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1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12192000" cy="1001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image2.jpeg">
            <a:extLst>
              <a:ext uri="{FF2B5EF4-FFF2-40B4-BE49-F238E27FC236}">
                <a16:creationId xmlns:a16="http://schemas.microsoft.com/office/drawing/2014/main" id="{D5C28DE0-AB64-403F-B361-02B08B48DE75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5180" y="2414091"/>
            <a:ext cx="2962983" cy="27377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13710" y="2140651"/>
            <a:ext cx="4523391" cy="3547697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Конволюционная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искусственная нейронная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NN)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обнаружение дефектов с точностью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90% 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143001" y="-30780"/>
            <a:ext cx="9905998" cy="1032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cap="none" baseline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Результаты апробированного проекта</a:t>
            </a:r>
            <a:endParaRPr lang="en-US" dirty="0"/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4AD098E0-DCC8-4C29-A64F-3994D6A231BB}"/>
              </a:ext>
            </a:extLst>
          </p:cNvPr>
          <p:cNvSpPr txBox="1">
            <a:spLocks/>
          </p:cNvSpPr>
          <p:nvPr/>
        </p:nvSpPr>
        <p:spPr>
          <a:xfrm>
            <a:off x="559442" y="1775729"/>
            <a:ext cx="4649783" cy="45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без дефектов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1.jpeg">
            <a:extLst>
              <a:ext uri="{FF2B5EF4-FFF2-40B4-BE49-F238E27FC236}">
                <a16:creationId xmlns:a16="http://schemas.microsoft.com/office/drawing/2014/main" id="{437489F1-40DF-4AA3-9AED-097C502809E3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984" y="2414093"/>
            <a:ext cx="2962983" cy="2743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73704C-636F-41A9-A7F7-4F37FE17A1D3}"/>
              </a:ext>
            </a:extLst>
          </p:cNvPr>
          <p:cNvSpPr txBox="1"/>
          <p:nvPr/>
        </p:nvSpPr>
        <p:spPr>
          <a:xfrm>
            <a:off x="4143786" y="1706205"/>
            <a:ext cx="6739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с дефектом </a:t>
            </a:r>
          </a:p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клемного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болта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6</a:t>
            </a:fld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898038" y="3004827"/>
            <a:ext cx="2731929" cy="174139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ADE896-027B-47BC-BCEE-88F4A7F742F5}"/>
              </a:ext>
            </a:extLst>
          </p:cNvPr>
          <p:cNvSpPr/>
          <p:nvPr/>
        </p:nvSpPr>
        <p:spPr>
          <a:xfrm>
            <a:off x="5805377" y="3004827"/>
            <a:ext cx="871870" cy="17413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дзаголовок 4">
            <a:extLst>
              <a:ext uri="{FF2B5EF4-FFF2-40B4-BE49-F238E27FC236}">
                <a16:creationId xmlns:a16="http://schemas.microsoft.com/office/drawing/2014/main" id="{8FAD9920-D7E9-446C-8E52-4CE4295A2D01}"/>
              </a:ext>
            </a:extLst>
          </p:cNvPr>
          <p:cNvSpPr txBox="1">
            <a:spLocks/>
          </p:cNvSpPr>
          <p:nvPr/>
        </p:nvSpPr>
        <p:spPr>
          <a:xfrm>
            <a:off x="0" y="6619666"/>
            <a:ext cx="6507126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www.ecosmart-samara.ru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www.samgups.ru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4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0"/>
            <a:ext cx="12192000" cy="1001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1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внедренной методики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2082285" y="1825625"/>
            <a:ext cx="4878389" cy="4031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Внедрено: </a:t>
            </a:r>
          </a:p>
          <a:p>
            <a:pPr marL="0" indent="0" algn="ctr">
              <a:buNone/>
            </a:pPr>
            <a:endParaRPr lang="ru-RU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КБ без закладного болта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КБ без клеммного болта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2/3 без костыля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6855502" y="1740790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разработке: </a:t>
            </a:r>
          </a:p>
          <a:p>
            <a:pPr marL="0" indent="0" algn="ctr">
              <a:buNone/>
            </a:pPr>
            <a:endParaRPr lang="ru-RU" sz="32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АРС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ЖБР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дефекты верхнего строения ж/д пути</a:t>
            </a:r>
            <a:endParaRPr lang="ru-RU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 descr="Маркеры-галочки">
            <a:extLst>
              <a:ext uri="{FF2B5EF4-FFF2-40B4-BE49-F238E27FC236}">
                <a16:creationId xmlns:a16="http://schemas.microsoft.com/office/drawing/2014/main" id="{9A07B86A-D78A-464E-922F-71968C2C04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377" y="2908092"/>
            <a:ext cx="520908" cy="520908"/>
          </a:xfrm>
          <a:prstGeom prst="rect">
            <a:avLst/>
          </a:prstGeom>
        </p:spPr>
      </p:pic>
      <p:pic>
        <p:nvPicPr>
          <p:cNvPr id="9" name="Рисунок 8" descr="Маркеры-галочки">
            <a:extLst>
              <a:ext uri="{FF2B5EF4-FFF2-40B4-BE49-F238E27FC236}">
                <a16:creationId xmlns:a16="http://schemas.microsoft.com/office/drawing/2014/main" id="{F8BFAF09-DCDC-41FB-895B-44FA2F479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638" y="3480386"/>
            <a:ext cx="520908" cy="520908"/>
          </a:xfrm>
          <a:prstGeom prst="rect">
            <a:avLst/>
          </a:prstGeom>
        </p:spPr>
      </p:pic>
      <p:pic>
        <p:nvPicPr>
          <p:cNvPr id="12" name="Рисунок 11" descr="Маркеры-галочки">
            <a:extLst>
              <a:ext uri="{FF2B5EF4-FFF2-40B4-BE49-F238E27FC236}">
                <a16:creationId xmlns:a16="http://schemas.microsoft.com/office/drawing/2014/main" id="{59AEC990-3790-4B80-80E4-C9546D2084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377" y="4052680"/>
            <a:ext cx="520908" cy="520908"/>
          </a:xfrm>
          <a:prstGeom prst="rect">
            <a:avLst/>
          </a:prstGeom>
        </p:spPr>
      </p:pic>
      <p:pic>
        <p:nvPicPr>
          <p:cNvPr id="21" name="Рисунок 20" descr="Маркеры-галочки">
            <a:extLst>
              <a:ext uri="{FF2B5EF4-FFF2-40B4-BE49-F238E27FC236}">
                <a16:creationId xmlns:a16="http://schemas.microsoft.com/office/drawing/2014/main" id="{627D9C8D-FE76-48F1-B4F3-54AD896E0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0855" y="2979295"/>
            <a:ext cx="520908" cy="520908"/>
          </a:xfrm>
          <a:prstGeom prst="rect">
            <a:avLst/>
          </a:prstGeom>
        </p:spPr>
      </p:pic>
      <p:pic>
        <p:nvPicPr>
          <p:cNvPr id="23" name="Рисунок 22" descr="Маркеры-галочки">
            <a:extLst>
              <a:ext uri="{FF2B5EF4-FFF2-40B4-BE49-F238E27FC236}">
                <a16:creationId xmlns:a16="http://schemas.microsoft.com/office/drawing/2014/main" id="{77BBA0FA-586A-4F53-93F9-3E6FC94EAB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0855" y="3531772"/>
            <a:ext cx="520908" cy="520908"/>
          </a:xfrm>
          <a:prstGeom prst="rect">
            <a:avLst/>
          </a:prstGeom>
        </p:spPr>
      </p:pic>
      <p:pic>
        <p:nvPicPr>
          <p:cNvPr id="24" name="Рисунок 23" descr="Маркеры-галочки">
            <a:extLst>
              <a:ext uri="{FF2B5EF4-FFF2-40B4-BE49-F238E27FC236}">
                <a16:creationId xmlns:a16="http://schemas.microsoft.com/office/drawing/2014/main" id="{6B718270-936D-40D0-B81A-C606E67061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0855" y="4110273"/>
            <a:ext cx="520908" cy="52090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7</a:t>
            </a:fld>
            <a:endParaRPr lang="en-US"/>
          </a:p>
        </p:txBody>
      </p:sp>
      <p:sp>
        <p:nvSpPr>
          <p:cNvPr id="14" name="Подзаголовок 4">
            <a:extLst>
              <a:ext uri="{FF2B5EF4-FFF2-40B4-BE49-F238E27FC236}">
                <a16:creationId xmlns:a16="http://schemas.microsoft.com/office/drawing/2014/main" id="{0E455F71-9D18-48B3-8398-980F8CA326D9}"/>
              </a:ext>
            </a:extLst>
          </p:cNvPr>
          <p:cNvSpPr txBox="1">
            <a:spLocks/>
          </p:cNvSpPr>
          <p:nvPr/>
        </p:nvSpPr>
        <p:spPr>
          <a:xfrm>
            <a:off x="0" y="6619666"/>
            <a:ext cx="6507126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www.ecosmart-samara.ru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www.samgups.ru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31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001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608EF-4A61-42F0-81CF-B8B54722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56"/>
            <a:ext cx="10515600" cy="983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D8680-47C2-4E86-BE1D-DA59E00D584D}"/>
              </a:ext>
            </a:extLst>
          </p:cNvPr>
          <p:cNvSpPr txBox="1"/>
          <p:nvPr/>
        </p:nvSpPr>
        <p:spPr>
          <a:xfrm>
            <a:off x="2565144" y="1343818"/>
            <a:ext cx="863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данной системы </a:t>
            </a:r>
            <a:r>
              <a:rPr lang="ru-RU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видеоаналитики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приведет к совершенствованию системы контроля состояния ЖД полотна и прочих объектов в полосе отведения.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F2B33-1125-4ED4-8CE1-25156B785FF8}"/>
              </a:ext>
            </a:extLst>
          </p:cNvPr>
          <p:cNvSpPr txBox="1"/>
          <p:nvPr/>
        </p:nvSpPr>
        <p:spPr>
          <a:xfrm>
            <a:off x="2550968" y="3038741"/>
            <a:ext cx="863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свою очередь, это приведет к уменьшению времени обнаружения дефекта или какого-либо нарушения и ускорению исправления данного дефекта или устранения нарушения.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E3FF9-3422-415D-B25A-8A782618842B}"/>
              </a:ext>
            </a:extLst>
          </p:cNvPr>
          <p:cNvSpPr txBox="1"/>
          <p:nvPr/>
        </p:nvSpPr>
        <p:spPr>
          <a:xfrm>
            <a:off x="2565144" y="4733664"/>
            <a:ext cx="863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итог, использование системы приведет к улучшению качества обслуживания ЖД путей и повышению безопасности ЖД движения.</a:t>
            </a:r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C0D1135D-FAFB-4199-BA21-188DF73DF762}"/>
              </a:ext>
            </a:extLst>
          </p:cNvPr>
          <p:cNvSpPr/>
          <p:nvPr/>
        </p:nvSpPr>
        <p:spPr>
          <a:xfrm>
            <a:off x="827414" y="1428344"/>
            <a:ext cx="1709766" cy="1725512"/>
          </a:xfrm>
          <a:prstGeom prst="downArrow">
            <a:avLst/>
          </a:prstGeom>
          <a:gradFill flip="none" rotWithShape="1">
            <a:gsLst>
              <a:gs pos="100000">
                <a:srgbClr val="C00000"/>
              </a:gs>
              <a:gs pos="100000">
                <a:srgbClr val="EDEDED"/>
              </a:gs>
              <a:gs pos="57000">
                <a:schemeClr val="accent4">
                  <a:lumMod val="60000"/>
                  <a:lumOff val="40000"/>
                </a:schemeClr>
              </a:gs>
              <a:gs pos="10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  <a:alpha val="2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B577342F-AF73-42C3-9F81-19B6D6181A91}"/>
              </a:ext>
            </a:extLst>
          </p:cNvPr>
          <p:cNvSpPr/>
          <p:nvPr/>
        </p:nvSpPr>
        <p:spPr>
          <a:xfrm>
            <a:off x="809469" y="3140259"/>
            <a:ext cx="1709766" cy="1674102"/>
          </a:xfrm>
          <a:prstGeom prst="downArrow">
            <a:avLst/>
          </a:prstGeom>
          <a:gradFill flip="none" rotWithShape="1">
            <a:gsLst>
              <a:gs pos="47000">
                <a:schemeClr val="accent4">
                  <a:lumMod val="60000"/>
                  <a:lumOff val="4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rgbClr val="00B05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Рисунок 9" descr="Камера слежения">
            <a:extLst>
              <a:ext uri="{FF2B5EF4-FFF2-40B4-BE49-F238E27FC236}">
                <a16:creationId xmlns:a16="http://schemas.microsoft.com/office/drawing/2014/main" id="{8B0D82EB-147E-4DFE-9697-0B2D859C49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4064" y="1424094"/>
            <a:ext cx="884430" cy="914400"/>
          </a:xfrm>
          <a:prstGeom prst="rect">
            <a:avLst/>
          </a:prstGeom>
        </p:spPr>
      </p:pic>
      <p:pic>
        <p:nvPicPr>
          <p:cNvPr id="8" name="Рисунок 7" descr="Гаечный ключ">
            <a:extLst>
              <a:ext uri="{FF2B5EF4-FFF2-40B4-BE49-F238E27FC236}">
                <a16:creationId xmlns:a16="http://schemas.microsoft.com/office/drawing/2014/main" id="{A6C7C4A6-A1B3-461C-9632-ABB6ED1185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3627" y="3240029"/>
            <a:ext cx="773183" cy="799383"/>
          </a:xfrm>
          <a:prstGeom prst="rect">
            <a:avLst/>
          </a:prstGeom>
        </p:spPr>
      </p:pic>
      <p:pic>
        <p:nvPicPr>
          <p:cNvPr id="1026" name="Picture 2" descr="https://img2.freepng.ru/20180720/hyy/kisspng-computer-icons-computer-security-clip-art-access-icon-5b5196e35ed179.5477269115320736993884.jpg">
            <a:extLst>
              <a:ext uri="{FF2B5EF4-FFF2-40B4-BE49-F238E27FC236}">
                <a16:creationId xmlns:a16="http://schemas.microsoft.com/office/drawing/2014/main" id="{C3CE4A84-330F-46A7-B21B-DBC4A13D3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98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5424" y="4814361"/>
            <a:ext cx="1040528" cy="10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8</a:t>
            </a:fld>
            <a:endParaRPr lang="en-US"/>
          </a:p>
        </p:txBody>
      </p:sp>
      <p:sp>
        <p:nvSpPr>
          <p:cNvPr id="13" name="Подзаголовок 4">
            <a:extLst>
              <a:ext uri="{FF2B5EF4-FFF2-40B4-BE49-F238E27FC236}">
                <a16:creationId xmlns:a16="http://schemas.microsoft.com/office/drawing/2014/main" id="{BAD242D6-FD69-4347-ADA9-5C94216BD02D}"/>
              </a:ext>
            </a:extLst>
          </p:cNvPr>
          <p:cNvSpPr txBox="1">
            <a:spLocks/>
          </p:cNvSpPr>
          <p:nvPr/>
        </p:nvSpPr>
        <p:spPr>
          <a:xfrm>
            <a:off x="0" y="6619666"/>
            <a:ext cx="6507126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www.ecosmart-samara.ru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www.samgups.ru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4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001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608EF-4A61-42F0-81CF-B8B54722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56"/>
            <a:ext cx="10515600" cy="983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безопасности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F2B33-1125-4ED4-8CE1-25156B785FF8}"/>
              </a:ext>
            </a:extLst>
          </p:cNvPr>
          <p:cNvSpPr txBox="1"/>
          <p:nvPr/>
        </p:nvSpPr>
        <p:spPr>
          <a:xfrm>
            <a:off x="1777872" y="1019993"/>
            <a:ext cx="8636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безопасности на железной дороге имеет ключевое значение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C0D1135D-FAFB-4199-BA21-188DF73DF762}"/>
              </a:ext>
            </a:extLst>
          </p:cNvPr>
          <p:cNvSpPr/>
          <p:nvPr/>
        </p:nvSpPr>
        <p:spPr>
          <a:xfrm>
            <a:off x="5088717" y="1953530"/>
            <a:ext cx="1709766" cy="1959493"/>
          </a:xfrm>
          <a:prstGeom prst="downArrow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100000">
                <a:srgbClr val="EDEDED"/>
              </a:gs>
              <a:gs pos="2000">
                <a:schemeClr val="accent5">
                  <a:lumMod val="60000"/>
                  <a:lumOff val="40000"/>
                </a:schemeClr>
              </a:gs>
              <a:gs pos="0">
                <a:schemeClr val="lt1">
                  <a:shade val="67500"/>
                  <a:satMod val="115000"/>
                </a:schemeClr>
              </a:gs>
              <a:gs pos="0">
                <a:schemeClr val="lt1">
                  <a:shade val="100000"/>
                  <a:satMod val="115000"/>
                  <a:alpha val="2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DC50-F940-4313-8D8F-4ECA56C09BC9}" type="slidenum">
              <a:rPr lang="en-US" smtClean="0"/>
              <a:t>9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061590-7E9C-4FF3-8D01-0BDFAF20FC21}"/>
              </a:ext>
            </a:extLst>
          </p:cNvPr>
          <p:cNvSpPr/>
          <p:nvPr/>
        </p:nvSpPr>
        <p:spPr>
          <a:xfrm>
            <a:off x="1777873" y="4349857"/>
            <a:ext cx="86362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5 лет (2014-2019гг), согласно статистике по классификации Минтранса России, общий ущерб от нарушения правил безопасности железнодорожного транспорта составил 1 млрд 187 млн руб.</a:t>
            </a:r>
          </a:p>
        </p:txBody>
      </p:sp>
      <p:sp>
        <p:nvSpPr>
          <p:cNvPr id="14" name="Подзаголовок 4">
            <a:extLst>
              <a:ext uri="{FF2B5EF4-FFF2-40B4-BE49-F238E27FC236}">
                <a16:creationId xmlns:a16="http://schemas.microsoft.com/office/drawing/2014/main" id="{B43A3CEF-6B9C-460B-9AE0-78449FE2BA21}"/>
              </a:ext>
            </a:extLst>
          </p:cNvPr>
          <p:cNvSpPr txBox="1">
            <a:spLocks/>
          </p:cNvSpPr>
          <p:nvPr/>
        </p:nvSpPr>
        <p:spPr>
          <a:xfrm>
            <a:off x="0" y="6619666"/>
            <a:ext cx="6507126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www.ecosmart-samara.ru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www.samgups.ru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65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lnSpc>
            <a:spcPct val="50000"/>
          </a:lnSpc>
          <a:defRPr sz="2000" dirty="0" smtClean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864</Words>
  <Application>Microsoft Office PowerPoint</Application>
  <PresentationFormat>Широкоэкранный</PresentationFormat>
  <Paragraphs>178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Тема Office</vt:lpstr>
      <vt:lpstr>  Разработка программы расшифровки результатов видеоконтроля состояния объектов инфраструктуры, получаемых со средств диагностики  Запрос №32 из Перечня запросов Куйбышевской железной дороги </vt:lpstr>
      <vt:lpstr>Презентация PowerPoint</vt:lpstr>
      <vt:lpstr>Презентация PowerPoint</vt:lpstr>
      <vt:lpstr>Создание интеллектуальной информационной системы мониторинга железнодорожных путей</vt:lpstr>
      <vt:lpstr>Презентация PowerPoint</vt:lpstr>
      <vt:lpstr>Конволюционная искусственная нейронная сеть (Convolution NN)  обеспечивает обнаружение дефектов с точностью не менее 90% </vt:lpstr>
      <vt:lpstr>Расширение внедренной методики</vt:lpstr>
      <vt:lpstr>Актуальность темы</vt:lpstr>
      <vt:lpstr>Вопрос безопасности</vt:lpstr>
      <vt:lpstr>Пример сметы для реализации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Контакты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ПОЛОЖЕНИЯ БЕЗОПАСНОСТИ ЖЕЛЕЗНОДОРОЖНОГО ТРАНСПОРТА</dc:title>
  <dc:creator>RePack by Diakov</dc:creator>
  <cp:lastModifiedBy>User</cp:lastModifiedBy>
  <cp:revision>150</cp:revision>
  <dcterms:created xsi:type="dcterms:W3CDTF">2021-01-20T13:00:52Z</dcterms:created>
  <dcterms:modified xsi:type="dcterms:W3CDTF">2021-03-11T10:01:38Z</dcterms:modified>
</cp:coreProperties>
</file>